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1564F">
      <w:pPr>
        <w:pStyle w:val="PURTOCHead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6192" behindDoc="0" locked="0" layoutInCell="1" allowOverlap="1" wp14:anchorId="527A2DE7" wp14:editId="4A9C2AC4">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76669E" w:rsidRDefault="001B5F89" w:rsidP="00C1564F">
      <w:pPr>
        <w:pStyle w:val="PURTOCHeader"/>
        <w:rPr>
          <w:rFonts w:ascii="Arial Black" w:hAnsi="Arial Black" w:cs="Arial Black"/>
          <w:sz w:val="32"/>
        </w:rPr>
      </w:pPr>
      <w:r w:rsidRPr="0076669E">
        <w:rPr>
          <w:rFonts w:ascii="Arial Black" w:hAnsi="Arial Black" w:cs="Arial Black"/>
          <w:sz w:val="32"/>
        </w:rPr>
        <w:t>Корпоративное лицензирование Microsoft</w:t>
      </w:r>
    </w:p>
    <w:p w14:paraId="1415FDC5" w14:textId="406A624C" w:rsidR="001B5F89" w:rsidRPr="001B5F89" w:rsidRDefault="00D05436" w:rsidP="00C1564F">
      <w:pPr>
        <w:pStyle w:val="PURTOCHeader"/>
        <w:rPr>
          <w:sz w:val="72"/>
        </w:rPr>
      </w:pPr>
      <w:r>
        <w:rPr>
          <w:sz w:val="72"/>
        </w:rPr>
        <w:t xml:space="preserve">Права использования, предоставленные </w:t>
      </w:r>
      <w:r w:rsidR="00410A88" w:rsidRPr="00410A88">
        <w:rPr>
          <w:sz w:val="72"/>
        </w:rPr>
        <w:br/>
      </w:r>
      <w:r>
        <w:rPr>
          <w:sz w:val="72"/>
        </w:rPr>
        <w:t>поставщику услуг</w:t>
      </w:r>
    </w:p>
    <w:p w14:paraId="2AB517DB" w14:textId="77777777" w:rsidR="001B5F89" w:rsidRDefault="001B5F89" w:rsidP="00C1564F">
      <w:pPr>
        <w:pStyle w:val="PURBody"/>
      </w:pPr>
    </w:p>
    <w:p w14:paraId="0060E343" w14:textId="3B688E3B" w:rsidR="001B5F89" w:rsidRDefault="001B5F89" w:rsidP="00C1564F">
      <w:pPr>
        <w:pStyle w:val="PURBody"/>
      </w:pPr>
      <w:r>
        <w:t xml:space="preserve">Русский | </w:t>
      </w:r>
      <w:r w:rsidR="007242AE" w:rsidRPr="007242AE">
        <w:t xml:space="preserve">октябрь </w:t>
      </w:r>
      <w:r>
        <w:t>2015 г.</w:t>
      </w:r>
    </w:p>
    <w:p w14:paraId="1FFB2562" w14:textId="74BD99B8" w:rsidR="00396FAF" w:rsidRDefault="001B5F89" w:rsidP="00C1564F">
      <w:pPr>
        <w:pStyle w:val="PURTOCHeader"/>
      </w:pPr>
      <w:r>
        <w:rPr>
          <w:noProof/>
          <w:lang w:val="en-US" w:eastAsia="en-US" w:bidi="ar-SA"/>
        </w:rPr>
        <w:drawing>
          <wp:anchor distT="0" distB="0" distL="114300" distR="114300" simplePos="0" relativeHeight="251658240"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C1564F"/>
    <w:p w14:paraId="7832C7BF" w14:textId="77777777" w:rsidR="00396FAF" w:rsidRPr="00396FAF" w:rsidRDefault="00396FAF" w:rsidP="00C1564F"/>
    <w:p w14:paraId="79F6736F" w14:textId="77777777" w:rsidR="00396FAF" w:rsidRPr="00396FAF" w:rsidRDefault="00396FAF" w:rsidP="00C1564F"/>
    <w:p w14:paraId="5B66E816" w14:textId="77777777" w:rsidR="00396FAF" w:rsidRPr="00396FAF" w:rsidRDefault="00396FAF" w:rsidP="00C1564F"/>
    <w:p w14:paraId="2DE97008" w14:textId="77777777" w:rsidR="00396FAF" w:rsidRPr="00396FAF" w:rsidRDefault="00396FAF" w:rsidP="00C1564F"/>
    <w:p w14:paraId="759AE45F" w14:textId="77777777" w:rsidR="00396FAF" w:rsidRPr="00396FAF" w:rsidRDefault="00396FAF" w:rsidP="00C1564F"/>
    <w:p w14:paraId="49DAE5C4" w14:textId="77777777" w:rsidR="00396FAF" w:rsidRPr="00396FAF" w:rsidRDefault="00396FAF" w:rsidP="00C1564F"/>
    <w:p w14:paraId="2F2EEC2A" w14:textId="77777777" w:rsidR="00396FAF" w:rsidRPr="00396FAF" w:rsidRDefault="00396FAF" w:rsidP="00C1564F"/>
    <w:p w14:paraId="08DBF8B2" w14:textId="77777777" w:rsidR="00396FAF" w:rsidRPr="00396FAF" w:rsidRDefault="00396FAF" w:rsidP="00C1564F"/>
    <w:p w14:paraId="316E25C5" w14:textId="77777777" w:rsidR="00396FAF" w:rsidRPr="00396FAF" w:rsidRDefault="00396FAF" w:rsidP="00C1564F"/>
    <w:p w14:paraId="0007F037" w14:textId="77777777" w:rsidR="00396FAF" w:rsidRPr="00396FAF" w:rsidRDefault="00396FAF" w:rsidP="00C1564F"/>
    <w:p w14:paraId="7FC318FC" w14:textId="77777777" w:rsidR="00396FAF" w:rsidRPr="00396FAF" w:rsidRDefault="00396FAF" w:rsidP="00C1564F"/>
    <w:p w14:paraId="45921096" w14:textId="77777777" w:rsidR="00396FAF" w:rsidRPr="00396FAF" w:rsidRDefault="00396FAF" w:rsidP="00C1564F"/>
    <w:p w14:paraId="1850804C" w14:textId="77777777" w:rsidR="00396FAF" w:rsidRPr="00396FAF" w:rsidRDefault="00396FAF" w:rsidP="00C1564F"/>
    <w:p w14:paraId="0FEE4AA1" w14:textId="77777777" w:rsidR="00396FAF" w:rsidRPr="00396FAF" w:rsidRDefault="00396FAF" w:rsidP="00C1564F"/>
    <w:p w14:paraId="1228E738" w14:textId="77777777" w:rsidR="00396FAF" w:rsidRPr="00396FAF" w:rsidRDefault="00396FAF" w:rsidP="00C1564F"/>
    <w:p w14:paraId="2F0F1F12" w14:textId="463B0105" w:rsidR="00396FAF" w:rsidRDefault="00396FAF" w:rsidP="00C1564F"/>
    <w:p w14:paraId="60A30710" w14:textId="542E007A" w:rsidR="00396FAF" w:rsidRDefault="00396FAF" w:rsidP="00C1564F"/>
    <w:p w14:paraId="03D52F5A" w14:textId="40F5C96F" w:rsidR="00396FAF" w:rsidRDefault="00396FAF" w:rsidP="00C1564F"/>
    <w:p w14:paraId="303D843D" w14:textId="2A4B5529" w:rsidR="001B5F89" w:rsidRPr="00396FAF" w:rsidRDefault="00CB4168" w:rsidP="00C1564F">
      <w:pPr>
        <w:sectPr w:rsidR="001B5F89" w:rsidRPr="00396FAF" w:rsidSect="00DF3827">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60288"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C1564F">
      <w:pPr>
        <w:pStyle w:val="PURBlueStrong"/>
        <w:spacing w:before="240" w:after="240" w:line="240" w:lineRule="auto"/>
        <w:ind w:left="0"/>
        <w:rPr>
          <w:b/>
          <w:sz w:val="36"/>
          <w:szCs w:val="36"/>
        </w:rPr>
      </w:pPr>
      <w:bookmarkStart w:id="5" w:name="TOC"/>
      <w:bookmarkStart w:id="6" w:name="_Toc286933253"/>
      <w:bookmarkEnd w:id="0"/>
      <w:bookmarkEnd w:id="1"/>
      <w:bookmarkEnd w:id="2"/>
      <w:bookmarkEnd w:id="3"/>
      <w:r>
        <w:rPr>
          <w:b/>
          <w:sz w:val="36"/>
          <w:szCs w:val="36"/>
        </w:rPr>
        <w:lastRenderedPageBreak/>
        <w:t>Оглавление</w:t>
      </w:r>
    </w:p>
    <w:p w14:paraId="128ED297" w14:textId="77777777" w:rsidR="00C921EB" w:rsidRPr="00C921EB" w:rsidRDefault="00C921EB" w:rsidP="00C1564F">
      <w:pPr>
        <w:pStyle w:val="PURBody"/>
        <w:sectPr w:rsidR="00C921EB" w:rsidRPr="00C921EB" w:rsidSect="00DF3827">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0903FA69" w14:textId="77777777" w:rsidR="00FD1448"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8364745" w:history="1">
        <w:r w:rsidR="00FD1448" w:rsidRPr="003D128F">
          <w:rPr>
            <w:rStyle w:val="Hyperlink"/>
            <w:noProof/>
          </w:rPr>
          <w:t>Введение</w:t>
        </w:r>
        <w:r w:rsidR="00FD1448">
          <w:rPr>
            <w:noProof/>
            <w:webHidden/>
          </w:rPr>
          <w:tab/>
        </w:r>
        <w:r w:rsidR="00FD1448">
          <w:rPr>
            <w:noProof/>
            <w:webHidden/>
          </w:rPr>
          <w:fldChar w:fldCharType="begin"/>
        </w:r>
        <w:r w:rsidR="00FD1448">
          <w:rPr>
            <w:noProof/>
            <w:webHidden/>
          </w:rPr>
          <w:instrText xml:space="preserve"> PAGEREF _Toc428364745 \h </w:instrText>
        </w:r>
        <w:r w:rsidR="00FD1448">
          <w:rPr>
            <w:noProof/>
            <w:webHidden/>
          </w:rPr>
        </w:r>
        <w:r w:rsidR="00FD1448">
          <w:rPr>
            <w:noProof/>
            <w:webHidden/>
          </w:rPr>
          <w:fldChar w:fldCharType="separate"/>
        </w:r>
        <w:r w:rsidR="00FD1448">
          <w:rPr>
            <w:noProof/>
            <w:webHidden/>
          </w:rPr>
          <w:t>2</w:t>
        </w:r>
        <w:r w:rsidR="00FD1448">
          <w:rPr>
            <w:noProof/>
            <w:webHidden/>
          </w:rPr>
          <w:fldChar w:fldCharType="end"/>
        </w:r>
      </w:hyperlink>
    </w:p>
    <w:p w14:paraId="78AA4690"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746" w:history="1">
        <w:r w:rsidR="00FD1448" w:rsidRPr="003D128F">
          <w:rPr>
            <w:rStyle w:val="Hyperlink"/>
            <w:noProof/>
          </w:rPr>
          <w:t>Универсальные условия лицензии</w:t>
        </w:r>
        <w:r w:rsidR="00FD1448">
          <w:rPr>
            <w:noProof/>
            <w:webHidden/>
          </w:rPr>
          <w:tab/>
        </w:r>
        <w:r w:rsidR="00FD1448">
          <w:rPr>
            <w:noProof/>
            <w:webHidden/>
          </w:rPr>
          <w:fldChar w:fldCharType="begin"/>
        </w:r>
        <w:r w:rsidR="00FD1448">
          <w:rPr>
            <w:noProof/>
            <w:webHidden/>
          </w:rPr>
          <w:instrText xml:space="preserve"> PAGEREF _Toc428364746 \h </w:instrText>
        </w:r>
        <w:r w:rsidR="00FD1448">
          <w:rPr>
            <w:noProof/>
            <w:webHidden/>
          </w:rPr>
        </w:r>
        <w:r w:rsidR="00FD1448">
          <w:rPr>
            <w:noProof/>
            <w:webHidden/>
          </w:rPr>
          <w:fldChar w:fldCharType="separate"/>
        </w:r>
        <w:r w:rsidR="00FD1448">
          <w:rPr>
            <w:noProof/>
            <w:webHidden/>
          </w:rPr>
          <w:t>5</w:t>
        </w:r>
        <w:r w:rsidR="00FD1448">
          <w:rPr>
            <w:noProof/>
            <w:webHidden/>
          </w:rPr>
          <w:fldChar w:fldCharType="end"/>
        </w:r>
      </w:hyperlink>
    </w:p>
    <w:p w14:paraId="3761F9E6"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747" w:history="1">
        <w:r w:rsidR="00FD1448" w:rsidRPr="003D128F">
          <w:rPr>
            <w:rStyle w:val="Hyperlink"/>
            <w:noProof/>
          </w:rPr>
          <w:t>Лицензионная модель «на процессор»</w:t>
        </w:r>
        <w:r w:rsidR="00FD1448">
          <w:rPr>
            <w:noProof/>
            <w:webHidden/>
          </w:rPr>
          <w:tab/>
        </w:r>
        <w:r w:rsidR="00FD1448">
          <w:rPr>
            <w:noProof/>
            <w:webHidden/>
          </w:rPr>
          <w:fldChar w:fldCharType="begin"/>
        </w:r>
        <w:r w:rsidR="00FD1448">
          <w:rPr>
            <w:noProof/>
            <w:webHidden/>
          </w:rPr>
          <w:instrText xml:space="preserve"> PAGEREF _Toc428364747 \h </w:instrText>
        </w:r>
        <w:r w:rsidR="00FD1448">
          <w:rPr>
            <w:noProof/>
            <w:webHidden/>
          </w:rPr>
        </w:r>
        <w:r w:rsidR="00FD1448">
          <w:rPr>
            <w:noProof/>
            <w:webHidden/>
          </w:rPr>
          <w:fldChar w:fldCharType="separate"/>
        </w:r>
        <w:r w:rsidR="00FD1448">
          <w:rPr>
            <w:noProof/>
            <w:webHidden/>
          </w:rPr>
          <w:t>13</w:t>
        </w:r>
        <w:r w:rsidR="00FD1448">
          <w:rPr>
            <w:noProof/>
            <w:webHidden/>
          </w:rPr>
          <w:fldChar w:fldCharType="end"/>
        </w:r>
      </w:hyperlink>
    </w:p>
    <w:p w14:paraId="44BCC27F" w14:textId="77777777" w:rsidR="00FD1448" w:rsidRDefault="00A93FEE">
      <w:pPr>
        <w:pStyle w:val="TOC2"/>
        <w:rPr>
          <w:noProof/>
          <w:color w:val="auto"/>
          <w:sz w:val="22"/>
          <w:lang w:val="en-US" w:eastAsia="ja-JP" w:bidi="ar-SA"/>
        </w:rPr>
      </w:pPr>
      <w:hyperlink w:anchor="_Toc428364748" w:history="1">
        <w:r w:rsidR="00FD1448" w:rsidRPr="003D128F">
          <w:rPr>
            <w:rStyle w:val="Hyperlink"/>
            <w:noProof/>
            <w:lang w:val="fr-FR"/>
          </w:rPr>
          <w:t>Core Infrastructure Server Suite Datacenter</w:t>
        </w:r>
        <w:r w:rsidR="00FD1448">
          <w:rPr>
            <w:noProof/>
            <w:webHidden/>
          </w:rPr>
          <w:tab/>
        </w:r>
        <w:r w:rsidR="00FD1448">
          <w:rPr>
            <w:noProof/>
            <w:webHidden/>
          </w:rPr>
          <w:fldChar w:fldCharType="begin"/>
        </w:r>
        <w:r w:rsidR="00FD1448">
          <w:rPr>
            <w:noProof/>
            <w:webHidden/>
          </w:rPr>
          <w:instrText xml:space="preserve"> PAGEREF _Toc428364748 \h </w:instrText>
        </w:r>
        <w:r w:rsidR="00FD1448">
          <w:rPr>
            <w:noProof/>
            <w:webHidden/>
          </w:rPr>
        </w:r>
        <w:r w:rsidR="00FD1448">
          <w:rPr>
            <w:noProof/>
            <w:webHidden/>
          </w:rPr>
          <w:fldChar w:fldCharType="separate"/>
        </w:r>
        <w:r w:rsidR="00FD1448">
          <w:rPr>
            <w:noProof/>
            <w:webHidden/>
          </w:rPr>
          <w:t>15</w:t>
        </w:r>
        <w:r w:rsidR="00FD1448">
          <w:rPr>
            <w:noProof/>
            <w:webHidden/>
          </w:rPr>
          <w:fldChar w:fldCharType="end"/>
        </w:r>
      </w:hyperlink>
    </w:p>
    <w:p w14:paraId="187E6917" w14:textId="77777777" w:rsidR="00FD1448" w:rsidRDefault="00A93FEE">
      <w:pPr>
        <w:pStyle w:val="TOC2"/>
        <w:rPr>
          <w:noProof/>
          <w:color w:val="auto"/>
          <w:sz w:val="22"/>
          <w:lang w:val="en-US" w:eastAsia="ja-JP" w:bidi="ar-SA"/>
        </w:rPr>
      </w:pPr>
      <w:hyperlink w:anchor="_Toc428364749" w:history="1">
        <w:r w:rsidR="00FD1448" w:rsidRPr="003D128F">
          <w:rPr>
            <w:rStyle w:val="Hyperlink"/>
            <w:noProof/>
          </w:rPr>
          <w:t>Core Infrastructure Server Suite Standard</w:t>
        </w:r>
        <w:r w:rsidR="00FD1448">
          <w:rPr>
            <w:noProof/>
            <w:webHidden/>
          </w:rPr>
          <w:tab/>
        </w:r>
        <w:r w:rsidR="00FD1448">
          <w:rPr>
            <w:noProof/>
            <w:webHidden/>
          </w:rPr>
          <w:fldChar w:fldCharType="begin"/>
        </w:r>
        <w:r w:rsidR="00FD1448">
          <w:rPr>
            <w:noProof/>
            <w:webHidden/>
          </w:rPr>
          <w:instrText xml:space="preserve"> PAGEREF _Toc428364749 \h </w:instrText>
        </w:r>
        <w:r w:rsidR="00FD1448">
          <w:rPr>
            <w:noProof/>
            <w:webHidden/>
          </w:rPr>
        </w:r>
        <w:r w:rsidR="00FD1448">
          <w:rPr>
            <w:noProof/>
            <w:webHidden/>
          </w:rPr>
          <w:fldChar w:fldCharType="separate"/>
        </w:r>
        <w:r w:rsidR="00FD1448">
          <w:rPr>
            <w:noProof/>
            <w:webHidden/>
          </w:rPr>
          <w:t>16</w:t>
        </w:r>
        <w:r w:rsidR="00FD1448">
          <w:rPr>
            <w:noProof/>
            <w:webHidden/>
          </w:rPr>
          <w:fldChar w:fldCharType="end"/>
        </w:r>
      </w:hyperlink>
    </w:p>
    <w:p w14:paraId="449260DC" w14:textId="77777777" w:rsidR="00FD1448" w:rsidRDefault="00A93FEE">
      <w:pPr>
        <w:pStyle w:val="TOC2"/>
        <w:rPr>
          <w:noProof/>
          <w:color w:val="auto"/>
          <w:sz w:val="22"/>
          <w:lang w:val="en-US" w:eastAsia="ja-JP" w:bidi="ar-SA"/>
        </w:rPr>
      </w:pPr>
      <w:hyperlink w:anchor="_Toc428364750" w:history="1">
        <w:r w:rsidR="00FD1448" w:rsidRPr="003D128F">
          <w:rPr>
            <w:rStyle w:val="Hyperlink"/>
            <w:noProof/>
          </w:rPr>
          <w:t>Служба синхронизации для размещения Forefront Identity Manager 2010 R2</w:t>
        </w:r>
        <w:r w:rsidR="00FD1448">
          <w:rPr>
            <w:noProof/>
            <w:webHidden/>
          </w:rPr>
          <w:tab/>
        </w:r>
        <w:r w:rsidR="00FD1448">
          <w:rPr>
            <w:noProof/>
            <w:webHidden/>
          </w:rPr>
          <w:fldChar w:fldCharType="begin"/>
        </w:r>
        <w:r w:rsidR="00FD1448">
          <w:rPr>
            <w:noProof/>
            <w:webHidden/>
          </w:rPr>
          <w:instrText xml:space="preserve"> PAGEREF _Toc428364750 \h </w:instrText>
        </w:r>
        <w:r w:rsidR="00FD1448">
          <w:rPr>
            <w:noProof/>
            <w:webHidden/>
          </w:rPr>
        </w:r>
        <w:r w:rsidR="00FD1448">
          <w:rPr>
            <w:noProof/>
            <w:webHidden/>
          </w:rPr>
          <w:fldChar w:fldCharType="separate"/>
        </w:r>
        <w:r w:rsidR="00FD1448">
          <w:rPr>
            <w:noProof/>
            <w:webHidden/>
          </w:rPr>
          <w:t>17</w:t>
        </w:r>
        <w:r w:rsidR="00FD1448">
          <w:rPr>
            <w:noProof/>
            <w:webHidden/>
          </w:rPr>
          <w:fldChar w:fldCharType="end"/>
        </w:r>
      </w:hyperlink>
    </w:p>
    <w:p w14:paraId="3E9AB908" w14:textId="77777777" w:rsidR="00FD1448" w:rsidRDefault="00A93FEE">
      <w:pPr>
        <w:pStyle w:val="TOC2"/>
        <w:rPr>
          <w:noProof/>
          <w:color w:val="auto"/>
          <w:sz w:val="22"/>
          <w:lang w:val="en-US" w:eastAsia="ja-JP" w:bidi="ar-SA"/>
        </w:rPr>
      </w:pPr>
      <w:hyperlink w:anchor="_Toc428364751" w:history="1">
        <w:r w:rsidR="00FD1448" w:rsidRPr="003D128F">
          <w:rPr>
            <w:rStyle w:val="Hyperlink"/>
            <w:noProof/>
          </w:rPr>
          <w:t>Microsoft Dynamics C5 2012</w:t>
        </w:r>
        <w:r w:rsidR="00FD1448">
          <w:rPr>
            <w:noProof/>
            <w:webHidden/>
          </w:rPr>
          <w:tab/>
        </w:r>
        <w:r w:rsidR="00FD1448">
          <w:rPr>
            <w:noProof/>
            <w:webHidden/>
          </w:rPr>
          <w:fldChar w:fldCharType="begin"/>
        </w:r>
        <w:r w:rsidR="00FD1448">
          <w:rPr>
            <w:noProof/>
            <w:webHidden/>
          </w:rPr>
          <w:instrText xml:space="preserve"> PAGEREF _Toc428364751 \h </w:instrText>
        </w:r>
        <w:r w:rsidR="00FD1448">
          <w:rPr>
            <w:noProof/>
            <w:webHidden/>
          </w:rPr>
        </w:r>
        <w:r w:rsidR="00FD1448">
          <w:rPr>
            <w:noProof/>
            <w:webHidden/>
          </w:rPr>
          <w:fldChar w:fldCharType="separate"/>
        </w:r>
        <w:r w:rsidR="00FD1448">
          <w:rPr>
            <w:noProof/>
            <w:webHidden/>
          </w:rPr>
          <w:t>17</w:t>
        </w:r>
        <w:r w:rsidR="00FD1448">
          <w:rPr>
            <w:noProof/>
            <w:webHidden/>
          </w:rPr>
          <w:fldChar w:fldCharType="end"/>
        </w:r>
      </w:hyperlink>
    </w:p>
    <w:p w14:paraId="50B92AF7" w14:textId="77777777" w:rsidR="00FD1448" w:rsidRDefault="00A93FEE">
      <w:pPr>
        <w:pStyle w:val="TOC2"/>
        <w:rPr>
          <w:noProof/>
          <w:color w:val="auto"/>
          <w:sz w:val="22"/>
          <w:lang w:val="en-US" w:eastAsia="ja-JP" w:bidi="ar-SA"/>
        </w:rPr>
      </w:pPr>
      <w:hyperlink w:anchor="_Toc428364752" w:history="1">
        <w:r w:rsidR="00FD1448" w:rsidRPr="003D128F">
          <w:rPr>
            <w:rStyle w:val="Hyperlink"/>
            <w:noProof/>
          </w:rPr>
          <w:t xml:space="preserve">Microsoft Dynamics GP 2015 </w:t>
        </w:r>
        <w:r w:rsidR="00FD1448" w:rsidRPr="003D128F">
          <w:rPr>
            <w:rStyle w:val="Hyperlink"/>
            <w:noProof/>
            <w:lang w:val="en-US"/>
          </w:rPr>
          <w:t>R</w:t>
        </w:r>
        <w:r w:rsidR="00FD1448" w:rsidRPr="003D128F">
          <w:rPr>
            <w:rStyle w:val="Hyperlink"/>
            <w:noProof/>
          </w:rPr>
          <w:t>2</w:t>
        </w:r>
        <w:r w:rsidR="00FD1448">
          <w:rPr>
            <w:noProof/>
            <w:webHidden/>
          </w:rPr>
          <w:tab/>
        </w:r>
        <w:r w:rsidR="00FD1448">
          <w:rPr>
            <w:noProof/>
            <w:webHidden/>
          </w:rPr>
          <w:fldChar w:fldCharType="begin"/>
        </w:r>
        <w:r w:rsidR="00FD1448">
          <w:rPr>
            <w:noProof/>
            <w:webHidden/>
          </w:rPr>
          <w:instrText xml:space="preserve"> PAGEREF _Toc428364752 \h </w:instrText>
        </w:r>
        <w:r w:rsidR="00FD1448">
          <w:rPr>
            <w:noProof/>
            <w:webHidden/>
          </w:rPr>
        </w:r>
        <w:r w:rsidR="00FD1448">
          <w:rPr>
            <w:noProof/>
            <w:webHidden/>
          </w:rPr>
          <w:fldChar w:fldCharType="separate"/>
        </w:r>
        <w:r w:rsidR="00FD1448">
          <w:rPr>
            <w:noProof/>
            <w:webHidden/>
          </w:rPr>
          <w:t>18</w:t>
        </w:r>
        <w:r w:rsidR="00FD1448">
          <w:rPr>
            <w:noProof/>
            <w:webHidden/>
          </w:rPr>
          <w:fldChar w:fldCharType="end"/>
        </w:r>
      </w:hyperlink>
    </w:p>
    <w:p w14:paraId="6AB2355F" w14:textId="77777777" w:rsidR="00FD1448" w:rsidRDefault="00A93FEE">
      <w:pPr>
        <w:pStyle w:val="TOC2"/>
        <w:rPr>
          <w:noProof/>
          <w:color w:val="auto"/>
          <w:sz w:val="22"/>
          <w:lang w:val="en-US" w:eastAsia="ja-JP" w:bidi="ar-SA"/>
        </w:rPr>
      </w:pPr>
      <w:hyperlink w:anchor="_Toc428364753" w:history="1">
        <w:r w:rsidR="00FD1448" w:rsidRPr="003D128F">
          <w:rPr>
            <w:rStyle w:val="Hyperlink"/>
            <w:noProof/>
          </w:rPr>
          <w:t>Microsoft Dynamics NAV 2015</w:t>
        </w:r>
        <w:r w:rsidR="00FD1448">
          <w:rPr>
            <w:noProof/>
            <w:webHidden/>
          </w:rPr>
          <w:tab/>
        </w:r>
        <w:r w:rsidR="00FD1448">
          <w:rPr>
            <w:noProof/>
            <w:webHidden/>
          </w:rPr>
          <w:fldChar w:fldCharType="begin"/>
        </w:r>
        <w:r w:rsidR="00FD1448">
          <w:rPr>
            <w:noProof/>
            <w:webHidden/>
          </w:rPr>
          <w:instrText xml:space="preserve"> PAGEREF _Toc428364753 \h </w:instrText>
        </w:r>
        <w:r w:rsidR="00FD1448">
          <w:rPr>
            <w:noProof/>
            <w:webHidden/>
          </w:rPr>
        </w:r>
        <w:r w:rsidR="00FD1448">
          <w:rPr>
            <w:noProof/>
            <w:webHidden/>
          </w:rPr>
          <w:fldChar w:fldCharType="separate"/>
        </w:r>
        <w:r w:rsidR="00FD1448">
          <w:rPr>
            <w:noProof/>
            <w:webHidden/>
          </w:rPr>
          <w:t>19</w:t>
        </w:r>
        <w:r w:rsidR="00FD1448">
          <w:rPr>
            <w:noProof/>
            <w:webHidden/>
          </w:rPr>
          <w:fldChar w:fldCharType="end"/>
        </w:r>
      </w:hyperlink>
    </w:p>
    <w:p w14:paraId="51B67014" w14:textId="77777777" w:rsidR="00FD1448" w:rsidRDefault="00A93FEE">
      <w:pPr>
        <w:pStyle w:val="TOC2"/>
        <w:rPr>
          <w:noProof/>
          <w:color w:val="auto"/>
          <w:sz w:val="22"/>
          <w:lang w:val="en-US" w:eastAsia="ja-JP" w:bidi="ar-SA"/>
        </w:rPr>
      </w:pPr>
      <w:hyperlink w:anchor="_Toc428364754" w:history="1">
        <w:r w:rsidR="00FD1448" w:rsidRPr="003D128F">
          <w:rPr>
            <w:rStyle w:val="Hyperlink"/>
            <w:noProof/>
          </w:rPr>
          <w:t>Microsoft Dynamics SL 2015</w:t>
        </w:r>
        <w:r w:rsidR="00FD1448">
          <w:rPr>
            <w:noProof/>
            <w:webHidden/>
          </w:rPr>
          <w:tab/>
        </w:r>
        <w:r w:rsidR="00FD1448">
          <w:rPr>
            <w:noProof/>
            <w:webHidden/>
          </w:rPr>
          <w:fldChar w:fldCharType="begin"/>
        </w:r>
        <w:r w:rsidR="00FD1448">
          <w:rPr>
            <w:noProof/>
            <w:webHidden/>
          </w:rPr>
          <w:instrText xml:space="preserve"> PAGEREF _Toc428364754 \h </w:instrText>
        </w:r>
        <w:r w:rsidR="00FD1448">
          <w:rPr>
            <w:noProof/>
            <w:webHidden/>
          </w:rPr>
        </w:r>
        <w:r w:rsidR="00FD1448">
          <w:rPr>
            <w:noProof/>
            <w:webHidden/>
          </w:rPr>
          <w:fldChar w:fldCharType="separate"/>
        </w:r>
        <w:r w:rsidR="00FD1448">
          <w:rPr>
            <w:noProof/>
            <w:webHidden/>
          </w:rPr>
          <w:t>19</w:t>
        </w:r>
        <w:r w:rsidR="00FD1448">
          <w:rPr>
            <w:noProof/>
            <w:webHidden/>
          </w:rPr>
          <w:fldChar w:fldCharType="end"/>
        </w:r>
      </w:hyperlink>
    </w:p>
    <w:p w14:paraId="5EF67EB0" w14:textId="77777777" w:rsidR="00FD1448" w:rsidRDefault="00A93FEE">
      <w:pPr>
        <w:pStyle w:val="TOC2"/>
        <w:rPr>
          <w:noProof/>
          <w:color w:val="auto"/>
          <w:sz w:val="22"/>
          <w:lang w:val="en-US" w:eastAsia="ja-JP" w:bidi="ar-SA"/>
        </w:rPr>
      </w:pPr>
      <w:hyperlink w:anchor="_Toc428364755" w:history="1">
        <w:r w:rsidR="00FD1448" w:rsidRPr="003D128F">
          <w:rPr>
            <w:rStyle w:val="Hyperlink"/>
            <w:noProof/>
          </w:rPr>
          <w:t>Система контроля использования</w:t>
        </w:r>
        <w:r w:rsidR="00FD1448">
          <w:rPr>
            <w:noProof/>
            <w:webHidden/>
          </w:rPr>
          <w:tab/>
        </w:r>
        <w:r w:rsidR="00FD1448">
          <w:rPr>
            <w:noProof/>
            <w:webHidden/>
          </w:rPr>
          <w:fldChar w:fldCharType="begin"/>
        </w:r>
        <w:r w:rsidR="00FD1448">
          <w:rPr>
            <w:noProof/>
            <w:webHidden/>
          </w:rPr>
          <w:instrText xml:space="preserve"> PAGEREF _Toc428364755 \h </w:instrText>
        </w:r>
        <w:r w:rsidR="00FD1448">
          <w:rPr>
            <w:noProof/>
            <w:webHidden/>
          </w:rPr>
        </w:r>
        <w:r w:rsidR="00FD1448">
          <w:rPr>
            <w:noProof/>
            <w:webHidden/>
          </w:rPr>
          <w:fldChar w:fldCharType="separate"/>
        </w:r>
        <w:r w:rsidR="00FD1448">
          <w:rPr>
            <w:noProof/>
            <w:webHidden/>
          </w:rPr>
          <w:t>20</w:t>
        </w:r>
        <w:r w:rsidR="00FD1448">
          <w:rPr>
            <w:noProof/>
            <w:webHidden/>
          </w:rPr>
          <w:fldChar w:fldCharType="end"/>
        </w:r>
      </w:hyperlink>
    </w:p>
    <w:p w14:paraId="31671475" w14:textId="77777777" w:rsidR="00FD1448" w:rsidRDefault="00A93FEE">
      <w:pPr>
        <w:pStyle w:val="TOC2"/>
        <w:rPr>
          <w:noProof/>
          <w:color w:val="auto"/>
          <w:sz w:val="22"/>
          <w:lang w:val="en-US" w:eastAsia="ja-JP" w:bidi="ar-SA"/>
        </w:rPr>
      </w:pPr>
      <w:hyperlink w:anchor="_Toc428364756" w:history="1">
        <w:r w:rsidR="00FD1448" w:rsidRPr="003D128F">
          <w:rPr>
            <w:rStyle w:val="Hyperlink"/>
            <w:noProof/>
          </w:rPr>
          <w:t>Размещение SharePoint 2013</w:t>
        </w:r>
        <w:r w:rsidR="00FD1448">
          <w:rPr>
            <w:noProof/>
            <w:webHidden/>
          </w:rPr>
          <w:tab/>
        </w:r>
        <w:r w:rsidR="00FD1448">
          <w:rPr>
            <w:noProof/>
            <w:webHidden/>
          </w:rPr>
          <w:fldChar w:fldCharType="begin"/>
        </w:r>
        <w:r w:rsidR="00FD1448">
          <w:rPr>
            <w:noProof/>
            <w:webHidden/>
          </w:rPr>
          <w:instrText xml:space="preserve"> PAGEREF _Toc428364756 \h </w:instrText>
        </w:r>
        <w:r w:rsidR="00FD1448">
          <w:rPr>
            <w:noProof/>
            <w:webHidden/>
          </w:rPr>
        </w:r>
        <w:r w:rsidR="00FD1448">
          <w:rPr>
            <w:noProof/>
            <w:webHidden/>
          </w:rPr>
          <w:fldChar w:fldCharType="separate"/>
        </w:r>
        <w:r w:rsidR="00FD1448">
          <w:rPr>
            <w:noProof/>
            <w:webHidden/>
          </w:rPr>
          <w:t>20</w:t>
        </w:r>
        <w:r w:rsidR="00FD1448">
          <w:rPr>
            <w:noProof/>
            <w:webHidden/>
          </w:rPr>
          <w:fldChar w:fldCharType="end"/>
        </w:r>
      </w:hyperlink>
    </w:p>
    <w:p w14:paraId="5A88A345" w14:textId="77777777" w:rsidR="00FD1448" w:rsidRDefault="00A93FEE">
      <w:pPr>
        <w:pStyle w:val="TOC2"/>
        <w:rPr>
          <w:noProof/>
          <w:color w:val="auto"/>
          <w:sz w:val="22"/>
          <w:lang w:val="en-US" w:eastAsia="ja-JP" w:bidi="ar-SA"/>
        </w:rPr>
      </w:pPr>
      <w:hyperlink w:anchor="_Toc428364757" w:history="1">
        <w:r w:rsidR="00FD1448" w:rsidRPr="003D128F">
          <w:rPr>
            <w:rStyle w:val="Hyperlink"/>
            <w:noProof/>
          </w:rPr>
          <w:t>System Center 2012 R2 Datacenter</w:t>
        </w:r>
        <w:r w:rsidR="00FD1448">
          <w:rPr>
            <w:noProof/>
            <w:webHidden/>
          </w:rPr>
          <w:tab/>
        </w:r>
        <w:r w:rsidR="00FD1448">
          <w:rPr>
            <w:noProof/>
            <w:webHidden/>
          </w:rPr>
          <w:fldChar w:fldCharType="begin"/>
        </w:r>
        <w:r w:rsidR="00FD1448">
          <w:rPr>
            <w:noProof/>
            <w:webHidden/>
          </w:rPr>
          <w:instrText xml:space="preserve"> PAGEREF _Toc428364757 \h </w:instrText>
        </w:r>
        <w:r w:rsidR="00FD1448">
          <w:rPr>
            <w:noProof/>
            <w:webHidden/>
          </w:rPr>
        </w:r>
        <w:r w:rsidR="00FD1448">
          <w:rPr>
            <w:noProof/>
            <w:webHidden/>
          </w:rPr>
          <w:fldChar w:fldCharType="separate"/>
        </w:r>
        <w:r w:rsidR="00FD1448">
          <w:rPr>
            <w:noProof/>
            <w:webHidden/>
          </w:rPr>
          <w:t>21</w:t>
        </w:r>
        <w:r w:rsidR="00FD1448">
          <w:rPr>
            <w:noProof/>
            <w:webHidden/>
          </w:rPr>
          <w:fldChar w:fldCharType="end"/>
        </w:r>
      </w:hyperlink>
    </w:p>
    <w:p w14:paraId="46EC74F1" w14:textId="77777777" w:rsidR="00FD1448" w:rsidRDefault="00A93FEE">
      <w:pPr>
        <w:pStyle w:val="TOC2"/>
        <w:rPr>
          <w:noProof/>
          <w:color w:val="auto"/>
          <w:sz w:val="22"/>
          <w:lang w:val="en-US" w:eastAsia="ja-JP" w:bidi="ar-SA"/>
        </w:rPr>
      </w:pPr>
      <w:hyperlink w:anchor="_Toc428364758" w:history="1">
        <w:r w:rsidR="00FD1448" w:rsidRPr="003D128F">
          <w:rPr>
            <w:rStyle w:val="Hyperlink"/>
            <w:noProof/>
          </w:rPr>
          <w:t>System Center 2012 R2 Standard</w:t>
        </w:r>
        <w:r w:rsidR="00FD1448">
          <w:rPr>
            <w:noProof/>
            <w:webHidden/>
          </w:rPr>
          <w:tab/>
        </w:r>
        <w:r w:rsidR="00FD1448">
          <w:rPr>
            <w:noProof/>
            <w:webHidden/>
          </w:rPr>
          <w:fldChar w:fldCharType="begin"/>
        </w:r>
        <w:r w:rsidR="00FD1448">
          <w:rPr>
            <w:noProof/>
            <w:webHidden/>
          </w:rPr>
          <w:instrText xml:space="preserve"> PAGEREF _Toc428364758 \h </w:instrText>
        </w:r>
        <w:r w:rsidR="00FD1448">
          <w:rPr>
            <w:noProof/>
            <w:webHidden/>
          </w:rPr>
        </w:r>
        <w:r w:rsidR="00FD1448">
          <w:rPr>
            <w:noProof/>
            <w:webHidden/>
          </w:rPr>
          <w:fldChar w:fldCharType="separate"/>
        </w:r>
        <w:r w:rsidR="00FD1448">
          <w:rPr>
            <w:noProof/>
            <w:webHidden/>
          </w:rPr>
          <w:t>22</w:t>
        </w:r>
        <w:r w:rsidR="00FD1448">
          <w:rPr>
            <w:noProof/>
            <w:webHidden/>
          </w:rPr>
          <w:fldChar w:fldCharType="end"/>
        </w:r>
      </w:hyperlink>
    </w:p>
    <w:p w14:paraId="784F2A73" w14:textId="77777777" w:rsidR="00FD1448" w:rsidRDefault="00A93FEE">
      <w:pPr>
        <w:pStyle w:val="TOC2"/>
        <w:rPr>
          <w:noProof/>
          <w:color w:val="auto"/>
          <w:sz w:val="22"/>
          <w:lang w:val="en-US" w:eastAsia="ja-JP" w:bidi="ar-SA"/>
        </w:rPr>
      </w:pPr>
      <w:hyperlink w:anchor="_Toc428364759" w:history="1">
        <w:r w:rsidR="00FD1448" w:rsidRPr="003D128F">
          <w:rPr>
            <w:rStyle w:val="Hyperlink"/>
            <w:noProof/>
          </w:rPr>
          <w:t>Windows Server 2012 R2 Datacenter</w:t>
        </w:r>
        <w:r w:rsidR="00FD1448">
          <w:rPr>
            <w:noProof/>
            <w:webHidden/>
          </w:rPr>
          <w:tab/>
        </w:r>
        <w:r w:rsidR="00FD1448">
          <w:rPr>
            <w:noProof/>
            <w:webHidden/>
          </w:rPr>
          <w:fldChar w:fldCharType="begin"/>
        </w:r>
        <w:r w:rsidR="00FD1448">
          <w:rPr>
            <w:noProof/>
            <w:webHidden/>
          </w:rPr>
          <w:instrText xml:space="preserve"> PAGEREF _Toc428364759 \h </w:instrText>
        </w:r>
        <w:r w:rsidR="00FD1448">
          <w:rPr>
            <w:noProof/>
            <w:webHidden/>
          </w:rPr>
        </w:r>
        <w:r w:rsidR="00FD1448">
          <w:rPr>
            <w:noProof/>
            <w:webHidden/>
          </w:rPr>
          <w:fldChar w:fldCharType="separate"/>
        </w:r>
        <w:r w:rsidR="00FD1448">
          <w:rPr>
            <w:noProof/>
            <w:webHidden/>
          </w:rPr>
          <w:t>24</w:t>
        </w:r>
        <w:r w:rsidR="00FD1448">
          <w:rPr>
            <w:noProof/>
            <w:webHidden/>
          </w:rPr>
          <w:fldChar w:fldCharType="end"/>
        </w:r>
      </w:hyperlink>
    </w:p>
    <w:p w14:paraId="101C6302" w14:textId="77777777" w:rsidR="00FD1448" w:rsidRDefault="00A93FEE">
      <w:pPr>
        <w:pStyle w:val="TOC2"/>
        <w:rPr>
          <w:noProof/>
          <w:color w:val="auto"/>
          <w:sz w:val="22"/>
          <w:lang w:val="en-US" w:eastAsia="ja-JP" w:bidi="ar-SA"/>
        </w:rPr>
      </w:pPr>
      <w:hyperlink w:anchor="_Toc428364760" w:history="1">
        <w:r w:rsidR="00FD1448" w:rsidRPr="003D128F">
          <w:rPr>
            <w:rStyle w:val="Hyperlink"/>
            <w:noProof/>
          </w:rPr>
          <w:t>Windows Server 2012 R2 Standard</w:t>
        </w:r>
        <w:r w:rsidR="00FD1448">
          <w:rPr>
            <w:noProof/>
            <w:webHidden/>
          </w:rPr>
          <w:tab/>
        </w:r>
        <w:r w:rsidR="00FD1448">
          <w:rPr>
            <w:noProof/>
            <w:webHidden/>
          </w:rPr>
          <w:fldChar w:fldCharType="begin"/>
        </w:r>
        <w:r w:rsidR="00FD1448">
          <w:rPr>
            <w:noProof/>
            <w:webHidden/>
          </w:rPr>
          <w:instrText xml:space="preserve"> PAGEREF _Toc428364760 \h </w:instrText>
        </w:r>
        <w:r w:rsidR="00FD1448">
          <w:rPr>
            <w:noProof/>
            <w:webHidden/>
          </w:rPr>
        </w:r>
        <w:r w:rsidR="00FD1448">
          <w:rPr>
            <w:noProof/>
            <w:webHidden/>
          </w:rPr>
          <w:fldChar w:fldCharType="separate"/>
        </w:r>
        <w:r w:rsidR="00FD1448">
          <w:rPr>
            <w:noProof/>
            <w:webHidden/>
          </w:rPr>
          <w:t>25</w:t>
        </w:r>
        <w:r w:rsidR="00FD1448">
          <w:rPr>
            <w:noProof/>
            <w:webHidden/>
          </w:rPr>
          <w:fldChar w:fldCharType="end"/>
        </w:r>
      </w:hyperlink>
    </w:p>
    <w:p w14:paraId="2C0F067D" w14:textId="77777777" w:rsidR="00FD1448" w:rsidRDefault="00A93FEE">
      <w:pPr>
        <w:pStyle w:val="TOC2"/>
        <w:rPr>
          <w:noProof/>
          <w:color w:val="auto"/>
          <w:sz w:val="22"/>
          <w:lang w:val="en-US" w:eastAsia="ja-JP" w:bidi="ar-SA"/>
        </w:rPr>
      </w:pPr>
      <w:hyperlink w:anchor="_Toc428364761" w:history="1">
        <w:r w:rsidR="00FD1448" w:rsidRPr="003D128F">
          <w:rPr>
            <w:rStyle w:val="Hyperlink"/>
            <w:noProof/>
          </w:rPr>
          <w:t>Windows Server 2012 R2 Essentials</w:t>
        </w:r>
        <w:r w:rsidR="00FD1448">
          <w:rPr>
            <w:noProof/>
            <w:webHidden/>
          </w:rPr>
          <w:tab/>
        </w:r>
        <w:r w:rsidR="00FD1448">
          <w:rPr>
            <w:noProof/>
            <w:webHidden/>
          </w:rPr>
          <w:fldChar w:fldCharType="begin"/>
        </w:r>
        <w:r w:rsidR="00FD1448">
          <w:rPr>
            <w:noProof/>
            <w:webHidden/>
          </w:rPr>
          <w:instrText xml:space="preserve"> PAGEREF _Toc428364761 \h </w:instrText>
        </w:r>
        <w:r w:rsidR="00FD1448">
          <w:rPr>
            <w:noProof/>
            <w:webHidden/>
          </w:rPr>
        </w:r>
        <w:r w:rsidR="00FD1448">
          <w:rPr>
            <w:noProof/>
            <w:webHidden/>
          </w:rPr>
          <w:fldChar w:fldCharType="separate"/>
        </w:r>
        <w:r w:rsidR="00FD1448">
          <w:rPr>
            <w:noProof/>
            <w:webHidden/>
          </w:rPr>
          <w:t>26</w:t>
        </w:r>
        <w:r w:rsidR="00FD1448">
          <w:rPr>
            <w:noProof/>
            <w:webHidden/>
          </w:rPr>
          <w:fldChar w:fldCharType="end"/>
        </w:r>
      </w:hyperlink>
    </w:p>
    <w:p w14:paraId="5778BD2E"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762" w:history="1">
        <w:r w:rsidR="00FD1448" w:rsidRPr="003D128F">
          <w:rPr>
            <w:rStyle w:val="Hyperlink"/>
            <w:noProof/>
          </w:rPr>
          <w:t>Модель лицензирования «на ядро»</w:t>
        </w:r>
        <w:r w:rsidR="00FD1448">
          <w:rPr>
            <w:noProof/>
            <w:webHidden/>
          </w:rPr>
          <w:tab/>
        </w:r>
        <w:r w:rsidR="00FD1448">
          <w:rPr>
            <w:noProof/>
            <w:webHidden/>
          </w:rPr>
          <w:fldChar w:fldCharType="begin"/>
        </w:r>
        <w:r w:rsidR="00FD1448">
          <w:rPr>
            <w:noProof/>
            <w:webHidden/>
          </w:rPr>
          <w:instrText xml:space="preserve"> PAGEREF _Toc428364762 \h </w:instrText>
        </w:r>
        <w:r w:rsidR="00FD1448">
          <w:rPr>
            <w:noProof/>
            <w:webHidden/>
          </w:rPr>
        </w:r>
        <w:r w:rsidR="00FD1448">
          <w:rPr>
            <w:noProof/>
            <w:webHidden/>
          </w:rPr>
          <w:fldChar w:fldCharType="separate"/>
        </w:r>
        <w:r w:rsidR="00FD1448">
          <w:rPr>
            <w:noProof/>
            <w:webHidden/>
          </w:rPr>
          <w:t>28</w:t>
        </w:r>
        <w:r w:rsidR="00FD1448">
          <w:rPr>
            <w:noProof/>
            <w:webHidden/>
          </w:rPr>
          <w:fldChar w:fldCharType="end"/>
        </w:r>
      </w:hyperlink>
    </w:p>
    <w:p w14:paraId="4DFE6A66" w14:textId="77777777" w:rsidR="00FD1448" w:rsidRDefault="00A93FEE">
      <w:pPr>
        <w:pStyle w:val="TOC2"/>
        <w:rPr>
          <w:noProof/>
          <w:color w:val="auto"/>
          <w:sz w:val="22"/>
          <w:lang w:val="en-US" w:eastAsia="ja-JP" w:bidi="ar-SA"/>
        </w:rPr>
      </w:pPr>
      <w:hyperlink w:anchor="_Toc428364763" w:history="1">
        <w:r w:rsidR="00FD1448" w:rsidRPr="003D128F">
          <w:rPr>
            <w:rStyle w:val="Hyperlink"/>
            <w:noProof/>
          </w:rPr>
          <w:t>BizTalk Server 2013 R2 Enterprise</w:t>
        </w:r>
        <w:r w:rsidR="00FD1448">
          <w:rPr>
            <w:noProof/>
            <w:webHidden/>
          </w:rPr>
          <w:tab/>
        </w:r>
        <w:r w:rsidR="00FD1448">
          <w:rPr>
            <w:noProof/>
            <w:webHidden/>
          </w:rPr>
          <w:fldChar w:fldCharType="begin"/>
        </w:r>
        <w:r w:rsidR="00FD1448">
          <w:rPr>
            <w:noProof/>
            <w:webHidden/>
          </w:rPr>
          <w:instrText xml:space="preserve"> PAGEREF _Toc428364763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344498FB" w14:textId="77777777" w:rsidR="00FD1448" w:rsidRDefault="00A93FEE">
      <w:pPr>
        <w:pStyle w:val="TOC2"/>
        <w:rPr>
          <w:noProof/>
          <w:color w:val="auto"/>
          <w:sz w:val="22"/>
          <w:lang w:val="en-US" w:eastAsia="ja-JP" w:bidi="ar-SA"/>
        </w:rPr>
      </w:pPr>
      <w:hyperlink w:anchor="_Toc428364764" w:history="1">
        <w:r w:rsidR="00FD1448" w:rsidRPr="003D128F">
          <w:rPr>
            <w:rStyle w:val="Hyperlink"/>
            <w:noProof/>
          </w:rPr>
          <w:t>BizTalk Server 2013 R2 Standard</w:t>
        </w:r>
        <w:r w:rsidR="00FD1448">
          <w:rPr>
            <w:noProof/>
            <w:webHidden/>
          </w:rPr>
          <w:tab/>
        </w:r>
        <w:r w:rsidR="00FD1448">
          <w:rPr>
            <w:noProof/>
            <w:webHidden/>
          </w:rPr>
          <w:fldChar w:fldCharType="begin"/>
        </w:r>
        <w:r w:rsidR="00FD1448">
          <w:rPr>
            <w:noProof/>
            <w:webHidden/>
          </w:rPr>
          <w:instrText xml:space="preserve"> PAGEREF _Toc428364764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46ADAB6D" w14:textId="77777777" w:rsidR="00FD1448" w:rsidRDefault="00A93FEE">
      <w:pPr>
        <w:pStyle w:val="TOC2"/>
        <w:rPr>
          <w:noProof/>
          <w:color w:val="auto"/>
          <w:sz w:val="22"/>
          <w:lang w:val="en-US" w:eastAsia="ja-JP" w:bidi="ar-SA"/>
        </w:rPr>
      </w:pPr>
      <w:hyperlink w:anchor="_Toc428364765" w:history="1">
        <w:r w:rsidR="00FD1448" w:rsidRPr="003D128F">
          <w:rPr>
            <w:rStyle w:val="Hyperlink"/>
            <w:noProof/>
          </w:rPr>
          <w:t>BizTalk Server 2013 R2 Branch</w:t>
        </w:r>
        <w:r w:rsidR="00FD1448">
          <w:rPr>
            <w:noProof/>
            <w:webHidden/>
          </w:rPr>
          <w:tab/>
        </w:r>
        <w:r w:rsidR="00FD1448">
          <w:rPr>
            <w:noProof/>
            <w:webHidden/>
          </w:rPr>
          <w:fldChar w:fldCharType="begin"/>
        </w:r>
        <w:r w:rsidR="00FD1448">
          <w:rPr>
            <w:noProof/>
            <w:webHidden/>
          </w:rPr>
          <w:instrText xml:space="preserve"> PAGEREF _Toc428364765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0F965110" w14:textId="77777777" w:rsidR="00FD1448" w:rsidRDefault="00A93FEE">
      <w:pPr>
        <w:pStyle w:val="TOC2"/>
        <w:rPr>
          <w:noProof/>
          <w:color w:val="auto"/>
          <w:sz w:val="22"/>
          <w:lang w:val="en-US" w:eastAsia="ja-JP" w:bidi="ar-SA"/>
        </w:rPr>
      </w:pPr>
      <w:hyperlink w:anchor="_Toc428364766" w:history="1">
        <w:r w:rsidR="00FD1448" w:rsidRPr="003D128F">
          <w:rPr>
            <w:rStyle w:val="Hyperlink"/>
            <w:noProof/>
          </w:rPr>
          <w:t>Microsoft Dynamics AX 2012 R3 Standard Commerce Server Core</w:t>
        </w:r>
        <w:r w:rsidR="00FD1448">
          <w:rPr>
            <w:noProof/>
            <w:webHidden/>
          </w:rPr>
          <w:tab/>
        </w:r>
        <w:r w:rsidR="00FD1448">
          <w:rPr>
            <w:noProof/>
            <w:webHidden/>
          </w:rPr>
          <w:fldChar w:fldCharType="begin"/>
        </w:r>
        <w:r w:rsidR="00FD1448">
          <w:rPr>
            <w:noProof/>
            <w:webHidden/>
          </w:rPr>
          <w:instrText xml:space="preserve"> PAGEREF _Toc428364766 \h </w:instrText>
        </w:r>
        <w:r w:rsidR="00FD1448">
          <w:rPr>
            <w:noProof/>
            <w:webHidden/>
          </w:rPr>
        </w:r>
        <w:r w:rsidR="00FD1448">
          <w:rPr>
            <w:noProof/>
            <w:webHidden/>
          </w:rPr>
          <w:fldChar w:fldCharType="separate"/>
        </w:r>
        <w:r w:rsidR="00FD1448">
          <w:rPr>
            <w:noProof/>
            <w:webHidden/>
          </w:rPr>
          <w:t>31</w:t>
        </w:r>
        <w:r w:rsidR="00FD1448">
          <w:rPr>
            <w:noProof/>
            <w:webHidden/>
          </w:rPr>
          <w:fldChar w:fldCharType="end"/>
        </w:r>
      </w:hyperlink>
    </w:p>
    <w:p w14:paraId="14B08BD6" w14:textId="77777777" w:rsidR="00FD1448" w:rsidRDefault="00A93FEE">
      <w:pPr>
        <w:pStyle w:val="TOC2"/>
        <w:rPr>
          <w:noProof/>
          <w:color w:val="auto"/>
          <w:sz w:val="22"/>
          <w:lang w:val="en-US" w:eastAsia="ja-JP" w:bidi="ar-SA"/>
        </w:rPr>
      </w:pPr>
      <w:hyperlink w:anchor="_Toc428364767" w:history="1">
        <w:r w:rsidR="00FD1448" w:rsidRPr="003D128F">
          <w:rPr>
            <w:rStyle w:val="Hyperlink"/>
            <w:noProof/>
          </w:rPr>
          <w:t>SQL Server 2014 Enterprise Core</w:t>
        </w:r>
        <w:r w:rsidR="00FD1448">
          <w:rPr>
            <w:noProof/>
            <w:webHidden/>
          </w:rPr>
          <w:tab/>
        </w:r>
        <w:r w:rsidR="00FD1448">
          <w:rPr>
            <w:noProof/>
            <w:webHidden/>
          </w:rPr>
          <w:fldChar w:fldCharType="begin"/>
        </w:r>
        <w:r w:rsidR="00FD1448">
          <w:rPr>
            <w:noProof/>
            <w:webHidden/>
          </w:rPr>
          <w:instrText xml:space="preserve"> PAGEREF _Toc428364767 \h </w:instrText>
        </w:r>
        <w:r w:rsidR="00FD1448">
          <w:rPr>
            <w:noProof/>
            <w:webHidden/>
          </w:rPr>
        </w:r>
        <w:r w:rsidR="00FD1448">
          <w:rPr>
            <w:noProof/>
            <w:webHidden/>
          </w:rPr>
          <w:fldChar w:fldCharType="separate"/>
        </w:r>
        <w:r w:rsidR="00FD1448">
          <w:rPr>
            <w:noProof/>
            <w:webHidden/>
          </w:rPr>
          <w:t>31</w:t>
        </w:r>
        <w:r w:rsidR="00FD1448">
          <w:rPr>
            <w:noProof/>
            <w:webHidden/>
          </w:rPr>
          <w:fldChar w:fldCharType="end"/>
        </w:r>
      </w:hyperlink>
    </w:p>
    <w:p w14:paraId="53F14CFC" w14:textId="77777777" w:rsidR="00FD1448" w:rsidRDefault="00A93FEE">
      <w:pPr>
        <w:pStyle w:val="TOC2"/>
        <w:rPr>
          <w:noProof/>
          <w:color w:val="auto"/>
          <w:sz w:val="22"/>
          <w:lang w:val="en-US" w:eastAsia="ja-JP" w:bidi="ar-SA"/>
        </w:rPr>
      </w:pPr>
      <w:hyperlink w:anchor="_Toc428364768" w:history="1">
        <w:r w:rsidR="00FD1448" w:rsidRPr="003D128F">
          <w:rPr>
            <w:rStyle w:val="Hyperlink"/>
            <w:noProof/>
          </w:rPr>
          <w:t>SQL Server 2014 Standard Core</w:t>
        </w:r>
        <w:r w:rsidR="00FD1448">
          <w:rPr>
            <w:noProof/>
            <w:webHidden/>
          </w:rPr>
          <w:tab/>
        </w:r>
        <w:r w:rsidR="00FD1448">
          <w:rPr>
            <w:noProof/>
            <w:webHidden/>
          </w:rPr>
          <w:fldChar w:fldCharType="begin"/>
        </w:r>
        <w:r w:rsidR="00FD1448">
          <w:rPr>
            <w:noProof/>
            <w:webHidden/>
          </w:rPr>
          <w:instrText xml:space="preserve"> PAGEREF _Toc428364768 \h </w:instrText>
        </w:r>
        <w:r w:rsidR="00FD1448">
          <w:rPr>
            <w:noProof/>
            <w:webHidden/>
          </w:rPr>
        </w:r>
        <w:r w:rsidR="00FD1448">
          <w:rPr>
            <w:noProof/>
            <w:webHidden/>
          </w:rPr>
          <w:fldChar w:fldCharType="separate"/>
        </w:r>
        <w:r w:rsidR="00FD1448">
          <w:rPr>
            <w:noProof/>
            <w:webHidden/>
          </w:rPr>
          <w:t>32</w:t>
        </w:r>
        <w:r w:rsidR="00FD1448">
          <w:rPr>
            <w:noProof/>
            <w:webHidden/>
          </w:rPr>
          <w:fldChar w:fldCharType="end"/>
        </w:r>
      </w:hyperlink>
    </w:p>
    <w:p w14:paraId="6B233AE2" w14:textId="77777777" w:rsidR="00FD1448" w:rsidRDefault="00A93FEE">
      <w:pPr>
        <w:pStyle w:val="TOC2"/>
        <w:rPr>
          <w:noProof/>
          <w:color w:val="auto"/>
          <w:sz w:val="22"/>
          <w:lang w:val="en-US" w:eastAsia="ja-JP" w:bidi="ar-SA"/>
        </w:rPr>
      </w:pPr>
      <w:hyperlink w:anchor="_Toc428364769" w:history="1">
        <w:r w:rsidR="00FD1448" w:rsidRPr="003D128F">
          <w:rPr>
            <w:rStyle w:val="Hyperlink"/>
            <w:noProof/>
          </w:rPr>
          <w:t>SQL Server 2014 Web Core</w:t>
        </w:r>
        <w:r w:rsidR="00FD1448">
          <w:rPr>
            <w:noProof/>
            <w:webHidden/>
          </w:rPr>
          <w:tab/>
        </w:r>
        <w:r w:rsidR="00FD1448">
          <w:rPr>
            <w:noProof/>
            <w:webHidden/>
          </w:rPr>
          <w:fldChar w:fldCharType="begin"/>
        </w:r>
        <w:r w:rsidR="00FD1448">
          <w:rPr>
            <w:noProof/>
            <w:webHidden/>
          </w:rPr>
          <w:instrText xml:space="preserve"> PAGEREF _Toc428364769 \h </w:instrText>
        </w:r>
        <w:r w:rsidR="00FD1448">
          <w:rPr>
            <w:noProof/>
            <w:webHidden/>
          </w:rPr>
        </w:r>
        <w:r w:rsidR="00FD1448">
          <w:rPr>
            <w:noProof/>
            <w:webHidden/>
          </w:rPr>
          <w:fldChar w:fldCharType="separate"/>
        </w:r>
        <w:r w:rsidR="00FD1448">
          <w:rPr>
            <w:noProof/>
            <w:webHidden/>
          </w:rPr>
          <w:t>32</w:t>
        </w:r>
        <w:r w:rsidR="00FD1448">
          <w:rPr>
            <w:noProof/>
            <w:webHidden/>
          </w:rPr>
          <w:fldChar w:fldCharType="end"/>
        </w:r>
      </w:hyperlink>
    </w:p>
    <w:p w14:paraId="4196DA0D"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770" w:history="1">
        <w:r w:rsidR="00FD1448" w:rsidRPr="003D128F">
          <w:rPr>
            <w:rStyle w:val="Hyperlink"/>
            <w:noProof/>
          </w:rPr>
          <w:t>Модель «Лицензия подписчика» (SAL) (продукты, не являющиеся веб-службами)</w:t>
        </w:r>
        <w:r w:rsidR="00FD1448">
          <w:rPr>
            <w:noProof/>
            <w:webHidden/>
          </w:rPr>
          <w:tab/>
        </w:r>
        <w:r w:rsidR="00FD1448">
          <w:rPr>
            <w:noProof/>
            <w:webHidden/>
          </w:rPr>
          <w:fldChar w:fldCharType="begin"/>
        </w:r>
        <w:r w:rsidR="00FD1448">
          <w:rPr>
            <w:noProof/>
            <w:webHidden/>
          </w:rPr>
          <w:instrText xml:space="preserve"> PAGEREF _Toc428364770 \h </w:instrText>
        </w:r>
        <w:r w:rsidR="00FD1448">
          <w:rPr>
            <w:noProof/>
            <w:webHidden/>
          </w:rPr>
        </w:r>
        <w:r w:rsidR="00FD1448">
          <w:rPr>
            <w:noProof/>
            <w:webHidden/>
          </w:rPr>
          <w:fldChar w:fldCharType="separate"/>
        </w:r>
        <w:r w:rsidR="00FD1448">
          <w:rPr>
            <w:noProof/>
            <w:webHidden/>
          </w:rPr>
          <w:t>34</w:t>
        </w:r>
        <w:r w:rsidR="00FD1448">
          <w:rPr>
            <w:noProof/>
            <w:webHidden/>
          </w:rPr>
          <w:fldChar w:fldCharType="end"/>
        </w:r>
      </w:hyperlink>
    </w:p>
    <w:p w14:paraId="5337F891" w14:textId="77777777" w:rsidR="00FD1448" w:rsidRDefault="00A93FEE">
      <w:pPr>
        <w:pStyle w:val="TOC2"/>
        <w:rPr>
          <w:noProof/>
          <w:color w:val="auto"/>
          <w:sz w:val="22"/>
          <w:lang w:val="en-US" w:eastAsia="ja-JP" w:bidi="ar-SA"/>
        </w:rPr>
      </w:pPr>
      <w:hyperlink w:anchor="_Toc428364771" w:history="1">
        <w:r w:rsidR="00FD1448" w:rsidRPr="003D128F">
          <w:rPr>
            <w:rStyle w:val="Hyperlink"/>
            <w:noProof/>
          </w:rPr>
          <w:t>Advanced Threat Analytics 2016</w:t>
        </w:r>
        <w:r w:rsidR="00FD1448">
          <w:rPr>
            <w:noProof/>
            <w:webHidden/>
          </w:rPr>
          <w:tab/>
        </w:r>
        <w:r w:rsidR="00FD1448">
          <w:rPr>
            <w:noProof/>
            <w:webHidden/>
          </w:rPr>
          <w:fldChar w:fldCharType="begin"/>
        </w:r>
        <w:r w:rsidR="00FD1448">
          <w:rPr>
            <w:noProof/>
            <w:webHidden/>
          </w:rPr>
          <w:instrText xml:space="preserve"> PAGEREF _Toc428364771 \h </w:instrText>
        </w:r>
        <w:r w:rsidR="00FD1448">
          <w:rPr>
            <w:noProof/>
            <w:webHidden/>
          </w:rPr>
        </w:r>
        <w:r w:rsidR="00FD1448">
          <w:rPr>
            <w:noProof/>
            <w:webHidden/>
          </w:rPr>
          <w:fldChar w:fldCharType="separate"/>
        </w:r>
        <w:r w:rsidR="00FD1448">
          <w:rPr>
            <w:noProof/>
            <w:webHidden/>
          </w:rPr>
          <w:t>38</w:t>
        </w:r>
        <w:r w:rsidR="00FD1448">
          <w:rPr>
            <w:noProof/>
            <w:webHidden/>
          </w:rPr>
          <w:fldChar w:fldCharType="end"/>
        </w:r>
      </w:hyperlink>
    </w:p>
    <w:p w14:paraId="2547B655" w14:textId="77777777" w:rsidR="00FD1448" w:rsidRDefault="00A93FEE">
      <w:pPr>
        <w:pStyle w:val="TOC2"/>
        <w:rPr>
          <w:noProof/>
          <w:color w:val="auto"/>
          <w:sz w:val="22"/>
          <w:lang w:val="en-US" w:eastAsia="ja-JP" w:bidi="ar-SA"/>
        </w:rPr>
      </w:pPr>
      <w:hyperlink w:anchor="_Toc428364772" w:history="1">
        <w:r w:rsidR="00FD1448" w:rsidRPr="003D128F">
          <w:rPr>
            <w:rStyle w:val="Hyperlink"/>
            <w:noProof/>
          </w:rPr>
          <w:t>Exchange Server 2016, выпуски Standard и Enterprise</w:t>
        </w:r>
        <w:r w:rsidR="00FD1448">
          <w:rPr>
            <w:noProof/>
            <w:webHidden/>
          </w:rPr>
          <w:tab/>
        </w:r>
        <w:r w:rsidR="00FD1448">
          <w:rPr>
            <w:noProof/>
            <w:webHidden/>
          </w:rPr>
          <w:fldChar w:fldCharType="begin"/>
        </w:r>
        <w:r w:rsidR="00FD1448">
          <w:rPr>
            <w:noProof/>
            <w:webHidden/>
          </w:rPr>
          <w:instrText xml:space="preserve"> PAGEREF _Toc428364772 \h </w:instrText>
        </w:r>
        <w:r w:rsidR="00FD1448">
          <w:rPr>
            <w:noProof/>
            <w:webHidden/>
          </w:rPr>
        </w:r>
        <w:r w:rsidR="00FD1448">
          <w:rPr>
            <w:noProof/>
            <w:webHidden/>
          </w:rPr>
          <w:fldChar w:fldCharType="separate"/>
        </w:r>
        <w:r w:rsidR="00FD1448">
          <w:rPr>
            <w:noProof/>
            <w:webHidden/>
          </w:rPr>
          <w:t>39</w:t>
        </w:r>
        <w:r w:rsidR="00FD1448">
          <w:rPr>
            <w:noProof/>
            <w:webHidden/>
          </w:rPr>
          <w:fldChar w:fldCharType="end"/>
        </w:r>
      </w:hyperlink>
    </w:p>
    <w:p w14:paraId="4B2AA4AF" w14:textId="77777777" w:rsidR="00FD1448" w:rsidRDefault="00A93FEE">
      <w:pPr>
        <w:pStyle w:val="TOC2"/>
        <w:rPr>
          <w:noProof/>
          <w:color w:val="auto"/>
          <w:sz w:val="22"/>
          <w:lang w:val="en-US" w:eastAsia="ja-JP" w:bidi="ar-SA"/>
        </w:rPr>
      </w:pPr>
      <w:hyperlink w:anchor="_Toc428364773" w:history="1">
        <w:r w:rsidR="00FD1448" w:rsidRPr="003D128F">
          <w:rPr>
            <w:rStyle w:val="Hyperlink"/>
            <w:noProof/>
          </w:rPr>
          <w:t>Функциональность Microsoft Identity Manager 2016</w:t>
        </w:r>
        <w:r w:rsidR="00FD1448">
          <w:rPr>
            <w:noProof/>
            <w:webHidden/>
          </w:rPr>
          <w:tab/>
        </w:r>
        <w:r w:rsidR="00FD1448">
          <w:rPr>
            <w:noProof/>
            <w:webHidden/>
          </w:rPr>
          <w:fldChar w:fldCharType="begin"/>
        </w:r>
        <w:r w:rsidR="00FD1448">
          <w:rPr>
            <w:noProof/>
            <w:webHidden/>
          </w:rPr>
          <w:instrText xml:space="preserve"> PAGEREF _Toc428364773 \h </w:instrText>
        </w:r>
        <w:r w:rsidR="00FD1448">
          <w:rPr>
            <w:noProof/>
            <w:webHidden/>
          </w:rPr>
        </w:r>
        <w:r w:rsidR="00FD1448">
          <w:rPr>
            <w:noProof/>
            <w:webHidden/>
          </w:rPr>
          <w:fldChar w:fldCharType="separate"/>
        </w:r>
        <w:r w:rsidR="00FD1448">
          <w:rPr>
            <w:noProof/>
            <w:webHidden/>
          </w:rPr>
          <w:t>40</w:t>
        </w:r>
        <w:r w:rsidR="00FD1448">
          <w:rPr>
            <w:noProof/>
            <w:webHidden/>
          </w:rPr>
          <w:fldChar w:fldCharType="end"/>
        </w:r>
      </w:hyperlink>
    </w:p>
    <w:p w14:paraId="3DFCA431" w14:textId="77777777" w:rsidR="00FD1448" w:rsidRDefault="00A93FEE">
      <w:pPr>
        <w:pStyle w:val="TOC2"/>
        <w:rPr>
          <w:noProof/>
          <w:color w:val="auto"/>
          <w:sz w:val="22"/>
          <w:lang w:val="en-US" w:eastAsia="ja-JP" w:bidi="ar-SA"/>
        </w:rPr>
      </w:pPr>
      <w:hyperlink w:anchor="_Toc428364774" w:history="1">
        <w:r w:rsidR="00FD1448" w:rsidRPr="003D128F">
          <w:rPr>
            <w:rStyle w:val="Hyperlink"/>
            <w:noProof/>
          </w:rPr>
          <w:t>Microsoft Application Virtualization Hosting для настольных компьютеров</w:t>
        </w:r>
        <w:r w:rsidR="00FD1448">
          <w:rPr>
            <w:noProof/>
            <w:webHidden/>
          </w:rPr>
          <w:tab/>
        </w:r>
        <w:r w:rsidR="00FD1448">
          <w:rPr>
            <w:noProof/>
            <w:webHidden/>
          </w:rPr>
          <w:fldChar w:fldCharType="begin"/>
        </w:r>
        <w:r w:rsidR="00FD1448">
          <w:rPr>
            <w:noProof/>
            <w:webHidden/>
          </w:rPr>
          <w:instrText xml:space="preserve"> PAGEREF _Toc428364774 \h </w:instrText>
        </w:r>
        <w:r w:rsidR="00FD1448">
          <w:rPr>
            <w:noProof/>
            <w:webHidden/>
          </w:rPr>
        </w:r>
        <w:r w:rsidR="00FD1448">
          <w:rPr>
            <w:noProof/>
            <w:webHidden/>
          </w:rPr>
          <w:fldChar w:fldCharType="separate"/>
        </w:r>
        <w:r w:rsidR="00FD1448">
          <w:rPr>
            <w:noProof/>
            <w:webHidden/>
          </w:rPr>
          <w:t>41</w:t>
        </w:r>
        <w:r w:rsidR="00FD1448">
          <w:rPr>
            <w:noProof/>
            <w:webHidden/>
          </w:rPr>
          <w:fldChar w:fldCharType="end"/>
        </w:r>
      </w:hyperlink>
    </w:p>
    <w:p w14:paraId="2033C4BE" w14:textId="77777777" w:rsidR="00FD1448" w:rsidRDefault="00A93FEE">
      <w:pPr>
        <w:pStyle w:val="TOC2"/>
        <w:rPr>
          <w:noProof/>
          <w:color w:val="auto"/>
          <w:sz w:val="22"/>
          <w:lang w:val="en-US" w:eastAsia="ja-JP" w:bidi="ar-SA"/>
        </w:rPr>
      </w:pPr>
      <w:hyperlink w:anchor="_Toc428364775" w:history="1">
        <w:r w:rsidR="00FD1448" w:rsidRPr="003D128F">
          <w:rPr>
            <w:rStyle w:val="Hyperlink"/>
            <w:noProof/>
          </w:rPr>
          <w:t>Microsoft Application Virtualization for Remote Desktop Services</w:t>
        </w:r>
        <w:r w:rsidR="00FD1448">
          <w:rPr>
            <w:noProof/>
            <w:webHidden/>
          </w:rPr>
          <w:tab/>
        </w:r>
        <w:r w:rsidR="00FD1448">
          <w:rPr>
            <w:noProof/>
            <w:webHidden/>
          </w:rPr>
          <w:fldChar w:fldCharType="begin"/>
        </w:r>
        <w:r w:rsidR="00FD1448">
          <w:rPr>
            <w:noProof/>
            <w:webHidden/>
          </w:rPr>
          <w:instrText xml:space="preserve"> PAGEREF _Toc428364775 \h </w:instrText>
        </w:r>
        <w:r w:rsidR="00FD1448">
          <w:rPr>
            <w:noProof/>
            <w:webHidden/>
          </w:rPr>
        </w:r>
        <w:r w:rsidR="00FD1448">
          <w:rPr>
            <w:noProof/>
            <w:webHidden/>
          </w:rPr>
          <w:fldChar w:fldCharType="separate"/>
        </w:r>
        <w:r w:rsidR="00FD1448">
          <w:rPr>
            <w:noProof/>
            <w:webHidden/>
          </w:rPr>
          <w:t>41</w:t>
        </w:r>
        <w:r w:rsidR="00FD1448">
          <w:rPr>
            <w:noProof/>
            <w:webHidden/>
          </w:rPr>
          <w:fldChar w:fldCharType="end"/>
        </w:r>
      </w:hyperlink>
    </w:p>
    <w:p w14:paraId="7D0F77CC" w14:textId="77777777" w:rsidR="00FD1448" w:rsidRDefault="00A93FEE">
      <w:pPr>
        <w:pStyle w:val="TOC2"/>
        <w:rPr>
          <w:noProof/>
          <w:color w:val="auto"/>
          <w:sz w:val="22"/>
          <w:lang w:val="en-US" w:eastAsia="ja-JP" w:bidi="ar-SA"/>
        </w:rPr>
      </w:pPr>
      <w:hyperlink w:anchor="_Toc428364776" w:history="1">
        <w:r w:rsidR="00FD1448" w:rsidRPr="003D128F">
          <w:rPr>
            <w:rStyle w:val="Hyperlink"/>
            <w:noProof/>
          </w:rPr>
          <w:t>Microsoft Dynamics AX 2012 R3</w:t>
        </w:r>
        <w:r w:rsidR="00FD1448">
          <w:rPr>
            <w:noProof/>
            <w:webHidden/>
          </w:rPr>
          <w:tab/>
        </w:r>
        <w:r w:rsidR="00FD1448">
          <w:rPr>
            <w:noProof/>
            <w:webHidden/>
          </w:rPr>
          <w:fldChar w:fldCharType="begin"/>
        </w:r>
        <w:r w:rsidR="00FD1448">
          <w:rPr>
            <w:noProof/>
            <w:webHidden/>
          </w:rPr>
          <w:instrText xml:space="preserve"> PAGEREF _Toc428364776 \h </w:instrText>
        </w:r>
        <w:r w:rsidR="00FD1448">
          <w:rPr>
            <w:noProof/>
            <w:webHidden/>
          </w:rPr>
        </w:r>
        <w:r w:rsidR="00FD1448">
          <w:rPr>
            <w:noProof/>
            <w:webHidden/>
          </w:rPr>
          <w:fldChar w:fldCharType="separate"/>
        </w:r>
        <w:r w:rsidR="00FD1448">
          <w:rPr>
            <w:noProof/>
            <w:webHidden/>
          </w:rPr>
          <w:t>42</w:t>
        </w:r>
        <w:r w:rsidR="00FD1448">
          <w:rPr>
            <w:noProof/>
            <w:webHidden/>
          </w:rPr>
          <w:fldChar w:fldCharType="end"/>
        </w:r>
      </w:hyperlink>
    </w:p>
    <w:p w14:paraId="5573D7F3" w14:textId="77777777" w:rsidR="00FD1448" w:rsidRDefault="00A93FEE">
      <w:pPr>
        <w:pStyle w:val="TOC2"/>
        <w:rPr>
          <w:noProof/>
          <w:color w:val="auto"/>
          <w:sz w:val="22"/>
          <w:lang w:val="en-US" w:eastAsia="ja-JP" w:bidi="ar-SA"/>
        </w:rPr>
      </w:pPr>
      <w:hyperlink w:anchor="_Toc428364777" w:history="1">
        <w:r w:rsidR="00FD1448" w:rsidRPr="003D128F">
          <w:rPr>
            <w:rStyle w:val="Hyperlink"/>
            <w:noProof/>
          </w:rPr>
          <w:t>Microsoft Dynamics C5 2012</w:t>
        </w:r>
        <w:r w:rsidR="00FD1448">
          <w:rPr>
            <w:noProof/>
            <w:webHidden/>
          </w:rPr>
          <w:tab/>
        </w:r>
        <w:r w:rsidR="00FD1448">
          <w:rPr>
            <w:noProof/>
            <w:webHidden/>
          </w:rPr>
          <w:fldChar w:fldCharType="begin"/>
        </w:r>
        <w:r w:rsidR="00FD1448">
          <w:rPr>
            <w:noProof/>
            <w:webHidden/>
          </w:rPr>
          <w:instrText xml:space="preserve"> PAGEREF _Toc428364777 \h </w:instrText>
        </w:r>
        <w:r w:rsidR="00FD1448">
          <w:rPr>
            <w:noProof/>
            <w:webHidden/>
          </w:rPr>
        </w:r>
        <w:r w:rsidR="00FD1448">
          <w:rPr>
            <w:noProof/>
            <w:webHidden/>
          </w:rPr>
          <w:fldChar w:fldCharType="separate"/>
        </w:r>
        <w:r w:rsidR="00FD1448">
          <w:rPr>
            <w:noProof/>
            <w:webHidden/>
          </w:rPr>
          <w:t>43</w:t>
        </w:r>
        <w:r w:rsidR="00FD1448">
          <w:rPr>
            <w:noProof/>
            <w:webHidden/>
          </w:rPr>
          <w:fldChar w:fldCharType="end"/>
        </w:r>
      </w:hyperlink>
    </w:p>
    <w:p w14:paraId="58307572" w14:textId="77777777" w:rsidR="00FD1448" w:rsidRDefault="00A93FEE">
      <w:pPr>
        <w:pStyle w:val="TOC2"/>
        <w:rPr>
          <w:noProof/>
          <w:color w:val="auto"/>
          <w:sz w:val="22"/>
          <w:lang w:val="en-US" w:eastAsia="ja-JP" w:bidi="ar-SA"/>
        </w:rPr>
      </w:pPr>
      <w:hyperlink w:anchor="_Toc428364778" w:history="1">
        <w:r w:rsidR="00FD1448" w:rsidRPr="003D128F">
          <w:rPr>
            <w:rStyle w:val="Hyperlink"/>
            <w:noProof/>
          </w:rPr>
          <w:t>Microsoft Dynamics CRM 2015 Service Provider</w:t>
        </w:r>
        <w:r w:rsidR="00FD1448">
          <w:rPr>
            <w:noProof/>
            <w:webHidden/>
          </w:rPr>
          <w:tab/>
        </w:r>
        <w:r w:rsidR="00FD1448">
          <w:rPr>
            <w:noProof/>
            <w:webHidden/>
          </w:rPr>
          <w:fldChar w:fldCharType="begin"/>
        </w:r>
        <w:r w:rsidR="00FD1448">
          <w:rPr>
            <w:noProof/>
            <w:webHidden/>
          </w:rPr>
          <w:instrText xml:space="preserve"> PAGEREF _Toc428364778 \h </w:instrText>
        </w:r>
        <w:r w:rsidR="00FD1448">
          <w:rPr>
            <w:noProof/>
            <w:webHidden/>
          </w:rPr>
        </w:r>
        <w:r w:rsidR="00FD1448">
          <w:rPr>
            <w:noProof/>
            <w:webHidden/>
          </w:rPr>
          <w:fldChar w:fldCharType="separate"/>
        </w:r>
        <w:r w:rsidR="00FD1448">
          <w:rPr>
            <w:noProof/>
            <w:webHidden/>
          </w:rPr>
          <w:t>44</w:t>
        </w:r>
        <w:r w:rsidR="00FD1448">
          <w:rPr>
            <w:noProof/>
            <w:webHidden/>
          </w:rPr>
          <w:fldChar w:fldCharType="end"/>
        </w:r>
      </w:hyperlink>
    </w:p>
    <w:p w14:paraId="56166D08" w14:textId="77777777" w:rsidR="00FD1448" w:rsidRDefault="00A93FEE">
      <w:pPr>
        <w:pStyle w:val="TOC2"/>
        <w:rPr>
          <w:noProof/>
          <w:color w:val="auto"/>
          <w:sz w:val="22"/>
          <w:lang w:val="en-US" w:eastAsia="ja-JP" w:bidi="ar-SA"/>
        </w:rPr>
      </w:pPr>
      <w:hyperlink w:anchor="_Toc428364779" w:history="1">
        <w:r w:rsidR="00FD1448" w:rsidRPr="003D128F">
          <w:rPr>
            <w:rStyle w:val="Hyperlink"/>
            <w:noProof/>
          </w:rPr>
          <w:t xml:space="preserve">Microsoft Dynamics GP 2015 </w:t>
        </w:r>
        <w:r w:rsidR="00FD1448" w:rsidRPr="003D128F">
          <w:rPr>
            <w:rStyle w:val="Hyperlink"/>
            <w:noProof/>
            <w:lang w:val="en-US"/>
          </w:rPr>
          <w:t>R</w:t>
        </w:r>
        <w:r w:rsidR="00FD1448" w:rsidRPr="003D128F">
          <w:rPr>
            <w:rStyle w:val="Hyperlink"/>
            <w:noProof/>
          </w:rPr>
          <w:t>2</w:t>
        </w:r>
        <w:r w:rsidR="00FD1448">
          <w:rPr>
            <w:noProof/>
            <w:webHidden/>
          </w:rPr>
          <w:tab/>
        </w:r>
        <w:r w:rsidR="00FD1448">
          <w:rPr>
            <w:noProof/>
            <w:webHidden/>
          </w:rPr>
          <w:fldChar w:fldCharType="begin"/>
        </w:r>
        <w:r w:rsidR="00FD1448">
          <w:rPr>
            <w:noProof/>
            <w:webHidden/>
          </w:rPr>
          <w:instrText xml:space="preserve"> PAGEREF _Toc428364779 \h </w:instrText>
        </w:r>
        <w:r w:rsidR="00FD1448">
          <w:rPr>
            <w:noProof/>
            <w:webHidden/>
          </w:rPr>
        </w:r>
        <w:r w:rsidR="00FD1448">
          <w:rPr>
            <w:noProof/>
            <w:webHidden/>
          </w:rPr>
          <w:fldChar w:fldCharType="separate"/>
        </w:r>
        <w:r w:rsidR="00FD1448">
          <w:rPr>
            <w:noProof/>
            <w:webHidden/>
          </w:rPr>
          <w:t>44</w:t>
        </w:r>
        <w:r w:rsidR="00FD1448">
          <w:rPr>
            <w:noProof/>
            <w:webHidden/>
          </w:rPr>
          <w:fldChar w:fldCharType="end"/>
        </w:r>
      </w:hyperlink>
    </w:p>
    <w:p w14:paraId="3561A4D9" w14:textId="77777777" w:rsidR="00FD1448" w:rsidRDefault="00A93FEE">
      <w:pPr>
        <w:pStyle w:val="TOC2"/>
        <w:rPr>
          <w:noProof/>
          <w:color w:val="auto"/>
          <w:sz w:val="22"/>
          <w:lang w:val="en-US" w:eastAsia="ja-JP" w:bidi="ar-SA"/>
        </w:rPr>
      </w:pPr>
      <w:hyperlink w:anchor="_Toc428364780" w:history="1">
        <w:r w:rsidR="00FD1448" w:rsidRPr="003D128F">
          <w:rPr>
            <w:rStyle w:val="Hyperlink"/>
            <w:noProof/>
          </w:rPr>
          <w:t>Microsoft Dynamics NAV 2015</w:t>
        </w:r>
        <w:r w:rsidR="00FD1448">
          <w:rPr>
            <w:noProof/>
            <w:webHidden/>
          </w:rPr>
          <w:tab/>
        </w:r>
        <w:r w:rsidR="00FD1448">
          <w:rPr>
            <w:noProof/>
            <w:webHidden/>
          </w:rPr>
          <w:fldChar w:fldCharType="begin"/>
        </w:r>
        <w:r w:rsidR="00FD1448">
          <w:rPr>
            <w:noProof/>
            <w:webHidden/>
          </w:rPr>
          <w:instrText xml:space="preserve"> PAGEREF _Toc428364780 \h </w:instrText>
        </w:r>
        <w:r w:rsidR="00FD1448">
          <w:rPr>
            <w:noProof/>
            <w:webHidden/>
          </w:rPr>
        </w:r>
        <w:r w:rsidR="00FD1448">
          <w:rPr>
            <w:noProof/>
            <w:webHidden/>
          </w:rPr>
          <w:fldChar w:fldCharType="separate"/>
        </w:r>
        <w:r w:rsidR="00FD1448">
          <w:rPr>
            <w:noProof/>
            <w:webHidden/>
          </w:rPr>
          <w:t>46</w:t>
        </w:r>
        <w:r w:rsidR="00FD1448">
          <w:rPr>
            <w:noProof/>
            <w:webHidden/>
          </w:rPr>
          <w:fldChar w:fldCharType="end"/>
        </w:r>
      </w:hyperlink>
    </w:p>
    <w:p w14:paraId="7DFDE39B" w14:textId="77777777" w:rsidR="00FD1448" w:rsidRDefault="00A93FEE">
      <w:pPr>
        <w:pStyle w:val="TOC2"/>
        <w:rPr>
          <w:noProof/>
          <w:color w:val="auto"/>
          <w:sz w:val="22"/>
          <w:lang w:val="en-US" w:eastAsia="ja-JP" w:bidi="ar-SA"/>
        </w:rPr>
      </w:pPr>
      <w:hyperlink w:anchor="_Toc428364781" w:history="1">
        <w:r w:rsidR="00FD1448" w:rsidRPr="003D128F">
          <w:rPr>
            <w:rStyle w:val="Hyperlink"/>
            <w:noProof/>
          </w:rPr>
          <w:t>Microsoft Dynamics SL 2015</w:t>
        </w:r>
        <w:r w:rsidR="00FD1448">
          <w:rPr>
            <w:noProof/>
            <w:webHidden/>
          </w:rPr>
          <w:tab/>
        </w:r>
        <w:r w:rsidR="00FD1448">
          <w:rPr>
            <w:noProof/>
            <w:webHidden/>
          </w:rPr>
          <w:fldChar w:fldCharType="begin"/>
        </w:r>
        <w:r w:rsidR="00FD1448">
          <w:rPr>
            <w:noProof/>
            <w:webHidden/>
          </w:rPr>
          <w:instrText xml:space="preserve"> PAGEREF _Toc428364781 \h </w:instrText>
        </w:r>
        <w:r w:rsidR="00FD1448">
          <w:rPr>
            <w:noProof/>
            <w:webHidden/>
          </w:rPr>
        </w:r>
        <w:r w:rsidR="00FD1448">
          <w:rPr>
            <w:noProof/>
            <w:webHidden/>
          </w:rPr>
          <w:fldChar w:fldCharType="separate"/>
        </w:r>
        <w:r w:rsidR="00FD1448">
          <w:rPr>
            <w:noProof/>
            <w:webHidden/>
          </w:rPr>
          <w:t>47</w:t>
        </w:r>
        <w:r w:rsidR="00FD1448">
          <w:rPr>
            <w:noProof/>
            <w:webHidden/>
          </w:rPr>
          <w:fldChar w:fldCharType="end"/>
        </w:r>
      </w:hyperlink>
    </w:p>
    <w:p w14:paraId="1011BC27" w14:textId="77777777" w:rsidR="00FD1448" w:rsidRDefault="00A93FEE">
      <w:pPr>
        <w:pStyle w:val="TOC2"/>
        <w:rPr>
          <w:noProof/>
          <w:color w:val="auto"/>
          <w:sz w:val="22"/>
          <w:lang w:val="en-US" w:eastAsia="ja-JP" w:bidi="ar-SA"/>
        </w:rPr>
      </w:pPr>
      <w:hyperlink w:anchor="_Toc428364782" w:history="1">
        <w:r w:rsidR="00FD1448" w:rsidRPr="003D128F">
          <w:rPr>
            <w:rStyle w:val="Hyperlink"/>
            <w:noProof/>
          </w:rPr>
          <w:t>Microsoft User Experience Virtualization Hosting for Desktops 2.1</w:t>
        </w:r>
        <w:r w:rsidR="00FD1448">
          <w:rPr>
            <w:noProof/>
            <w:webHidden/>
          </w:rPr>
          <w:tab/>
        </w:r>
        <w:r w:rsidR="00FD1448">
          <w:rPr>
            <w:noProof/>
            <w:webHidden/>
          </w:rPr>
          <w:fldChar w:fldCharType="begin"/>
        </w:r>
        <w:r w:rsidR="00FD1448">
          <w:rPr>
            <w:noProof/>
            <w:webHidden/>
          </w:rPr>
          <w:instrText xml:space="preserve"> PAGEREF _Toc428364782 \h </w:instrText>
        </w:r>
        <w:r w:rsidR="00FD1448">
          <w:rPr>
            <w:noProof/>
            <w:webHidden/>
          </w:rPr>
        </w:r>
        <w:r w:rsidR="00FD1448">
          <w:rPr>
            <w:noProof/>
            <w:webHidden/>
          </w:rPr>
          <w:fldChar w:fldCharType="separate"/>
        </w:r>
        <w:r w:rsidR="00FD1448">
          <w:rPr>
            <w:noProof/>
            <w:webHidden/>
          </w:rPr>
          <w:t>48</w:t>
        </w:r>
        <w:r w:rsidR="00FD1448">
          <w:rPr>
            <w:noProof/>
            <w:webHidden/>
          </w:rPr>
          <w:fldChar w:fldCharType="end"/>
        </w:r>
      </w:hyperlink>
    </w:p>
    <w:p w14:paraId="136BEDFA" w14:textId="77777777" w:rsidR="00FD1448" w:rsidRDefault="00A93FEE">
      <w:pPr>
        <w:pStyle w:val="TOC2"/>
        <w:rPr>
          <w:noProof/>
          <w:color w:val="auto"/>
          <w:sz w:val="22"/>
          <w:lang w:val="en-US" w:eastAsia="ja-JP" w:bidi="ar-SA"/>
        </w:rPr>
      </w:pPr>
      <w:hyperlink w:anchor="_Toc428364783" w:history="1">
        <w:r w:rsidR="00FD1448" w:rsidRPr="003D128F">
          <w:rPr>
            <w:rStyle w:val="Hyperlink"/>
            <w:noProof/>
          </w:rPr>
          <w:t>Пакет многоязыкового интерфейса для Office 2013</w:t>
        </w:r>
        <w:r w:rsidR="00FD1448">
          <w:rPr>
            <w:noProof/>
            <w:webHidden/>
          </w:rPr>
          <w:tab/>
        </w:r>
        <w:r w:rsidR="00FD1448">
          <w:rPr>
            <w:noProof/>
            <w:webHidden/>
          </w:rPr>
          <w:fldChar w:fldCharType="begin"/>
        </w:r>
        <w:r w:rsidR="00FD1448">
          <w:rPr>
            <w:noProof/>
            <w:webHidden/>
          </w:rPr>
          <w:instrText xml:space="preserve"> PAGEREF _Toc428364783 \h </w:instrText>
        </w:r>
        <w:r w:rsidR="00FD1448">
          <w:rPr>
            <w:noProof/>
            <w:webHidden/>
          </w:rPr>
        </w:r>
        <w:r w:rsidR="00FD1448">
          <w:rPr>
            <w:noProof/>
            <w:webHidden/>
          </w:rPr>
          <w:fldChar w:fldCharType="separate"/>
        </w:r>
        <w:r w:rsidR="00FD1448">
          <w:rPr>
            <w:noProof/>
            <w:webHidden/>
          </w:rPr>
          <w:t>48</w:t>
        </w:r>
        <w:r w:rsidR="00FD1448">
          <w:rPr>
            <w:noProof/>
            <w:webHidden/>
          </w:rPr>
          <w:fldChar w:fldCharType="end"/>
        </w:r>
      </w:hyperlink>
    </w:p>
    <w:p w14:paraId="2E954013" w14:textId="77777777" w:rsidR="00FD1448" w:rsidRDefault="00A93FEE">
      <w:pPr>
        <w:pStyle w:val="TOC2"/>
        <w:rPr>
          <w:noProof/>
          <w:color w:val="auto"/>
          <w:sz w:val="22"/>
          <w:lang w:val="en-US" w:eastAsia="ja-JP" w:bidi="ar-SA"/>
        </w:rPr>
      </w:pPr>
      <w:hyperlink w:anchor="_Toc428364784" w:history="1">
        <w:r w:rsidR="00FD1448" w:rsidRPr="003D128F">
          <w:rPr>
            <w:rStyle w:val="Hyperlink"/>
            <w:noProof/>
          </w:rPr>
          <w:t>Office профессиональный плюс 2016</w:t>
        </w:r>
        <w:r w:rsidR="00FD1448">
          <w:rPr>
            <w:noProof/>
            <w:webHidden/>
          </w:rPr>
          <w:tab/>
        </w:r>
        <w:r w:rsidR="00FD1448">
          <w:rPr>
            <w:noProof/>
            <w:webHidden/>
          </w:rPr>
          <w:fldChar w:fldCharType="begin"/>
        </w:r>
        <w:r w:rsidR="00FD1448">
          <w:rPr>
            <w:noProof/>
            <w:webHidden/>
          </w:rPr>
          <w:instrText xml:space="preserve"> PAGEREF _Toc428364784 \h </w:instrText>
        </w:r>
        <w:r w:rsidR="00FD1448">
          <w:rPr>
            <w:noProof/>
            <w:webHidden/>
          </w:rPr>
        </w:r>
        <w:r w:rsidR="00FD1448">
          <w:rPr>
            <w:noProof/>
            <w:webHidden/>
          </w:rPr>
          <w:fldChar w:fldCharType="separate"/>
        </w:r>
        <w:r w:rsidR="00FD1448">
          <w:rPr>
            <w:noProof/>
            <w:webHidden/>
          </w:rPr>
          <w:t>49</w:t>
        </w:r>
        <w:r w:rsidR="00FD1448">
          <w:rPr>
            <w:noProof/>
            <w:webHidden/>
          </w:rPr>
          <w:fldChar w:fldCharType="end"/>
        </w:r>
      </w:hyperlink>
    </w:p>
    <w:p w14:paraId="2EC7F1D8" w14:textId="77777777" w:rsidR="00FD1448" w:rsidRDefault="00A93FEE">
      <w:pPr>
        <w:pStyle w:val="TOC2"/>
        <w:rPr>
          <w:noProof/>
          <w:color w:val="auto"/>
          <w:sz w:val="22"/>
          <w:lang w:val="en-US" w:eastAsia="ja-JP" w:bidi="ar-SA"/>
        </w:rPr>
      </w:pPr>
      <w:hyperlink w:anchor="_Toc428364785" w:history="1">
        <w:r w:rsidR="00FD1448" w:rsidRPr="003D128F">
          <w:rPr>
            <w:rStyle w:val="Hyperlink"/>
            <w:noProof/>
          </w:rPr>
          <w:t>Office стандартный 2016</w:t>
        </w:r>
        <w:r w:rsidR="00FD1448">
          <w:rPr>
            <w:noProof/>
            <w:webHidden/>
          </w:rPr>
          <w:tab/>
        </w:r>
        <w:r w:rsidR="00FD1448">
          <w:rPr>
            <w:noProof/>
            <w:webHidden/>
          </w:rPr>
          <w:fldChar w:fldCharType="begin"/>
        </w:r>
        <w:r w:rsidR="00FD1448">
          <w:rPr>
            <w:noProof/>
            <w:webHidden/>
          </w:rPr>
          <w:instrText xml:space="preserve"> PAGEREF _Toc428364785 \h </w:instrText>
        </w:r>
        <w:r w:rsidR="00FD1448">
          <w:rPr>
            <w:noProof/>
            <w:webHidden/>
          </w:rPr>
        </w:r>
        <w:r w:rsidR="00FD1448">
          <w:rPr>
            <w:noProof/>
            <w:webHidden/>
          </w:rPr>
          <w:fldChar w:fldCharType="separate"/>
        </w:r>
        <w:r w:rsidR="00FD1448">
          <w:rPr>
            <w:noProof/>
            <w:webHidden/>
          </w:rPr>
          <w:t>49</w:t>
        </w:r>
        <w:r w:rsidR="00FD1448">
          <w:rPr>
            <w:noProof/>
            <w:webHidden/>
          </w:rPr>
          <w:fldChar w:fldCharType="end"/>
        </w:r>
      </w:hyperlink>
    </w:p>
    <w:p w14:paraId="4795B63F" w14:textId="77777777" w:rsidR="00FD1448" w:rsidRDefault="00A93FEE">
      <w:pPr>
        <w:pStyle w:val="TOC2"/>
        <w:rPr>
          <w:noProof/>
          <w:color w:val="auto"/>
          <w:sz w:val="22"/>
          <w:lang w:val="en-US" w:eastAsia="ja-JP" w:bidi="ar-SA"/>
        </w:rPr>
      </w:pPr>
      <w:hyperlink w:anchor="_Toc428364786" w:history="1">
        <w:r w:rsidR="00FD1448" w:rsidRPr="003D128F">
          <w:rPr>
            <w:rStyle w:val="Hyperlink"/>
            <w:noProof/>
          </w:rPr>
          <w:t>Productivity Suite</w:t>
        </w:r>
        <w:r w:rsidR="00FD1448">
          <w:rPr>
            <w:noProof/>
            <w:webHidden/>
          </w:rPr>
          <w:tab/>
        </w:r>
        <w:r w:rsidR="00FD1448">
          <w:rPr>
            <w:noProof/>
            <w:webHidden/>
          </w:rPr>
          <w:fldChar w:fldCharType="begin"/>
        </w:r>
        <w:r w:rsidR="00FD1448">
          <w:rPr>
            <w:noProof/>
            <w:webHidden/>
          </w:rPr>
          <w:instrText xml:space="preserve"> PAGEREF _Toc428364786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557D735D" w14:textId="77777777" w:rsidR="00FD1448" w:rsidRDefault="00A93FEE">
      <w:pPr>
        <w:pStyle w:val="TOC2"/>
        <w:rPr>
          <w:noProof/>
          <w:color w:val="auto"/>
          <w:sz w:val="22"/>
          <w:lang w:val="en-US" w:eastAsia="ja-JP" w:bidi="ar-SA"/>
        </w:rPr>
      </w:pPr>
      <w:hyperlink w:anchor="_Toc428364787" w:history="1">
        <w:r w:rsidR="00FD1448" w:rsidRPr="003D128F">
          <w:rPr>
            <w:rStyle w:val="Hyperlink"/>
            <w:noProof/>
          </w:rPr>
          <w:t>Project профессиональный 2016</w:t>
        </w:r>
        <w:r w:rsidR="00FD1448">
          <w:rPr>
            <w:noProof/>
            <w:webHidden/>
          </w:rPr>
          <w:tab/>
        </w:r>
        <w:r w:rsidR="00FD1448">
          <w:rPr>
            <w:noProof/>
            <w:webHidden/>
          </w:rPr>
          <w:fldChar w:fldCharType="begin"/>
        </w:r>
        <w:r w:rsidR="00FD1448">
          <w:rPr>
            <w:noProof/>
            <w:webHidden/>
          </w:rPr>
          <w:instrText xml:space="preserve"> PAGEREF _Toc428364787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48BFA6E1" w14:textId="77777777" w:rsidR="00FD1448" w:rsidRDefault="00A93FEE">
      <w:pPr>
        <w:pStyle w:val="TOC2"/>
        <w:rPr>
          <w:noProof/>
          <w:color w:val="auto"/>
          <w:sz w:val="22"/>
          <w:lang w:val="en-US" w:eastAsia="ja-JP" w:bidi="ar-SA"/>
        </w:rPr>
      </w:pPr>
      <w:hyperlink w:anchor="_Toc428364788" w:history="1">
        <w:r w:rsidR="00FD1448" w:rsidRPr="003D128F">
          <w:rPr>
            <w:rStyle w:val="Hyperlink"/>
            <w:noProof/>
          </w:rPr>
          <w:t>Project стандартный 2016</w:t>
        </w:r>
        <w:r w:rsidR="00FD1448">
          <w:rPr>
            <w:noProof/>
            <w:webHidden/>
          </w:rPr>
          <w:tab/>
        </w:r>
        <w:r w:rsidR="00FD1448">
          <w:rPr>
            <w:noProof/>
            <w:webHidden/>
          </w:rPr>
          <w:fldChar w:fldCharType="begin"/>
        </w:r>
        <w:r w:rsidR="00FD1448">
          <w:rPr>
            <w:noProof/>
            <w:webHidden/>
          </w:rPr>
          <w:instrText xml:space="preserve"> PAGEREF _Toc428364788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7B71D562" w14:textId="77777777" w:rsidR="00FD1448" w:rsidRDefault="00A93FEE">
      <w:pPr>
        <w:pStyle w:val="TOC2"/>
        <w:rPr>
          <w:noProof/>
          <w:color w:val="auto"/>
          <w:sz w:val="22"/>
          <w:lang w:val="en-US" w:eastAsia="ja-JP" w:bidi="ar-SA"/>
        </w:rPr>
      </w:pPr>
      <w:hyperlink w:anchor="_Toc428364789" w:history="1">
        <w:r w:rsidR="00FD1448" w:rsidRPr="003D128F">
          <w:rPr>
            <w:rStyle w:val="Hyperlink"/>
            <w:noProof/>
          </w:rPr>
          <w:t>Project Server 2013</w:t>
        </w:r>
        <w:r w:rsidR="00FD1448">
          <w:rPr>
            <w:noProof/>
            <w:webHidden/>
          </w:rPr>
          <w:tab/>
        </w:r>
        <w:r w:rsidR="00FD1448">
          <w:rPr>
            <w:noProof/>
            <w:webHidden/>
          </w:rPr>
          <w:fldChar w:fldCharType="begin"/>
        </w:r>
        <w:r w:rsidR="00FD1448">
          <w:rPr>
            <w:noProof/>
            <w:webHidden/>
          </w:rPr>
          <w:instrText xml:space="preserve"> PAGEREF _Toc428364789 \h </w:instrText>
        </w:r>
        <w:r w:rsidR="00FD1448">
          <w:rPr>
            <w:noProof/>
            <w:webHidden/>
          </w:rPr>
        </w:r>
        <w:r w:rsidR="00FD1448">
          <w:rPr>
            <w:noProof/>
            <w:webHidden/>
          </w:rPr>
          <w:fldChar w:fldCharType="separate"/>
        </w:r>
        <w:r w:rsidR="00FD1448">
          <w:rPr>
            <w:noProof/>
            <w:webHidden/>
          </w:rPr>
          <w:t>51</w:t>
        </w:r>
        <w:r w:rsidR="00FD1448">
          <w:rPr>
            <w:noProof/>
            <w:webHidden/>
          </w:rPr>
          <w:fldChar w:fldCharType="end"/>
        </w:r>
      </w:hyperlink>
    </w:p>
    <w:p w14:paraId="59141406" w14:textId="77777777" w:rsidR="00FD1448" w:rsidRDefault="00A93FEE">
      <w:pPr>
        <w:pStyle w:val="TOC2"/>
        <w:rPr>
          <w:noProof/>
          <w:color w:val="auto"/>
          <w:sz w:val="22"/>
          <w:lang w:val="en-US" w:eastAsia="ja-JP" w:bidi="ar-SA"/>
        </w:rPr>
      </w:pPr>
      <w:hyperlink w:anchor="_Toc428364790" w:history="1">
        <w:r w:rsidR="00FD1448" w:rsidRPr="003D128F">
          <w:rPr>
            <w:rStyle w:val="Hyperlink"/>
            <w:noProof/>
          </w:rPr>
          <w:t>SharePoint Server 2013</w:t>
        </w:r>
        <w:r w:rsidR="00FD1448">
          <w:rPr>
            <w:noProof/>
            <w:webHidden/>
          </w:rPr>
          <w:tab/>
        </w:r>
        <w:r w:rsidR="00FD1448">
          <w:rPr>
            <w:noProof/>
            <w:webHidden/>
          </w:rPr>
          <w:fldChar w:fldCharType="begin"/>
        </w:r>
        <w:r w:rsidR="00FD1448">
          <w:rPr>
            <w:noProof/>
            <w:webHidden/>
          </w:rPr>
          <w:instrText xml:space="preserve"> PAGEREF _Toc428364790 \h </w:instrText>
        </w:r>
        <w:r w:rsidR="00FD1448">
          <w:rPr>
            <w:noProof/>
            <w:webHidden/>
          </w:rPr>
        </w:r>
        <w:r w:rsidR="00FD1448">
          <w:rPr>
            <w:noProof/>
            <w:webHidden/>
          </w:rPr>
          <w:fldChar w:fldCharType="separate"/>
        </w:r>
        <w:r w:rsidR="00FD1448">
          <w:rPr>
            <w:noProof/>
            <w:webHidden/>
          </w:rPr>
          <w:t>51</w:t>
        </w:r>
        <w:r w:rsidR="00FD1448">
          <w:rPr>
            <w:noProof/>
            <w:webHidden/>
          </w:rPr>
          <w:fldChar w:fldCharType="end"/>
        </w:r>
      </w:hyperlink>
    </w:p>
    <w:p w14:paraId="72511B18" w14:textId="77777777" w:rsidR="00FD1448" w:rsidRDefault="00A93FEE">
      <w:pPr>
        <w:pStyle w:val="TOC2"/>
        <w:rPr>
          <w:noProof/>
          <w:color w:val="auto"/>
          <w:sz w:val="22"/>
          <w:lang w:val="en-US" w:eastAsia="ja-JP" w:bidi="ar-SA"/>
        </w:rPr>
      </w:pPr>
      <w:hyperlink w:anchor="_Toc428364791" w:history="1">
        <w:r w:rsidR="00FD1448" w:rsidRPr="003D128F">
          <w:rPr>
            <w:rStyle w:val="Hyperlink"/>
            <w:noProof/>
          </w:rPr>
          <w:t>Skype для бизнеса Server 2015</w:t>
        </w:r>
        <w:r w:rsidR="00FD1448">
          <w:rPr>
            <w:noProof/>
            <w:webHidden/>
          </w:rPr>
          <w:tab/>
        </w:r>
        <w:r w:rsidR="00FD1448">
          <w:rPr>
            <w:noProof/>
            <w:webHidden/>
          </w:rPr>
          <w:fldChar w:fldCharType="begin"/>
        </w:r>
        <w:r w:rsidR="00FD1448">
          <w:rPr>
            <w:noProof/>
            <w:webHidden/>
          </w:rPr>
          <w:instrText xml:space="preserve"> PAGEREF _Toc428364791 \h </w:instrText>
        </w:r>
        <w:r w:rsidR="00FD1448">
          <w:rPr>
            <w:noProof/>
            <w:webHidden/>
          </w:rPr>
        </w:r>
        <w:r w:rsidR="00FD1448">
          <w:rPr>
            <w:noProof/>
            <w:webHidden/>
          </w:rPr>
          <w:fldChar w:fldCharType="separate"/>
        </w:r>
        <w:r w:rsidR="00FD1448">
          <w:rPr>
            <w:noProof/>
            <w:webHidden/>
          </w:rPr>
          <w:t>52</w:t>
        </w:r>
        <w:r w:rsidR="00FD1448">
          <w:rPr>
            <w:noProof/>
            <w:webHidden/>
          </w:rPr>
          <w:fldChar w:fldCharType="end"/>
        </w:r>
      </w:hyperlink>
    </w:p>
    <w:p w14:paraId="2C895DA8" w14:textId="77777777" w:rsidR="00FD1448" w:rsidRDefault="00A93FEE">
      <w:pPr>
        <w:pStyle w:val="TOC2"/>
        <w:rPr>
          <w:noProof/>
          <w:color w:val="auto"/>
          <w:sz w:val="22"/>
          <w:lang w:val="en-US" w:eastAsia="ja-JP" w:bidi="ar-SA"/>
        </w:rPr>
      </w:pPr>
      <w:hyperlink w:anchor="_Toc428364792" w:history="1">
        <w:r w:rsidR="00FD1448" w:rsidRPr="003D128F">
          <w:rPr>
            <w:rStyle w:val="Hyperlink"/>
            <w:noProof/>
          </w:rPr>
          <w:t>SQL Server 2014 Standard</w:t>
        </w:r>
        <w:r w:rsidR="00FD1448">
          <w:rPr>
            <w:noProof/>
            <w:webHidden/>
          </w:rPr>
          <w:tab/>
        </w:r>
        <w:r w:rsidR="00FD1448">
          <w:rPr>
            <w:noProof/>
            <w:webHidden/>
          </w:rPr>
          <w:fldChar w:fldCharType="begin"/>
        </w:r>
        <w:r w:rsidR="00FD1448">
          <w:rPr>
            <w:noProof/>
            <w:webHidden/>
          </w:rPr>
          <w:instrText xml:space="preserve"> PAGEREF _Toc428364792 \h </w:instrText>
        </w:r>
        <w:r w:rsidR="00FD1448">
          <w:rPr>
            <w:noProof/>
            <w:webHidden/>
          </w:rPr>
        </w:r>
        <w:r w:rsidR="00FD1448">
          <w:rPr>
            <w:noProof/>
            <w:webHidden/>
          </w:rPr>
          <w:fldChar w:fldCharType="separate"/>
        </w:r>
        <w:r w:rsidR="00FD1448">
          <w:rPr>
            <w:noProof/>
            <w:webHidden/>
          </w:rPr>
          <w:t>54</w:t>
        </w:r>
        <w:r w:rsidR="00FD1448">
          <w:rPr>
            <w:noProof/>
            <w:webHidden/>
          </w:rPr>
          <w:fldChar w:fldCharType="end"/>
        </w:r>
      </w:hyperlink>
    </w:p>
    <w:p w14:paraId="2CDACC46" w14:textId="77777777" w:rsidR="00FD1448" w:rsidRDefault="00A93FEE">
      <w:pPr>
        <w:pStyle w:val="TOC2"/>
        <w:rPr>
          <w:noProof/>
          <w:color w:val="auto"/>
          <w:sz w:val="22"/>
          <w:lang w:val="en-US" w:eastAsia="ja-JP" w:bidi="ar-SA"/>
        </w:rPr>
      </w:pPr>
      <w:hyperlink w:anchor="_Toc428364793" w:history="1">
        <w:r w:rsidR="00FD1448" w:rsidRPr="003D128F">
          <w:rPr>
            <w:rStyle w:val="Hyperlink"/>
            <w:noProof/>
          </w:rPr>
          <w:t>SQL Server 2014 Business Intelligence</w:t>
        </w:r>
        <w:r w:rsidR="00FD1448">
          <w:rPr>
            <w:noProof/>
            <w:webHidden/>
          </w:rPr>
          <w:tab/>
        </w:r>
        <w:r w:rsidR="00FD1448">
          <w:rPr>
            <w:noProof/>
            <w:webHidden/>
          </w:rPr>
          <w:fldChar w:fldCharType="begin"/>
        </w:r>
        <w:r w:rsidR="00FD1448">
          <w:rPr>
            <w:noProof/>
            <w:webHidden/>
          </w:rPr>
          <w:instrText xml:space="preserve"> PAGEREF _Toc428364793 \h </w:instrText>
        </w:r>
        <w:r w:rsidR="00FD1448">
          <w:rPr>
            <w:noProof/>
            <w:webHidden/>
          </w:rPr>
        </w:r>
        <w:r w:rsidR="00FD1448">
          <w:rPr>
            <w:noProof/>
            <w:webHidden/>
          </w:rPr>
          <w:fldChar w:fldCharType="separate"/>
        </w:r>
        <w:r w:rsidR="00FD1448">
          <w:rPr>
            <w:noProof/>
            <w:webHidden/>
          </w:rPr>
          <w:t>54</w:t>
        </w:r>
        <w:r w:rsidR="00FD1448">
          <w:rPr>
            <w:noProof/>
            <w:webHidden/>
          </w:rPr>
          <w:fldChar w:fldCharType="end"/>
        </w:r>
      </w:hyperlink>
    </w:p>
    <w:p w14:paraId="60DB75E4" w14:textId="77777777" w:rsidR="00FD1448" w:rsidRDefault="00A93FEE">
      <w:pPr>
        <w:pStyle w:val="TOC2"/>
        <w:rPr>
          <w:noProof/>
          <w:color w:val="auto"/>
          <w:sz w:val="22"/>
          <w:lang w:val="en-US" w:eastAsia="ja-JP" w:bidi="ar-SA"/>
        </w:rPr>
      </w:pPr>
      <w:hyperlink w:anchor="_Toc428364794" w:history="1">
        <w:r w:rsidR="00FD1448" w:rsidRPr="003D128F">
          <w:rPr>
            <w:rStyle w:val="Hyperlink"/>
            <w:noProof/>
          </w:rPr>
          <w:t>System Center 2012 R2 Client Management Suite</w:t>
        </w:r>
        <w:r w:rsidR="00FD1448">
          <w:rPr>
            <w:noProof/>
            <w:webHidden/>
          </w:rPr>
          <w:tab/>
        </w:r>
        <w:r w:rsidR="00FD1448">
          <w:rPr>
            <w:noProof/>
            <w:webHidden/>
          </w:rPr>
          <w:fldChar w:fldCharType="begin"/>
        </w:r>
        <w:r w:rsidR="00FD1448">
          <w:rPr>
            <w:noProof/>
            <w:webHidden/>
          </w:rPr>
          <w:instrText xml:space="preserve"> PAGEREF _Toc428364794 \h </w:instrText>
        </w:r>
        <w:r w:rsidR="00FD1448">
          <w:rPr>
            <w:noProof/>
            <w:webHidden/>
          </w:rPr>
        </w:r>
        <w:r w:rsidR="00FD1448">
          <w:rPr>
            <w:noProof/>
            <w:webHidden/>
          </w:rPr>
          <w:fldChar w:fldCharType="separate"/>
        </w:r>
        <w:r w:rsidR="00FD1448">
          <w:rPr>
            <w:noProof/>
            <w:webHidden/>
          </w:rPr>
          <w:t>55</w:t>
        </w:r>
        <w:r w:rsidR="00FD1448">
          <w:rPr>
            <w:noProof/>
            <w:webHidden/>
          </w:rPr>
          <w:fldChar w:fldCharType="end"/>
        </w:r>
      </w:hyperlink>
    </w:p>
    <w:p w14:paraId="5E468B36" w14:textId="77777777" w:rsidR="00FD1448" w:rsidRDefault="00A93FEE">
      <w:pPr>
        <w:pStyle w:val="TOC2"/>
        <w:rPr>
          <w:noProof/>
          <w:color w:val="auto"/>
          <w:sz w:val="22"/>
          <w:lang w:val="en-US" w:eastAsia="ja-JP" w:bidi="ar-SA"/>
        </w:rPr>
      </w:pPr>
      <w:hyperlink w:anchor="_Toc428364795" w:history="1">
        <w:r w:rsidR="00FD1448" w:rsidRPr="003D128F">
          <w:rPr>
            <w:rStyle w:val="Hyperlink"/>
            <w:noProof/>
          </w:rPr>
          <w:t>System Center 2012 R2 Configuration Manager</w:t>
        </w:r>
        <w:r w:rsidR="00FD1448">
          <w:rPr>
            <w:noProof/>
            <w:webHidden/>
          </w:rPr>
          <w:tab/>
        </w:r>
        <w:r w:rsidR="00FD1448">
          <w:rPr>
            <w:noProof/>
            <w:webHidden/>
          </w:rPr>
          <w:fldChar w:fldCharType="begin"/>
        </w:r>
        <w:r w:rsidR="00FD1448">
          <w:rPr>
            <w:noProof/>
            <w:webHidden/>
          </w:rPr>
          <w:instrText xml:space="preserve"> PAGEREF _Toc428364795 \h </w:instrText>
        </w:r>
        <w:r w:rsidR="00FD1448">
          <w:rPr>
            <w:noProof/>
            <w:webHidden/>
          </w:rPr>
        </w:r>
        <w:r w:rsidR="00FD1448">
          <w:rPr>
            <w:noProof/>
            <w:webHidden/>
          </w:rPr>
          <w:fldChar w:fldCharType="separate"/>
        </w:r>
        <w:r w:rsidR="00FD1448">
          <w:rPr>
            <w:noProof/>
            <w:webHidden/>
          </w:rPr>
          <w:t>55</w:t>
        </w:r>
        <w:r w:rsidR="00FD1448">
          <w:rPr>
            <w:noProof/>
            <w:webHidden/>
          </w:rPr>
          <w:fldChar w:fldCharType="end"/>
        </w:r>
      </w:hyperlink>
    </w:p>
    <w:p w14:paraId="53577939" w14:textId="77777777" w:rsidR="00FD1448" w:rsidRDefault="00A93FEE">
      <w:pPr>
        <w:pStyle w:val="TOC2"/>
        <w:rPr>
          <w:noProof/>
          <w:color w:val="auto"/>
          <w:sz w:val="22"/>
          <w:lang w:val="en-US" w:eastAsia="ja-JP" w:bidi="ar-SA"/>
        </w:rPr>
      </w:pPr>
      <w:hyperlink w:anchor="_Toc428364796" w:history="1">
        <w:r w:rsidR="00FD1448" w:rsidRPr="003D128F">
          <w:rPr>
            <w:rStyle w:val="Hyperlink"/>
            <w:noProof/>
          </w:rPr>
          <w:t>Visio профессиональный 2016</w:t>
        </w:r>
        <w:r w:rsidR="00FD1448">
          <w:rPr>
            <w:noProof/>
            <w:webHidden/>
          </w:rPr>
          <w:tab/>
        </w:r>
        <w:r w:rsidR="00FD1448">
          <w:rPr>
            <w:noProof/>
            <w:webHidden/>
          </w:rPr>
          <w:fldChar w:fldCharType="begin"/>
        </w:r>
        <w:r w:rsidR="00FD1448">
          <w:rPr>
            <w:noProof/>
            <w:webHidden/>
          </w:rPr>
          <w:instrText xml:space="preserve"> PAGEREF _Toc428364796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5DD25B0B" w14:textId="77777777" w:rsidR="00FD1448" w:rsidRDefault="00A93FEE">
      <w:pPr>
        <w:pStyle w:val="TOC2"/>
        <w:rPr>
          <w:noProof/>
          <w:color w:val="auto"/>
          <w:sz w:val="22"/>
          <w:lang w:val="en-US" w:eastAsia="ja-JP" w:bidi="ar-SA"/>
        </w:rPr>
      </w:pPr>
      <w:hyperlink w:anchor="_Toc428364797" w:history="1">
        <w:r w:rsidR="00FD1448" w:rsidRPr="003D128F">
          <w:rPr>
            <w:rStyle w:val="Hyperlink"/>
            <w:noProof/>
          </w:rPr>
          <w:t>Visio 2016 стандартный</w:t>
        </w:r>
        <w:r w:rsidR="00FD1448">
          <w:rPr>
            <w:noProof/>
            <w:webHidden/>
          </w:rPr>
          <w:tab/>
        </w:r>
        <w:r w:rsidR="00FD1448">
          <w:rPr>
            <w:noProof/>
            <w:webHidden/>
          </w:rPr>
          <w:fldChar w:fldCharType="begin"/>
        </w:r>
        <w:r w:rsidR="00FD1448">
          <w:rPr>
            <w:noProof/>
            <w:webHidden/>
          </w:rPr>
          <w:instrText xml:space="preserve"> PAGEREF _Toc428364797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69FB9EF1" w14:textId="77777777" w:rsidR="00FD1448" w:rsidRDefault="00A93FEE">
      <w:pPr>
        <w:pStyle w:val="TOC2"/>
        <w:rPr>
          <w:noProof/>
          <w:color w:val="auto"/>
          <w:sz w:val="22"/>
          <w:lang w:val="en-US" w:eastAsia="ja-JP" w:bidi="ar-SA"/>
        </w:rPr>
      </w:pPr>
      <w:hyperlink w:anchor="_Toc428364798" w:history="1">
        <w:r w:rsidR="00FD1448" w:rsidRPr="003D128F">
          <w:rPr>
            <w:rStyle w:val="Hyperlink"/>
            <w:noProof/>
          </w:rPr>
          <w:t xml:space="preserve">Visual Studio </w:t>
        </w:r>
        <w:r w:rsidR="00FD1448" w:rsidRPr="003D128F">
          <w:rPr>
            <w:rStyle w:val="Hyperlink"/>
            <w:noProof/>
            <w:lang w:val="en-US"/>
          </w:rPr>
          <w:t>Enterprise 2015</w:t>
        </w:r>
        <w:r w:rsidR="00FD1448">
          <w:rPr>
            <w:noProof/>
            <w:webHidden/>
          </w:rPr>
          <w:tab/>
        </w:r>
        <w:r w:rsidR="00FD1448">
          <w:rPr>
            <w:noProof/>
            <w:webHidden/>
          </w:rPr>
          <w:fldChar w:fldCharType="begin"/>
        </w:r>
        <w:r w:rsidR="00FD1448">
          <w:rPr>
            <w:noProof/>
            <w:webHidden/>
          </w:rPr>
          <w:instrText xml:space="preserve"> PAGEREF _Toc428364798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750D7D9B" w14:textId="77777777" w:rsidR="00FD1448" w:rsidRDefault="00A93FEE">
      <w:pPr>
        <w:pStyle w:val="TOC2"/>
        <w:rPr>
          <w:noProof/>
          <w:color w:val="auto"/>
          <w:sz w:val="22"/>
          <w:lang w:val="en-US" w:eastAsia="ja-JP" w:bidi="ar-SA"/>
        </w:rPr>
      </w:pPr>
      <w:hyperlink w:anchor="_Toc428364799" w:history="1">
        <w:r w:rsidR="00FD1448" w:rsidRPr="003D128F">
          <w:rPr>
            <w:rStyle w:val="Hyperlink"/>
            <w:noProof/>
          </w:rPr>
          <w:t>Visual Studio Professional 2015</w:t>
        </w:r>
        <w:r w:rsidR="00FD1448">
          <w:rPr>
            <w:noProof/>
            <w:webHidden/>
          </w:rPr>
          <w:tab/>
        </w:r>
        <w:r w:rsidR="00FD1448">
          <w:rPr>
            <w:noProof/>
            <w:webHidden/>
          </w:rPr>
          <w:fldChar w:fldCharType="begin"/>
        </w:r>
        <w:r w:rsidR="00FD1448">
          <w:rPr>
            <w:noProof/>
            <w:webHidden/>
          </w:rPr>
          <w:instrText xml:space="preserve"> PAGEREF _Toc428364799 \h </w:instrText>
        </w:r>
        <w:r w:rsidR="00FD1448">
          <w:rPr>
            <w:noProof/>
            <w:webHidden/>
          </w:rPr>
        </w:r>
        <w:r w:rsidR="00FD1448">
          <w:rPr>
            <w:noProof/>
            <w:webHidden/>
          </w:rPr>
          <w:fldChar w:fldCharType="separate"/>
        </w:r>
        <w:r w:rsidR="00FD1448">
          <w:rPr>
            <w:noProof/>
            <w:webHidden/>
          </w:rPr>
          <w:t>58</w:t>
        </w:r>
        <w:r w:rsidR="00FD1448">
          <w:rPr>
            <w:noProof/>
            <w:webHidden/>
          </w:rPr>
          <w:fldChar w:fldCharType="end"/>
        </w:r>
      </w:hyperlink>
    </w:p>
    <w:p w14:paraId="21989F64" w14:textId="77777777" w:rsidR="00FD1448" w:rsidRDefault="00A93FEE">
      <w:pPr>
        <w:pStyle w:val="TOC2"/>
        <w:rPr>
          <w:noProof/>
          <w:color w:val="auto"/>
          <w:sz w:val="22"/>
          <w:lang w:val="en-US" w:eastAsia="ja-JP" w:bidi="ar-SA"/>
        </w:rPr>
      </w:pPr>
      <w:hyperlink w:anchor="_Toc428364800" w:history="1">
        <w:r w:rsidR="00FD1448" w:rsidRPr="003D128F">
          <w:rPr>
            <w:rStyle w:val="Hyperlink"/>
            <w:noProof/>
          </w:rPr>
          <w:t>Visual Studio Team Foundation Server 2015 с технологией SQL Server 2014</w:t>
        </w:r>
        <w:r w:rsidR="00FD1448">
          <w:rPr>
            <w:noProof/>
            <w:webHidden/>
          </w:rPr>
          <w:tab/>
        </w:r>
        <w:r w:rsidR="00FD1448">
          <w:rPr>
            <w:noProof/>
            <w:webHidden/>
          </w:rPr>
          <w:fldChar w:fldCharType="begin"/>
        </w:r>
        <w:r w:rsidR="00FD1448">
          <w:rPr>
            <w:noProof/>
            <w:webHidden/>
          </w:rPr>
          <w:instrText xml:space="preserve"> PAGEREF _Toc428364800 \h </w:instrText>
        </w:r>
        <w:r w:rsidR="00FD1448">
          <w:rPr>
            <w:noProof/>
            <w:webHidden/>
          </w:rPr>
        </w:r>
        <w:r w:rsidR="00FD1448">
          <w:rPr>
            <w:noProof/>
            <w:webHidden/>
          </w:rPr>
          <w:fldChar w:fldCharType="separate"/>
        </w:r>
        <w:r w:rsidR="00FD1448">
          <w:rPr>
            <w:noProof/>
            <w:webHidden/>
          </w:rPr>
          <w:t>60</w:t>
        </w:r>
        <w:r w:rsidR="00FD1448">
          <w:rPr>
            <w:noProof/>
            <w:webHidden/>
          </w:rPr>
          <w:fldChar w:fldCharType="end"/>
        </w:r>
      </w:hyperlink>
    </w:p>
    <w:p w14:paraId="7727915F" w14:textId="77777777" w:rsidR="00FD1448" w:rsidRDefault="00A93FEE">
      <w:pPr>
        <w:pStyle w:val="TOC2"/>
        <w:rPr>
          <w:noProof/>
          <w:color w:val="auto"/>
          <w:sz w:val="22"/>
          <w:lang w:val="en-US" w:eastAsia="ja-JP" w:bidi="ar-SA"/>
        </w:rPr>
      </w:pPr>
      <w:hyperlink w:anchor="_Toc428364801" w:history="1">
        <w:r w:rsidR="00FD1448" w:rsidRPr="003D128F">
          <w:rPr>
            <w:rStyle w:val="Hyperlink"/>
            <w:noProof/>
          </w:rPr>
          <w:t>Visual Studio Test Professional 2015</w:t>
        </w:r>
        <w:r w:rsidR="00FD1448">
          <w:rPr>
            <w:noProof/>
            <w:webHidden/>
          </w:rPr>
          <w:tab/>
        </w:r>
        <w:r w:rsidR="00FD1448">
          <w:rPr>
            <w:noProof/>
            <w:webHidden/>
          </w:rPr>
          <w:fldChar w:fldCharType="begin"/>
        </w:r>
        <w:r w:rsidR="00FD1448">
          <w:rPr>
            <w:noProof/>
            <w:webHidden/>
          </w:rPr>
          <w:instrText xml:space="preserve"> PAGEREF _Toc428364801 \h </w:instrText>
        </w:r>
        <w:r w:rsidR="00FD1448">
          <w:rPr>
            <w:noProof/>
            <w:webHidden/>
          </w:rPr>
        </w:r>
        <w:r w:rsidR="00FD1448">
          <w:rPr>
            <w:noProof/>
            <w:webHidden/>
          </w:rPr>
          <w:fldChar w:fldCharType="separate"/>
        </w:r>
        <w:r w:rsidR="00FD1448">
          <w:rPr>
            <w:noProof/>
            <w:webHidden/>
          </w:rPr>
          <w:t>61</w:t>
        </w:r>
        <w:r w:rsidR="00FD1448">
          <w:rPr>
            <w:noProof/>
            <w:webHidden/>
          </w:rPr>
          <w:fldChar w:fldCharType="end"/>
        </w:r>
      </w:hyperlink>
    </w:p>
    <w:p w14:paraId="4400E5BE" w14:textId="77777777" w:rsidR="00FD1448" w:rsidRDefault="00A93FEE">
      <w:pPr>
        <w:pStyle w:val="TOC2"/>
        <w:rPr>
          <w:noProof/>
          <w:color w:val="auto"/>
          <w:sz w:val="22"/>
          <w:lang w:val="en-US" w:eastAsia="ja-JP" w:bidi="ar-SA"/>
        </w:rPr>
      </w:pPr>
      <w:hyperlink w:anchor="_Toc428364802" w:history="1">
        <w:r w:rsidR="00FD1448" w:rsidRPr="003D128F">
          <w:rPr>
            <w:rStyle w:val="Hyperlink"/>
            <w:noProof/>
            <w:lang w:val="en-US"/>
          </w:rPr>
          <w:t>Windows Server 2012 R2 Active Directory Rights Management Services</w:t>
        </w:r>
        <w:r w:rsidR="00FD1448">
          <w:rPr>
            <w:noProof/>
            <w:webHidden/>
          </w:rPr>
          <w:tab/>
        </w:r>
        <w:r w:rsidR="00FD1448">
          <w:rPr>
            <w:noProof/>
            <w:webHidden/>
          </w:rPr>
          <w:fldChar w:fldCharType="begin"/>
        </w:r>
        <w:r w:rsidR="00FD1448">
          <w:rPr>
            <w:noProof/>
            <w:webHidden/>
          </w:rPr>
          <w:instrText xml:space="preserve"> PAGEREF _Toc428364802 \h </w:instrText>
        </w:r>
        <w:r w:rsidR="00FD1448">
          <w:rPr>
            <w:noProof/>
            <w:webHidden/>
          </w:rPr>
        </w:r>
        <w:r w:rsidR="00FD1448">
          <w:rPr>
            <w:noProof/>
            <w:webHidden/>
          </w:rPr>
          <w:fldChar w:fldCharType="separate"/>
        </w:r>
        <w:r w:rsidR="00FD1448">
          <w:rPr>
            <w:noProof/>
            <w:webHidden/>
          </w:rPr>
          <w:t>63</w:t>
        </w:r>
        <w:r w:rsidR="00FD1448">
          <w:rPr>
            <w:noProof/>
            <w:webHidden/>
          </w:rPr>
          <w:fldChar w:fldCharType="end"/>
        </w:r>
      </w:hyperlink>
    </w:p>
    <w:p w14:paraId="717A8A27" w14:textId="77777777" w:rsidR="00FD1448" w:rsidRDefault="00A93FEE">
      <w:pPr>
        <w:pStyle w:val="TOC2"/>
        <w:rPr>
          <w:noProof/>
          <w:color w:val="auto"/>
          <w:sz w:val="22"/>
          <w:lang w:val="en-US" w:eastAsia="ja-JP" w:bidi="ar-SA"/>
        </w:rPr>
      </w:pPr>
      <w:hyperlink w:anchor="_Toc428364803" w:history="1">
        <w:r w:rsidR="00FD1448" w:rsidRPr="003D128F">
          <w:rPr>
            <w:rStyle w:val="Hyperlink"/>
            <w:noProof/>
            <w:lang w:val="en-US"/>
          </w:rPr>
          <w:t>Windows</w:t>
        </w:r>
        <w:r w:rsidR="00FD1448" w:rsidRPr="003D128F">
          <w:rPr>
            <w:rStyle w:val="Hyperlink"/>
            <w:noProof/>
          </w:rPr>
          <w:t xml:space="preserve"> </w:t>
        </w:r>
        <w:r w:rsidR="00FD1448" w:rsidRPr="003D128F">
          <w:rPr>
            <w:rStyle w:val="Hyperlink"/>
            <w:noProof/>
            <w:lang w:val="en-US"/>
          </w:rPr>
          <w:t>Server</w:t>
        </w:r>
        <w:r w:rsidR="00FD1448" w:rsidRPr="003D128F">
          <w:rPr>
            <w:rStyle w:val="Hyperlink"/>
            <w:noProof/>
          </w:rPr>
          <w:t xml:space="preserve"> 2012 </w:t>
        </w:r>
        <w:r w:rsidR="00FD1448" w:rsidRPr="003D128F">
          <w:rPr>
            <w:rStyle w:val="Hyperlink"/>
            <w:noProof/>
            <w:lang w:val="en-US"/>
          </w:rPr>
          <w:t>R</w:t>
        </w:r>
        <w:r w:rsidR="00FD1448" w:rsidRPr="003D128F">
          <w:rPr>
            <w:rStyle w:val="Hyperlink"/>
            <w:noProof/>
          </w:rPr>
          <w:t xml:space="preserve">2 </w:t>
        </w:r>
        <w:r w:rsidR="00FD1448" w:rsidRPr="003D128F">
          <w:rPr>
            <w:rStyle w:val="Hyperlink"/>
            <w:noProof/>
            <w:lang w:val="en-US"/>
          </w:rPr>
          <w:t>Remote</w:t>
        </w:r>
        <w:r w:rsidR="00FD1448" w:rsidRPr="003D128F">
          <w:rPr>
            <w:rStyle w:val="Hyperlink"/>
            <w:noProof/>
          </w:rPr>
          <w:t xml:space="preserve"> </w:t>
        </w:r>
        <w:r w:rsidR="00FD1448" w:rsidRPr="003D128F">
          <w:rPr>
            <w:rStyle w:val="Hyperlink"/>
            <w:noProof/>
            <w:lang w:val="en-US"/>
          </w:rPr>
          <w:t>Desktop</w:t>
        </w:r>
        <w:r w:rsidR="00FD1448" w:rsidRPr="003D128F">
          <w:rPr>
            <w:rStyle w:val="Hyperlink"/>
            <w:noProof/>
          </w:rPr>
          <w:t xml:space="preserve"> </w:t>
        </w:r>
        <w:r w:rsidR="00FD1448" w:rsidRPr="003D128F">
          <w:rPr>
            <w:rStyle w:val="Hyperlink"/>
            <w:noProof/>
            <w:lang w:val="en-US"/>
          </w:rPr>
          <w:t>Services</w:t>
        </w:r>
        <w:r w:rsidR="00FD1448">
          <w:rPr>
            <w:noProof/>
            <w:webHidden/>
          </w:rPr>
          <w:tab/>
        </w:r>
        <w:r w:rsidR="00FD1448">
          <w:rPr>
            <w:noProof/>
            <w:webHidden/>
          </w:rPr>
          <w:fldChar w:fldCharType="begin"/>
        </w:r>
        <w:r w:rsidR="00FD1448">
          <w:rPr>
            <w:noProof/>
            <w:webHidden/>
          </w:rPr>
          <w:instrText xml:space="preserve"> PAGEREF _Toc428364803 \h </w:instrText>
        </w:r>
        <w:r w:rsidR="00FD1448">
          <w:rPr>
            <w:noProof/>
            <w:webHidden/>
          </w:rPr>
        </w:r>
        <w:r w:rsidR="00FD1448">
          <w:rPr>
            <w:noProof/>
            <w:webHidden/>
          </w:rPr>
          <w:fldChar w:fldCharType="separate"/>
        </w:r>
        <w:r w:rsidR="00FD1448">
          <w:rPr>
            <w:noProof/>
            <w:webHidden/>
          </w:rPr>
          <w:t>63</w:t>
        </w:r>
        <w:r w:rsidR="00FD1448">
          <w:rPr>
            <w:noProof/>
            <w:webHidden/>
          </w:rPr>
          <w:fldChar w:fldCharType="end"/>
        </w:r>
      </w:hyperlink>
    </w:p>
    <w:p w14:paraId="0512FC19"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804" w:history="1">
        <w:r w:rsidR="00FD1448" w:rsidRPr="003D128F">
          <w:rPr>
            <w:rStyle w:val="Hyperlink"/>
            <w:noProof/>
          </w:rPr>
          <w:t>Модель лицензирования хост/гость</w:t>
        </w:r>
        <w:r w:rsidR="00FD1448">
          <w:rPr>
            <w:noProof/>
            <w:webHidden/>
          </w:rPr>
          <w:tab/>
        </w:r>
        <w:r w:rsidR="00FD1448">
          <w:rPr>
            <w:noProof/>
            <w:webHidden/>
          </w:rPr>
          <w:fldChar w:fldCharType="begin"/>
        </w:r>
        <w:r w:rsidR="00FD1448">
          <w:rPr>
            <w:noProof/>
            <w:webHidden/>
          </w:rPr>
          <w:instrText xml:space="preserve"> PAGEREF _Toc428364804 \h </w:instrText>
        </w:r>
        <w:r w:rsidR="00FD1448">
          <w:rPr>
            <w:noProof/>
            <w:webHidden/>
          </w:rPr>
        </w:r>
        <w:r w:rsidR="00FD1448">
          <w:rPr>
            <w:noProof/>
            <w:webHidden/>
          </w:rPr>
          <w:fldChar w:fldCharType="separate"/>
        </w:r>
        <w:r w:rsidR="00FD1448">
          <w:rPr>
            <w:noProof/>
            <w:webHidden/>
          </w:rPr>
          <w:t>65</w:t>
        </w:r>
        <w:r w:rsidR="00FD1448">
          <w:rPr>
            <w:noProof/>
            <w:webHidden/>
          </w:rPr>
          <w:fldChar w:fldCharType="end"/>
        </w:r>
      </w:hyperlink>
    </w:p>
    <w:p w14:paraId="445DFD5C" w14:textId="77777777" w:rsidR="00FD1448" w:rsidRDefault="00A93FEE">
      <w:pPr>
        <w:pStyle w:val="TOC2"/>
        <w:rPr>
          <w:noProof/>
          <w:color w:val="auto"/>
          <w:sz w:val="22"/>
          <w:lang w:val="en-US" w:eastAsia="ja-JP" w:bidi="ar-SA"/>
        </w:rPr>
      </w:pPr>
      <w:hyperlink w:anchor="_Toc428364805" w:history="1">
        <w:r w:rsidR="00FD1448" w:rsidRPr="003D128F">
          <w:rPr>
            <w:rStyle w:val="Hyperlink"/>
            <w:noProof/>
          </w:rPr>
          <w:t>Пакет облачной платформы</w:t>
        </w:r>
        <w:r w:rsidR="00FD1448">
          <w:rPr>
            <w:noProof/>
            <w:webHidden/>
          </w:rPr>
          <w:tab/>
        </w:r>
        <w:r w:rsidR="00FD1448">
          <w:rPr>
            <w:noProof/>
            <w:webHidden/>
          </w:rPr>
          <w:fldChar w:fldCharType="begin"/>
        </w:r>
        <w:r w:rsidR="00FD1448">
          <w:rPr>
            <w:noProof/>
            <w:webHidden/>
          </w:rPr>
          <w:instrText xml:space="preserve"> PAGEREF _Toc428364805 \h </w:instrText>
        </w:r>
        <w:r w:rsidR="00FD1448">
          <w:rPr>
            <w:noProof/>
            <w:webHidden/>
          </w:rPr>
        </w:r>
        <w:r w:rsidR="00FD1448">
          <w:rPr>
            <w:noProof/>
            <w:webHidden/>
          </w:rPr>
          <w:fldChar w:fldCharType="separate"/>
        </w:r>
        <w:r w:rsidR="00FD1448">
          <w:rPr>
            <w:noProof/>
            <w:webHidden/>
          </w:rPr>
          <w:t>65</w:t>
        </w:r>
        <w:r w:rsidR="00FD1448">
          <w:rPr>
            <w:noProof/>
            <w:webHidden/>
          </w:rPr>
          <w:fldChar w:fldCharType="end"/>
        </w:r>
      </w:hyperlink>
    </w:p>
    <w:p w14:paraId="64CD87B0" w14:textId="77777777" w:rsidR="00FD1448" w:rsidRDefault="00A93FEE">
      <w:pPr>
        <w:pStyle w:val="TOC2"/>
        <w:rPr>
          <w:noProof/>
          <w:color w:val="auto"/>
          <w:sz w:val="22"/>
          <w:lang w:val="en-US" w:eastAsia="ja-JP" w:bidi="ar-SA"/>
        </w:rPr>
      </w:pPr>
      <w:hyperlink w:anchor="_Toc428364806" w:history="1">
        <w:r w:rsidR="00FD1448" w:rsidRPr="003D128F">
          <w:rPr>
            <w:rStyle w:val="Hyperlink"/>
            <w:noProof/>
          </w:rPr>
          <w:t>Гость облачной платформы</w:t>
        </w:r>
        <w:r w:rsidR="00FD1448">
          <w:rPr>
            <w:noProof/>
            <w:webHidden/>
          </w:rPr>
          <w:tab/>
        </w:r>
        <w:r w:rsidR="00FD1448">
          <w:rPr>
            <w:noProof/>
            <w:webHidden/>
          </w:rPr>
          <w:fldChar w:fldCharType="begin"/>
        </w:r>
        <w:r w:rsidR="00FD1448">
          <w:rPr>
            <w:noProof/>
            <w:webHidden/>
          </w:rPr>
          <w:instrText xml:space="preserve"> PAGEREF _Toc428364806 \h </w:instrText>
        </w:r>
        <w:r w:rsidR="00FD1448">
          <w:rPr>
            <w:noProof/>
            <w:webHidden/>
          </w:rPr>
        </w:r>
        <w:r w:rsidR="00FD1448">
          <w:rPr>
            <w:noProof/>
            <w:webHidden/>
          </w:rPr>
          <w:fldChar w:fldCharType="separate"/>
        </w:r>
        <w:r w:rsidR="00FD1448">
          <w:rPr>
            <w:noProof/>
            <w:webHidden/>
          </w:rPr>
          <w:t>66</w:t>
        </w:r>
        <w:r w:rsidR="00FD1448">
          <w:rPr>
            <w:noProof/>
            <w:webHidden/>
          </w:rPr>
          <w:fldChar w:fldCharType="end"/>
        </w:r>
      </w:hyperlink>
    </w:p>
    <w:p w14:paraId="3BDB5FE7"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807" w:history="1">
        <w:r w:rsidR="00FD1448" w:rsidRPr="003D128F">
          <w:rPr>
            <w:rStyle w:val="Hyperlink"/>
            <w:noProof/>
          </w:rPr>
          <w:t>Службы Интернета</w:t>
        </w:r>
        <w:r w:rsidR="00FD1448">
          <w:rPr>
            <w:noProof/>
            <w:webHidden/>
          </w:rPr>
          <w:tab/>
        </w:r>
        <w:r w:rsidR="00FD1448">
          <w:rPr>
            <w:noProof/>
            <w:webHidden/>
          </w:rPr>
          <w:fldChar w:fldCharType="begin"/>
        </w:r>
        <w:r w:rsidR="00FD1448">
          <w:rPr>
            <w:noProof/>
            <w:webHidden/>
          </w:rPr>
          <w:instrText xml:space="preserve"> PAGEREF _Toc428364807 \h </w:instrText>
        </w:r>
        <w:r w:rsidR="00FD1448">
          <w:rPr>
            <w:noProof/>
            <w:webHidden/>
          </w:rPr>
        </w:r>
        <w:r w:rsidR="00FD1448">
          <w:rPr>
            <w:noProof/>
            <w:webHidden/>
          </w:rPr>
          <w:fldChar w:fldCharType="separate"/>
        </w:r>
        <w:r w:rsidR="00FD1448">
          <w:rPr>
            <w:noProof/>
            <w:webHidden/>
          </w:rPr>
          <w:t>68</w:t>
        </w:r>
        <w:r w:rsidR="00FD1448">
          <w:rPr>
            <w:noProof/>
            <w:webHidden/>
          </w:rPr>
          <w:fldChar w:fldCharType="end"/>
        </w:r>
      </w:hyperlink>
    </w:p>
    <w:p w14:paraId="69FAE926" w14:textId="77777777" w:rsidR="00FD1448" w:rsidRDefault="00A93FEE">
      <w:pPr>
        <w:pStyle w:val="TOC2"/>
        <w:rPr>
          <w:noProof/>
          <w:color w:val="auto"/>
          <w:sz w:val="22"/>
          <w:lang w:val="en-US" w:eastAsia="ja-JP" w:bidi="ar-SA"/>
        </w:rPr>
      </w:pPr>
      <w:hyperlink w:anchor="_Toc428364808" w:history="1">
        <w:r w:rsidR="00FD1448" w:rsidRPr="003D128F">
          <w:rPr>
            <w:rStyle w:val="Hyperlink"/>
            <w:rFonts w:cs="Arial"/>
            <w:noProof/>
          </w:rPr>
          <w:t>System Center Endpoint Protection</w:t>
        </w:r>
        <w:r w:rsidR="00FD1448">
          <w:rPr>
            <w:noProof/>
            <w:webHidden/>
          </w:rPr>
          <w:tab/>
        </w:r>
        <w:r w:rsidR="00FD1448">
          <w:rPr>
            <w:noProof/>
            <w:webHidden/>
          </w:rPr>
          <w:fldChar w:fldCharType="begin"/>
        </w:r>
        <w:r w:rsidR="00FD1448">
          <w:rPr>
            <w:noProof/>
            <w:webHidden/>
          </w:rPr>
          <w:instrText xml:space="preserve"> PAGEREF _Toc428364808 \h </w:instrText>
        </w:r>
        <w:r w:rsidR="00FD1448">
          <w:rPr>
            <w:noProof/>
            <w:webHidden/>
          </w:rPr>
        </w:r>
        <w:r w:rsidR="00FD1448">
          <w:rPr>
            <w:noProof/>
            <w:webHidden/>
          </w:rPr>
          <w:fldChar w:fldCharType="separate"/>
        </w:r>
        <w:r w:rsidR="00FD1448">
          <w:rPr>
            <w:noProof/>
            <w:webHidden/>
          </w:rPr>
          <w:t>71</w:t>
        </w:r>
        <w:r w:rsidR="00FD1448">
          <w:rPr>
            <w:noProof/>
            <w:webHidden/>
          </w:rPr>
          <w:fldChar w:fldCharType="end"/>
        </w:r>
      </w:hyperlink>
    </w:p>
    <w:p w14:paraId="59CF348A"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809" w:history="1">
        <w:r w:rsidR="00FD1448" w:rsidRPr="003D128F">
          <w:rPr>
            <w:rStyle w:val="Hyperlink"/>
            <w:noProof/>
          </w:rPr>
          <w:t>Приложение 1. Клиентское/Дополнительное программное обеспечение</w:t>
        </w:r>
        <w:r w:rsidR="00FD1448">
          <w:rPr>
            <w:noProof/>
            <w:webHidden/>
          </w:rPr>
          <w:tab/>
        </w:r>
        <w:r w:rsidR="00FD1448">
          <w:rPr>
            <w:noProof/>
            <w:webHidden/>
          </w:rPr>
          <w:fldChar w:fldCharType="begin"/>
        </w:r>
        <w:r w:rsidR="00FD1448">
          <w:rPr>
            <w:noProof/>
            <w:webHidden/>
          </w:rPr>
          <w:instrText xml:space="preserve"> PAGEREF _Toc428364809 \h </w:instrText>
        </w:r>
        <w:r w:rsidR="00FD1448">
          <w:rPr>
            <w:noProof/>
            <w:webHidden/>
          </w:rPr>
        </w:r>
        <w:r w:rsidR="00FD1448">
          <w:rPr>
            <w:noProof/>
            <w:webHidden/>
          </w:rPr>
          <w:fldChar w:fldCharType="separate"/>
        </w:r>
        <w:r w:rsidR="00FD1448">
          <w:rPr>
            <w:noProof/>
            <w:webHidden/>
          </w:rPr>
          <w:t>73</w:t>
        </w:r>
        <w:r w:rsidR="00FD1448">
          <w:rPr>
            <w:noProof/>
            <w:webHidden/>
          </w:rPr>
          <w:fldChar w:fldCharType="end"/>
        </w:r>
      </w:hyperlink>
    </w:p>
    <w:p w14:paraId="7D1F74E3"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810" w:history="1">
        <w:r w:rsidR="00FD1448" w:rsidRPr="003D128F">
          <w:rPr>
            <w:rStyle w:val="Hyperlink"/>
            <w:noProof/>
          </w:rPr>
          <w:t>Приложение 2. Уведомления</w:t>
        </w:r>
        <w:r w:rsidR="00FD1448">
          <w:rPr>
            <w:noProof/>
            <w:webHidden/>
          </w:rPr>
          <w:tab/>
        </w:r>
        <w:r w:rsidR="00FD1448">
          <w:rPr>
            <w:noProof/>
            <w:webHidden/>
          </w:rPr>
          <w:fldChar w:fldCharType="begin"/>
        </w:r>
        <w:r w:rsidR="00FD1448">
          <w:rPr>
            <w:noProof/>
            <w:webHidden/>
          </w:rPr>
          <w:instrText xml:space="preserve"> PAGEREF _Toc428364810 \h </w:instrText>
        </w:r>
        <w:r w:rsidR="00FD1448">
          <w:rPr>
            <w:noProof/>
            <w:webHidden/>
          </w:rPr>
        </w:r>
        <w:r w:rsidR="00FD1448">
          <w:rPr>
            <w:noProof/>
            <w:webHidden/>
          </w:rPr>
          <w:fldChar w:fldCharType="separate"/>
        </w:r>
        <w:r w:rsidR="00FD1448">
          <w:rPr>
            <w:noProof/>
            <w:webHidden/>
          </w:rPr>
          <w:t>76</w:t>
        </w:r>
        <w:r w:rsidR="00FD1448">
          <w:rPr>
            <w:noProof/>
            <w:webHidden/>
          </w:rPr>
          <w:fldChar w:fldCharType="end"/>
        </w:r>
      </w:hyperlink>
    </w:p>
    <w:p w14:paraId="3AD411BD" w14:textId="77777777" w:rsidR="00FD1448" w:rsidRDefault="00A93FEE">
      <w:pPr>
        <w:pStyle w:val="TOC1"/>
        <w:tabs>
          <w:tab w:val="right" w:leader="dot" w:pos="5210"/>
        </w:tabs>
        <w:rPr>
          <w:rFonts w:asciiTheme="minorHAnsi" w:hAnsiTheme="minorHAnsi"/>
          <w:b w:val="0"/>
          <w:caps w:val="0"/>
          <w:noProof/>
          <w:color w:val="auto"/>
          <w:sz w:val="22"/>
          <w:szCs w:val="22"/>
          <w:lang w:val="en-US" w:eastAsia="ja-JP" w:bidi="ar-SA"/>
        </w:rPr>
      </w:pPr>
      <w:hyperlink w:anchor="_Toc428364811" w:history="1">
        <w:r w:rsidR="00FD1448" w:rsidRPr="003D128F">
          <w:rPr>
            <w:rStyle w:val="Hyperlink"/>
            <w:noProof/>
          </w:rPr>
          <w:t>Индекс продукта</w:t>
        </w:r>
        <w:r w:rsidR="00FD1448">
          <w:rPr>
            <w:noProof/>
            <w:webHidden/>
          </w:rPr>
          <w:tab/>
        </w:r>
        <w:r w:rsidR="00FD1448">
          <w:rPr>
            <w:noProof/>
            <w:webHidden/>
          </w:rPr>
          <w:fldChar w:fldCharType="begin"/>
        </w:r>
        <w:r w:rsidR="00FD1448">
          <w:rPr>
            <w:noProof/>
            <w:webHidden/>
          </w:rPr>
          <w:instrText xml:space="preserve"> PAGEREF _Toc428364811 \h </w:instrText>
        </w:r>
        <w:r w:rsidR="00FD1448">
          <w:rPr>
            <w:noProof/>
            <w:webHidden/>
          </w:rPr>
        </w:r>
        <w:r w:rsidR="00FD1448">
          <w:rPr>
            <w:noProof/>
            <w:webHidden/>
          </w:rPr>
          <w:fldChar w:fldCharType="separate"/>
        </w:r>
        <w:r w:rsidR="00FD1448">
          <w:rPr>
            <w:noProof/>
            <w:webHidden/>
          </w:rPr>
          <w:t>79</w:t>
        </w:r>
        <w:r w:rsidR="00FD1448">
          <w:rPr>
            <w:noProof/>
            <w:webHidden/>
          </w:rPr>
          <w:fldChar w:fldCharType="end"/>
        </w:r>
      </w:hyperlink>
    </w:p>
    <w:p w14:paraId="21156F60" w14:textId="77777777" w:rsidR="000A570B" w:rsidRDefault="000A570B" w:rsidP="00C1564F">
      <w:pPr>
        <w:pStyle w:val="TOC1"/>
        <w:tabs>
          <w:tab w:val="right" w:leader="dot" w:pos="5210"/>
        </w:tabs>
      </w:pPr>
      <w:r>
        <w:fldChar w:fldCharType="end"/>
      </w:r>
    </w:p>
    <w:p w14:paraId="6343B7ED" w14:textId="77777777" w:rsidR="0000799F" w:rsidRDefault="0000799F" w:rsidP="00C1564F"/>
    <w:p w14:paraId="37F3DD5C" w14:textId="77777777" w:rsidR="0000799F" w:rsidRPr="0000799F" w:rsidRDefault="0000799F" w:rsidP="00C1564F">
      <w:pPr>
        <w:sectPr w:rsidR="0000799F" w:rsidRPr="0000799F" w:rsidSect="00DF3827">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C1564F">
      <w:pPr>
        <w:pStyle w:val="PURBody"/>
      </w:pPr>
      <w:bookmarkStart w:id="7" w:name="_Toc285616875"/>
      <w:bookmarkStart w:id="8" w:name="_Toc286933071"/>
      <w:bookmarkEnd w:id="5"/>
    </w:p>
    <w:p w14:paraId="10DA1D86" w14:textId="77777777" w:rsidR="000C3222" w:rsidRDefault="000C3222" w:rsidP="00C1564F">
      <w:pPr>
        <w:pStyle w:val="PURBody"/>
        <w:sectPr w:rsidR="000C3222" w:rsidSect="00DF3827">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C1564F">
      <w:pPr>
        <w:pStyle w:val="PURSectionHeading"/>
        <w:sectPr w:rsidR="000C3222" w:rsidSect="00DF3827">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C1564F">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8364745"/>
      <w:r>
        <w:lastRenderedPageBreak/>
        <w:t>Введение</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C1564F">
      <w:pPr>
        <w:pStyle w:val="PURBody"/>
      </w:pPr>
      <w:bookmarkStart w:id="22" w:name="_Toc286933072"/>
      <w:r>
        <w:t>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Microsoft (SPLA).</w:t>
      </w:r>
    </w:p>
    <w:p w14:paraId="73392DDC" w14:textId="77777777" w:rsidR="000A570B" w:rsidRDefault="000A570B" w:rsidP="00C1564F">
      <w:pPr>
        <w:pStyle w:val="PURHeading2"/>
        <w:spacing w:line="240" w:lineRule="auto"/>
      </w:pPr>
      <w:r>
        <w:t>Дата вступления в силу</w:t>
      </w:r>
    </w:p>
    <w:p w14:paraId="73A136E5" w14:textId="0C92B499" w:rsidR="000A570B" w:rsidRPr="00221F7C" w:rsidRDefault="007242AE" w:rsidP="00C1564F">
      <w:pPr>
        <w:pStyle w:val="PURBody-Indented"/>
      </w:pPr>
      <w:r>
        <w:t>Данный выпуск прав на использование, предоставленных поставщику услуг Microsoft, вступает в силу 1 октября 2015 г</w:t>
      </w:r>
      <w:r w:rsidR="000A570B">
        <w:t>.</w:t>
      </w:r>
    </w:p>
    <w:p w14:paraId="0AC3F7A4" w14:textId="77777777" w:rsidR="000A570B" w:rsidRDefault="000A570B" w:rsidP="00C1564F">
      <w:pPr>
        <w:pStyle w:val="PURHeading1"/>
        <w:spacing w:line="240" w:lineRule="auto"/>
      </w:pPr>
      <w:r>
        <w:t>Определение условий лицензии для продукта</w:t>
      </w:r>
    </w:p>
    <w:p w14:paraId="1AFFF937" w14:textId="221CEECD" w:rsidR="000A570B" w:rsidRDefault="000A570B" w:rsidP="00C1564F">
      <w:pPr>
        <w:pStyle w:val="PURBody"/>
      </w:pPr>
      <w: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14:paraId="69087404" w14:textId="77777777" w:rsidR="000A570B" w:rsidRDefault="000A570B" w:rsidP="00C1564F">
      <w:pPr>
        <w:pStyle w:val="PURHeading2"/>
        <w:spacing w:line="240" w:lineRule="auto"/>
      </w:pPr>
      <w:r>
        <w:t>Универсальные условия лицензии</w:t>
      </w:r>
    </w:p>
    <w:p w14:paraId="0457B0C6" w14:textId="77777777" w:rsidR="000A570B" w:rsidRPr="00BC3A59" w:rsidRDefault="000A570B" w:rsidP="00C1564F">
      <w:pPr>
        <w:pStyle w:val="PURBody-Indented"/>
      </w:pPr>
      <w:r>
        <w:t>Эти условия лицензии применяются ко всем продуктам (если иное особо не указано в Общих условиях лицензии или в Условиях лицензии для конкретного продукта).</w:t>
      </w:r>
    </w:p>
    <w:p w14:paraId="33253DF3" w14:textId="77777777" w:rsidR="000A570B" w:rsidRDefault="000A570B" w:rsidP="00C1564F">
      <w:pPr>
        <w:pStyle w:val="PURHeading2"/>
        <w:spacing w:line="240" w:lineRule="auto"/>
      </w:pPr>
      <w:r>
        <w:t>Общие условия лицензии</w:t>
      </w:r>
    </w:p>
    <w:p w14:paraId="36C65896" w14:textId="77777777" w:rsidR="000A570B" w:rsidRPr="00BC3A59" w:rsidRDefault="000A570B" w:rsidP="00C1564F">
      <w:pPr>
        <w:pStyle w:val="PURBody-Indented"/>
      </w:pPr>
      <w:r>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14:paraId="72414D01" w14:textId="77777777" w:rsidR="000A570B" w:rsidRPr="001945BE" w:rsidRDefault="000A570B" w:rsidP="00C1564F">
      <w:pPr>
        <w:pStyle w:val="PURHeading2"/>
        <w:spacing w:line="240" w:lineRule="auto"/>
      </w:pPr>
      <w:r>
        <w:t>Условия лицензии для конкретного продукта</w:t>
      </w:r>
    </w:p>
    <w:p w14:paraId="4E340963" w14:textId="77777777" w:rsidR="000A570B" w:rsidRPr="004E283F" w:rsidRDefault="000A570B" w:rsidP="00C1564F">
      <w:pPr>
        <w:pStyle w:val="PURBody-Indented"/>
      </w:pPr>
      <w:r>
        <w:t>Эти условия лицензии применяются только к продукту или продуктам, к которым они относятся.</w:t>
      </w:r>
    </w:p>
    <w:p w14:paraId="3D58F5B4" w14:textId="77777777" w:rsidR="000A570B" w:rsidRDefault="000A570B" w:rsidP="00C1564F">
      <w:pPr>
        <w:pStyle w:val="PURHeading1"/>
        <w:spacing w:line="240" w:lineRule="auto"/>
      </w:pPr>
      <w:r>
        <w:t>Модели лицензирования</w:t>
      </w:r>
    </w:p>
    <w:p w14:paraId="18D6D2F5" w14:textId="0665A6F7" w:rsidR="000A570B" w:rsidRDefault="000A570B" w:rsidP="00C1564F">
      <w:pPr>
        <w:pStyle w:val="PURBody"/>
      </w:pPr>
      <w:r>
        <w:t xml:space="preserve">Существует четыре модели лицензирования: </w:t>
      </w:r>
      <w:hyperlink w:anchor="Per_Processor" w:history="1">
        <w:r>
          <w:rPr>
            <w:rStyle w:val="Hyperlink"/>
          </w:rPr>
          <w:t>«на процессор»</w:t>
        </w:r>
      </w:hyperlink>
      <w:r>
        <w:t xml:space="preserve">, </w:t>
      </w:r>
      <w:hyperlink w:anchor="SAL" w:history="1">
        <w:r>
          <w:rPr>
            <w:rStyle w:val="Hyperlink"/>
          </w:rPr>
          <w:t>лицензия подписчика (SAL)</w:t>
        </w:r>
      </w:hyperlink>
      <w:r>
        <w:t xml:space="preserve">, </w:t>
      </w:r>
      <w:hyperlink w:anchor="Per_Core" w:history="1">
        <w:r>
          <w:rPr>
            <w:rStyle w:val="Hyperlink"/>
          </w:rPr>
          <w:t>«на ядро»</w:t>
        </w:r>
      </w:hyperlink>
      <w:r>
        <w:t xml:space="preserve"> и</w:t>
      </w:r>
      <w:r>
        <w:rPr>
          <w:rStyle w:val="Hyperlink"/>
          <w:u w:val="none"/>
        </w:rPr>
        <w:t xml:space="preserve"> </w:t>
      </w:r>
      <w:hyperlink w:anchor="HG" w:history="1">
        <w:r>
          <w:rPr>
            <w:rStyle w:val="Hyperlink"/>
          </w:rPr>
          <w:t>модель лицензирования</w:t>
        </w:r>
      </w:hyperlink>
      <w:r>
        <w:t xml:space="preserve"> хост/гость. Некоторые продукты предлагаются в рамках одной или нескольких моделей лицензирования.</w:t>
      </w:r>
    </w:p>
    <w:p w14:paraId="0467CF4F" w14:textId="551CD6F9" w:rsidR="000A570B" w:rsidRDefault="00A93FEE" w:rsidP="00C1564F">
      <w:pPr>
        <w:pStyle w:val="PURBody"/>
      </w:pPr>
      <w:hyperlink w:anchor="OLS" w:history="1">
        <w:r w:rsidR="004F2495">
          <w:rPr>
            <w:rStyle w:val="Hyperlink"/>
          </w:rPr>
          <w:t>Веб-службы</w:t>
        </w:r>
      </w:hyperlink>
      <w:r w:rsidR="004F2495">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14:paraId="1D88B60F" w14:textId="77777777" w:rsidR="000A570B" w:rsidRDefault="000A570B" w:rsidP="00C1564F">
      <w:pPr>
        <w:pStyle w:val="PURHeading2"/>
        <w:spacing w:line="240" w:lineRule="auto"/>
      </w:pPr>
      <w:r>
        <w:t>Продукты, лицензируемые в рамках двух моделей лицензирования</w:t>
      </w:r>
    </w:p>
    <w:p w14:paraId="20BD254F" w14:textId="7C740928" w:rsidR="000A570B" w:rsidRPr="00221F7C" w:rsidRDefault="000A570B" w:rsidP="00C1564F">
      <w:pPr>
        <w:pStyle w:val="PURBody-Indented"/>
      </w:pPr>
      <w:r>
        <w:t>Некоторые продукты можно лицензировать как по модели «на процессор», так и по модели SAL, либо по обеим моделям. Это следующие продукты:</w:t>
      </w:r>
    </w:p>
    <w:p w14:paraId="0DD36EEF" w14:textId="77777777" w:rsidR="000A570B" w:rsidRPr="00A701E3" w:rsidRDefault="000A570B" w:rsidP="00C1564F">
      <w:pPr>
        <w:pStyle w:val="PURBullet"/>
        <w:spacing w:line="240" w:lineRule="auto"/>
      </w:pPr>
      <w:r>
        <w:t>Microsoft Dynamics C5 2012</w:t>
      </w:r>
    </w:p>
    <w:p w14:paraId="03538A7D" w14:textId="050FA813" w:rsidR="000A570B" w:rsidRPr="00A701E3" w:rsidRDefault="000A570B" w:rsidP="00C1564F">
      <w:pPr>
        <w:pStyle w:val="PURBullet"/>
        <w:spacing w:line="240" w:lineRule="auto"/>
      </w:pPr>
      <w:r>
        <w:t>Microsoft Dynamics GP 2015</w:t>
      </w:r>
      <w:r w:rsidR="005D4A0E">
        <w:rPr>
          <w:lang w:val="en-US"/>
        </w:rPr>
        <w:t xml:space="preserve"> R2</w:t>
      </w:r>
    </w:p>
    <w:p w14:paraId="36F491B6" w14:textId="3928FB20" w:rsidR="000A570B" w:rsidRPr="00A701E3" w:rsidRDefault="000A570B" w:rsidP="00C1564F">
      <w:pPr>
        <w:pStyle w:val="PURBullet"/>
        <w:spacing w:line="240" w:lineRule="auto"/>
      </w:pPr>
      <w:r>
        <w:t>Microsoft Dynamics NAV 2015</w:t>
      </w:r>
    </w:p>
    <w:p w14:paraId="5F86C4B7" w14:textId="59F6672B" w:rsidR="000A570B" w:rsidRDefault="000A570B" w:rsidP="00C1564F">
      <w:pPr>
        <w:pStyle w:val="PURBullet"/>
        <w:spacing w:line="240" w:lineRule="auto"/>
      </w:pPr>
      <w:r>
        <w:t>Microsoft Dynamics SL 2015</w:t>
      </w:r>
    </w:p>
    <w:p w14:paraId="67E4ABF5" w14:textId="5A416387" w:rsidR="00F25CA2" w:rsidRPr="00221F7C" w:rsidRDefault="00F25CA2" w:rsidP="00C1564F">
      <w:pPr>
        <w:pStyle w:val="PURBody-Indented"/>
      </w:pPr>
      <w:r>
        <w:t>Некоторые продукты можно лицензировать как по модели на основе количества ядер, так и по модели SAL, либо по обеим моделям. Это следующие продукты:</w:t>
      </w:r>
    </w:p>
    <w:p w14:paraId="4AA5C47C" w14:textId="28517786" w:rsidR="00F25CA2" w:rsidRPr="00A701E3" w:rsidRDefault="00F25CA2" w:rsidP="00C1564F">
      <w:pPr>
        <w:pStyle w:val="PURBullet"/>
        <w:spacing w:line="240" w:lineRule="auto"/>
      </w:pPr>
      <w:r>
        <w:t>SQL Server 2014 Standard</w:t>
      </w:r>
    </w:p>
    <w:p w14:paraId="503589E7" w14:textId="490EBA9C" w:rsidR="000A570B" w:rsidRPr="00613FF6" w:rsidRDefault="000A570B" w:rsidP="00C1564F">
      <w:pPr>
        <w:pStyle w:val="PURHeading1"/>
        <w:spacing w:line="240" w:lineRule="auto"/>
        <w:rPr>
          <w:b/>
        </w:rPr>
      </w:pPr>
      <w:r>
        <w:t>Предыдущие выпуски документа «Права на использование, предоставляе</w:t>
      </w:r>
      <w:r w:rsidR="00410A88">
        <w:t>мые поставщику услуг Microsoft»</w:t>
      </w:r>
    </w:p>
    <w:p w14:paraId="0FDD59FA" w14:textId="59BF98C7" w:rsidR="00FE21C7" w:rsidRDefault="000A570B" w:rsidP="00C1564F">
      <w:pPr>
        <w:pStyle w:val="PURBody"/>
      </w:pPr>
      <w:r>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w:t>
      </w:r>
      <w:r w:rsidR="00370CF7">
        <w:t xml:space="preserve"> редакции Прав на использование</w:t>
      </w:r>
      <w:r>
        <w:rPr>
          <w:rStyle w:val="PURBodyChar"/>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Microsoft» с упоминанием того или иного продукта можно найти в списке по адресу </w:t>
      </w:r>
      <w:hyperlink r:id="rId119" w:history="1">
        <w:r>
          <w:rPr>
            <w:rStyle w:val="Hyperlink"/>
          </w:rPr>
          <w:t>http://www.microsoftvolumelicensing.com/userights/DocumentSearch.aspx?Mode=3&amp;DocumentTypeId=2</w:t>
        </w:r>
      </w:hyperlink>
      <w:r>
        <w:rPr>
          <w:rStyle w:val="PURBodyChar"/>
        </w:rPr>
        <w:t xml:space="preserve">. </w:t>
      </w:r>
      <w:r w:rsidR="00072C74" w:rsidRPr="005A70EB">
        <w:rPr>
          <w:rStyle w:val="PURBodyChar"/>
        </w:rPr>
        <w:br/>
      </w:r>
      <w:r>
        <w:rPr>
          <w:rStyle w:val="PURBodyChar"/>
        </w:rPr>
        <w:t xml:space="preserve">Если у вас </w:t>
      </w:r>
      <w:r>
        <w:t xml:space="preserve">нет нужной редакции данного документа, обратитесь к своему менеджеру Microsoft по работе с клиентами Microsoft. </w:t>
      </w:r>
    </w:p>
    <w:p w14:paraId="30F85290" w14:textId="5519DF77" w:rsidR="000A570B" w:rsidRPr="00FE21C7" w:rsidRDefault="00FE21C7" w:rsidP="00C1564F">
      <w:pPr>
        <w:pStyle w:val="PURBody"/>
      </w:pPr>
      <w:r>
        <w:t xml:space="preserve">Несмотря на вышеизложенное, предыдущие и последняя версии SQL будут доступны до 31 декабря 2012 г. После 31 декабря 2012 г. предыдущие версии будут удалены из документа «Права использования, предоставленные поставщику услуг» </w:t>
      </w:r>
      <w:r w:rsidR="00410A88" w:rsidRPr="00410A88">
        <w:br/>
      </w:r>
      <w:r>
        <w:t>и Прейскуранта.</w:t>
      </w:r>
    </w:p>
    <w:p w14:paraId="2C375034" w14:textId="77777777" w:rsidR="00801AE1" w:rsidRPr="00072C74" w:rsidRDefault="00801AE1" w:rsidP="00C1564F">
      <w:pPr>
        <w:pStyle w:val="PURHeading1"/>
        <w:keepNext w:val="0"/>
        <w:keepLines w:val="0"/>
        <w:spacing w:before="0" w:after="0" w:line="240" w:lineRule="auto"/>
        <w:rPr>
          <w:sz w:val="2"/>
          <w:szCs w:val="2"/>
        </w:rPr>
      </w:pPr>
      <w:r w:rsidRPr="00072C74">
        <w:rPr>
          <w:sz w:val="2"/>
          <w:szCs w:val="2"/>
        </w:rPr>
        <w:lastRenderedPageBreak/>
        <w:br w:type="page"/>
      </w:r>
    </w:p>
    <w:p w14:paraId="41842A84" w14:textId="77777777" w:rsidR="000A570B" w:rsidRDefault="000A570B" w:rsidP="00C1564F">
      <w:pPr>
        <w:pStyle w:val="PURHeading1"/>
        <w:spacing w:line="240" w:lineRule="auto"/>
      </w:pPr>
      <w:r>
        <w:lastRenderedPageBreak/>
        <w:t>Пояснения и сводка изменений</w:t>
      </w:r>
    </w:p>
    <w:p w14:paraId="065FD962" w14:textId="76DA7C79" w:rsidR="000A570B" w:rsidRDefault="000A570B" w:rsidP="00C1564F">
      <w:pPr>
        <w:pStyle w:val="PURBody"/>
      </w:pPr>
      <w:r>
        <w:t>Эти Права на использование, предоставляемые поставщику услуг, помогут вам получить лицензии на продукты Microsoft и 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 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Microsoft по лицензированию.</w:t>
      </w:r>
    </w:p>
    <w:tbl>
      <w:tblPr>
        <w:tblStyle w:val="PURTable"/>
        <w:tblW w:w="0" w:type="auto"/>
        <w:tblLook w:val="04A0" w:firstRow="1" w:lastRow="0" w:firstColumn="1" w:lastColumn="0" w:noHBand="0" w:noVBand="1"/>
      </w:tblPr>
      <w:tblGrid>
        <w:gridCol w:w="5254"/>
        <w:gridCol w:w="5272"/>
      </w:tblGrid>
      <w:tr w:rsidR="007242A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326F625" w:rsidR="007242AE" w:rsidRDefault="007242AE" w:rsidP="00C1564F">
            <w:pPr>
              <w:pStyle w:val="PURHeading2"/>
            </w:pPr>
            <w:r>
              <w:t>Добавления</w:t>
            </w:r>
          </w:p>
        </w:tc>
        <w:tc>
          <w:tcPr>
            <w:tcW w:w="5272" w:type="dxa"/>
          </w:tcPr>
          <w:p w14:paraId="4C6224A6" w14:textId="38BDDBDC" w:rsidR="007242AE" w:rsidRDefault="007242AE" w:rsidP="00C1564F">
            <w:pPr>
              <w:pStyle w:val="PURHeading2"/>
            </w:pPr>
            <w:r>
              <w:t>Удаления</w:t>
            </w:r>
          </w:p>
        </w:tc>
      </w:tr>
      <w:tr w:rsidR="007242AE" w14:paraId="750FE202" w14:textId="77777777" w:rsidTr="00F958B2">
        <w:tc>
          <w:tcPr>
            <w:tcW w:w="5254" w:type="dxa"/>
          </w:tcPr>
          <w:p w14:paraId="692379CC" w14:textId="66A8487B" w:rsidR="007242AE" w:rsidRDefault="007242AE" w:rsidP="00C1564F">
            <w:pPr>
              <w:pStyle w:val="PURBullet-Indented"/>
              <w:numPr>
                <w:ilvl w:val="0"/>
                <w:numId w:val="0"/>
              </w:numPr>
              <w:spacing w:line="240" w:lineRule="auto"/>
              <w:ind w:left="486" w:hanging="216"/>
            </w:pPr>
            <w:r>
              <w:t>Exchange Server 2016 Enterprise</w:t>
            </w:r>
          </w:p>
        </w:tc>
        <w:tc>
          <w:tcPr>
            <w:tcW w:w="5272" w:type="dxa"/>
          </w:tcPr>
          <w:p w14:paraId="11048285" w14:textId="60F19469" w:rsidR="007242AE" w:rsidRDefault="007242AE" w:rsidP="00C1564F">
            <w:pPr>
              <w:pStyle w:val="PURBullet-Indented"/>
              <w:numPr>
                <w:ilvl w:val="0"/>
                <w:numId w:val="0"/>
              </w:numPr>
              <w:spacing w:line="240" w:lineRule="auto"/>
              <w:ind w:left="486" w:hanging="216"/>
            </w:pPr>
            <w:r>
              <w:t>Exchange Server 2013 Enterprise</w:t>
            </w:r>
          </w:p>
        </w:tc>
      </w:tr>
      <w:tr w:rsidR="007242AE" w14:paraId="3C27EF44" w14:textId="77777777" w:rsidTr="00F958B2">
        <w:tc>
          <w:tcPr>
            <w:tcW w:w="5254" w:type="dxa"/>
          </w:tcPr>
          <w:p w14:paraId="4144FF57" w14:textId="2ED77868" w:rsidR="007242AE" w:rsidRDefault="007242AE" w:rsidP="00C1564F">
            <w:pPr>
              <w:pStyle w:val="PURBullet-Indented"/>
              <w:numPr>
                <w:ilvl w:val="0"/>
                <w:numId w:val="0"/>
              </w:numPr>
              <w:spacing w:line="240" w:lineRule="auto"/>
              <w:ind w:left="486" w:hanging="216"/>
            </w:pPr>
            <w:r>
              <w:t>Exchange Server 2016 Standard</w:t>
            </w:r>
          </w:p>
        </w:tc>
        <w:tc>
          <w:tcPr>
            <w:tcW w:w="5272" w:type="dxa"/>
          </w:tcPr>
          <w:p w14:paraId="0F0489D2" w14:textId="1B32F5B7" w:rsidR="007242AE" w:rsidRDefault="007242AE" w:rsidP="00C1564F">
            <w:pPr>
              <w:pStyle w:val="PURBullet-Indented"/>
              <w:numPr>
                <w:ilvl w:val="0"/>
                <w:numId w:val="0"/>
              </w:numPr>
              <w:spacing w:line="240" w:lineRule="auto"/>
              <w:ind w:left="486" w:hanging="216"/>
            </w:pPr>
            <w:r>
              <w:t>Exchange Server 2013 Standard</w:t>
            </w:r>
          </w:p>
        </w:tc>
      </w:tr>
      <w:tr w:rsidR="007242AE" w14:paraId="24609055" w14:textId="77777777" w:rsidTr="00F958B2">
        <w:tc>
          <w:tcPr>
            <w:tcW w:w="5254" w:type="dxa"/>
          </w:tcPr>
          <w:p w14:paraId="16A3CB60" w14:textId="0D092F59" w:rsidR="007242AE" w:rsidRDefault="007242AE" w:rsidP="00C1564F">
            <w:pPr>
              <w:pStyle w:val="PURBullet-Indented"/>
              <w:numPr>
                <w:ilvl w:val="0"/>
                <w:numId w:val="0"/>
              </w:numPr>
              <w:spacing w:line="240" w:lineRule="auto"/>
              <w:ind w:left="486" w:hanging="216"/>
            </w:pPr>
            <w:r>
              <w:t>Office Профессиональный плюс 2016</w:t>
            </w:r>
          </w:p>
        </w:tc>
        <w:tc>
          <w:tcPr>
            <w:tcW w:w="5272" w:type="dxa"/>
          </w:tcPr>
          <w:p w14:paraId="24BDE756" w14:textId="346A0FD9" w:rsidR="007242AE" w:rsidRDefault="007242AE" w:rsidP="00C1564F">
            <w:pPr>
              <w:pStyle w:val="PURBullet-Indented"/>
              <w:numPr>
                <w:ilvl w:val="0"/>
                <w:numId w:val="0"/>
              </w:numPr>
              <w:spacing w:line="240" w:lineRule="auto"/>
              <w:ind w:left="486" w:hanging="216"/>
            </w:pPr>
            <w:r>
              <w:t>Office Профессиональный плюс 2013</w:t>
            </w:r>
          </w:p>
        </w:tc>
      </w:tr>
      <w:tr w:rsidR="007242AE" w14:paraId="72EC2340" w14:textId="77777777" w:rsidTr="00F958B2">
        <w:tc>
          <w:tcPr>
            <w:tcW w:w="5254" w:type="dxa"/>
          </w:tcPr>
          <w:p w14:paraId="7F309BBB" w14:textId="58456F51" w:rsidR="007242AE" w:rsidRDefault="007242AE" w:rsidP="00C1564F">
            <w:pPr>
              <w:pStyle w:val="PURBullet-Indented"/>
              <w:numPr>
                <w:ilvl w:val="0"/>
                <w:numId w:val="0"/>
              </w:numPr>
              <w:spacing w:line="240" w:lineRule="auto"/>
              <w:ind w:left="486" w:hanging="216"/>
            </w:pPr>
            <w:r>
              <w:t>Office Стандартный 2016</w:t>
            </w:r>
          </w:p>
        </w:tc>
        <w:tc>
          <w:tcPr>
            <w:tcW w:w="5272" w:type="dxa"/>
          </w:tcPr>
          <w:p w14:paraId="06D34AE0" w14:textId="7ACC5090" w:rsidR="007242AE" w:rsidRDefault="007242AE" w:rsidP="00C1564F">
            <w:pPr>
              <w:pStyle w:val="PURBullet-Indented"/>
              <w:numPr>
                <w:ilvl w:val="0"/>
                <w:numId w:val="0"/>
              </w:numPr>
              <w:spacing w:line="240" w:lineRule="auto"/>
              <w:ind w:left="486" w:hanging="216"/>
            </w:pPr>
            <w:r>
              <w:t>Office Стандартный 2013</w:t>
            </w:r>
          </w:p>
        </w:tc>
      </w:tr>
      <w:tr w:rsidR="007242AE" w14:paraId="6421D976" w14:textId="77777777" w:rsidTr="00F958B2">
        <w:tc>
          <w:tcPr>
            <w:tcW w:w="5254" w:type="dxa"/>
          </w:tcPr>
          <w:p w14:paraId="328903DE" w14:textId="0B3B91DC" w:rsidR="007242AE" w:rsidRDefault="007242AE" w:rsidP="00C1564F">
            <w:pPr>
              <w:pStyle w:val="PURBullet-Indented"/>
              <w:numPr>
                <w:ilvl w:val="0"/>
                <w:numId w:val="0"/>
              </w:numPr>
              <w:spacing w:line="240" w:lineRule="auto"/>
              <w:ind w:left="486" w:hanging="216"/>
            </w:pPr>
            <w:r>
              <w:t>Project профессиональный 2016</w:t>
            </w:r>
          </w:p>
        </w:tc>
        <w:tc>
          <w:tcPr>
            <w:tcW w:w="5272" w:type="dxa"/>
          </w:tcPr>
          <w:p w14:paraId="4D662EE5" w14:textId="07576DFB" w:rsidR="007242AE" w:rsidRDefault="007242AE" w:rsidP="00C1564F">
            <w:pPr>
              <w:pStyle w:val="PURBullet-Indented"/>
              <w:numPr>
                <w:ilvl w:val="0"/>
                <w:numId w:val="0"/>
              </w:numPr>
              <w:spacing w:line="240" w:lineRule="auto"/>
              <w:ind w:left="486" w:hanging="216"/>
            </w:pPr>
            <w:r>
              <w:t>Project профессиональный 2013</w:t>
            </w:r>
          </w:p>
        </w:tc>
      </w:tr>
      <w:tr w:rsidR="007242AE" w14:paraId="5ECBE90B" w14:textId="77777777" w:rsidTr="00F958B2">
        <w:tc>
          <w:tcPr>
            <w:tcW w:w="5254" w:type="dxa"/>
          </w:tcPr>
          <w:p w14:paraId="4F213C47" w14:textId="4022ED7B" w:rsidR="007242AE" w:rsidRDefault="007242AE" w:rsidP="00C1564F">
            <w:pPr>
              <w:pStyle w:val="PURBullet-Indented"/>
              <w:numPr>
                <w:ilvl w:val="0"/>
                <w:numId w:val="0"/>
              </w:numPr>
              <w:spacing w:line="240" w:lineRule="auto"/>
              <w:ind w:left="486" w:hanging="216"/>
            </w:pPr>
            <w:r>
              <w:t>Project стандартный 2016</w:t>
            </w:r>
          </w:p>
        </w:tc>
        <w:tc>
          <w:tcPr>
            <w:tcW w:w="5272" w:type="dxa"/>
          </w:tcPr>
          <w:p w14:paraId="49125176" w14:textId="11DDDFFE" w:rsidR="007242AE" w:rsidRDefault="007242AE" w:rsidP="00C1564F">
            <w:pPr>
              <w:pStyle w:val="PURBullet-Indented"/>
              <w:numPr>
                <w:ilvl w:val="0"/>
                <w:numId w:val="0"/>
              </w:numPr>
              <w:spacing w:line="240" w:lineRule="auto"/>
              <w:ind w:left="486" w:hanging="216"/>
            </w:pPr>
            <w:r>
              <w:t>Project стандартный 2013</w:t>
            </w:r>
          </w:p>
        </w:tc>
      </w:tr>
      <w:tr w:rsidR="007242AE" w14:paraId="13232E63" w14:textId="77777777" w:rsidTr="00F958B2">
        <w:tc>
          <w:tcPr>
            <w:tcW w:w="5254" w:type="dxa"/>
          </w:tcPr>
          <w:p w14:paraId="5AEC7DDE" w14:textId="07E6CE3F" w:rsidR="007242AE" w:rsidRDefault="007242AE" w:rsidP="00C1564F">
            <w:pPr>
              <w:pStyle w:val="PURBullet-Indented"/>
              <w:numPr>
                <w:ilvl w:val="0"/>
                <w:numId w:val="0"/>
              </w:numPr>
              <w:spacing w:line="240" w:lineRule="auto"/>
              <w:ind w:left="486" w:hanging="216"/>
            </w:pPr>
            <w:r>
              <w:t>Visio профессиональный 2016</w:t>
            </w:r>
          </w:p>
        </w:tc>
        <w:tc>
          <w:tcPr>
            <w:tcW w:w="5272" w:type="dxa"/>
          </w:tcPr>
          <w:p w14:paraId="3DA58D1C" w14:textId="3C82F87D" w:rsidR="007242AE" w:rsidRDefault="007242AE" w:rsidP="00C1564F">
            <w:pPr>
              <w:pStyle w:val="PURBullet-Indented"/>
              <w:numPr>
                <w:ilvl w:val="0"/>
                <w:numId w:val="0"/>
              </w:numPr>
              <w:spacing w:line="240" w:lineRule="auto"/>
              <w:ind w:left="486" w:hanging="216"/>
            </w:pPr>
            <w:r>
              <w:t>Visio профессиональный 2013</w:t>
            </w:r>
          </w:p>
        </w:tc>
      </w:tr>
      <w:tr w:rsidR="007242AE" w14:paraId="5BDA3B26" w14:textId="77777777" w:rsidTr="00F958B2">
        <w:tc>
          <w:tcPr>
            <w:tcW w:w="5254" w:type="dxa"/>
          </w:tcPr>
          <w:p w14:paraId="5AC7D401" w14:textId="4388654A" w:rsidR="007242AE" w:rsidRPr="000D094E" w:rsidRDefault="007242AE" w:rsidP="00C1564F">
            <w:pPr>
              <w:pStyle w:val="PURBullet-Indented"/>
              <w:numPr>
                <w:ilvl w:val="0"/>
                <w:numId w:val="0"/>
              </w:numPr>
              <w:spacing w:line="240" w:lineRule="auto"/>
              <w:ind w:left="486" w:hanging="216"/>
            </w:pPr>
            <w:r>
              <w:t>Visio 2016 стандартный</w:t>
            </w:r>
          </w:p>
        </w:tc>
        <w:tc>
          <w:tcPr>
            <w:tcW w:w="5272" w:type="dxa"/>
          </w:tcPr>
          <w:p w14:paraId="3F1D2326" w14:textId="62A2A518" w:rsidR="007242AE" w:rsidRDefault="007242AE" w:rsidP="00C1564F">
            <w:pPr>
              <w:pStyle w:val="PURBullet-Indented"/>
              <w:numPr>
                <w:ilvl w:val="0"/>
                <w:numId w:val="0"/>
              </w:numPr>
              <w:spacing w:line="240" w:lineRule="auto"/>
              <w:ind w:left="486" w:hanging="216"/>
            </w:pPr>
            <w:r>
              <w:t>Visio стандартный 2013</w:t>
            </w:r>
          </w:p>
        </w:tc>
      </w:tr>
    </w:tbl>
    <w:p w14:paraId="1177B58A" w14:textId="77777777" w:rsidR="00C245A7" w:rsidRDefault="00C245A7" w:rsidP="00C1564F">
      <w:pPr>
        <w:pStyle w:val="PURBlueStrong"/>
        <w:spacing w:line="240" w:lineRule="auto"/>
      </w:pPr>
    </w:p>
    <w:p w14:paraId="54456B7C" w14:textId="5FDFD109" w:rsidR="005A649A" w:rsidRPr="006A5741" w:rsidRDefault="00FC1431" w:rsidP="00C1564F">
      <w:pPr>
        <w:pStyle w:val="PURBlueStrong"/>
        <w:spacing w:line="240" w:lineRule="auto"/>
      </w:pPr>
      <w:r>
        <w:t>Изменения:</w:t>
      </w:r>
    </w:p>
    <w:p w14:paraId="7FFCA58F" w14:textId="77777777" w:rsidR="00770142" w:rsidRPr="00F76CE2" w:rsidRDefault="00770142" w:rsidP="00C1564F">
      <w:pPr>
        <w:pStyle w:val="PURBody"/>
        <w:ind w:left="720"/>
      </w:pPr>
    </w:p>
    <w:p w14:paraId="133FB51C" w14:textId="02421F87" w:rsidR="00A40F92" w:rsidRDefault="00A93FEE" w:rsidP="00C1564F">
      <w:pPr>
        <w:pStyle w:val="PURBreadcrumb"/>
        <w:keepNext w:val="0"/>
        <w:rPr>
          <w:rStyle w:val="Hyperlink"/>
          <w:rFonts w:ascii="Arial Narrow" w:hAnsi="Arial Narrow"/>
          <w:sz w:val="16"/>
        </w:rPr>
        <w:sectPr w:rsidR="00A40F92" w:rsidSect="00DF3827">
          <w:footerReference w:type="default" r:id="rId120"/>
          <w:pgSz w:w="12240" w:h="15840" w:code="1"/>
          <w:pgMar w:top="1170" w:right="720" w:bottom="720" w:left="720" w:header="432" w:footer="288" w:gutter="0"/>
          <w:cols w:space="360"/>
          <w:docGrid w:linePitch="360"/>
        </w:sectPr>
      </w:pPr>
      <w:hyperlink w:anchor="Оглавление" w:history="1">
        <w:r w:rsidR="005C2583">
          <w:rPr>
            <w:rStyle w:val="Hyperlink"/>
            <w:rFonts w:ascii="Arial Narrow" w:hAnsi="Arial Narrow"/>
            <w:sz w:val="16"/>
          </w:rPr>
          <w:t>Оглавление</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Универсальные условия лицензии</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C1564F">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8364746"/>
      <w:bookmarkStart w:id="36" w:name="UniversalTerms"/>
      <w:r>
        <w:lastRenderedPageBreak/>
        <w:t>Универсальные условия лицензии</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D1448">
      <w:pPr>
        <w:pStyle w:val="PURBody-Indented"/>
      </w:pPr>
      <w:r>
        <w:t>Настоящие условия лицензии распространяются на использование вами всех программных продуктов и веб-служб Microsoft, предоставленных по лицензиям в рамках вашего Лицензионного соглашения поставщика услуг.</w:t>
      </w:r>
    </w:p>
    <w:p w14:paraId="4046CD36" w14:textId="774BB118" w:rsidR="0000799F" w:rsidRDefault="0000799F" w:rsidP="00FD1448">
      <w:pPr>
        <w:pStyle w:val="PURHeading2"/>
        <w:spacing w:line="240" w:lineRule="auto"/>
      </w:pPr>
      <w:bookmarkStart w:id="37" w:name="Definitions"/>
      <w:r>
        <w:t>Определения</w:t>
      </w:r>
    </w:p>
    <w:p w14:paraId="4E8852A1" w14:textId="3BAA17C2" w:rsidR="000A570B" w:rsidRDefault="000A570B" w:rsidP="00FD1448">
      <w:pPr>
        <w:pStyle w:val="PURBody-Indented"/>
      </w:pPr>
      <w:r>
        <w:t>Значения терминов, используемых, но не определенных в настоящем документе о Правах на использование, предоставляемых поставщику услуг Microsoft, указаны в Лицензионном соглашении поставщика услуг. Применяются также следующие определения:</w:t>
      </w:r>
    </w:p>
    <w:p w14:paraId="05386F8F" w14:textId="77777777" w:rsidR="00F81C03" w:rsidRPr="00CD6E9D" w:rsidRDefault="00F81C03" w:rsidP="00FD1448">
      <w:pPr>
        <w:pStyle w:val="PURBody-Indented"/>
        <w:keepNext/>
        <w:ind w:left="274"/>
        <w:rPr>
          <w:b/>
        </w:rPr>
      </w:pPr>
      <w:r>
        <w:rPr>
          <w:b/>
        </w:rPr>
        <w:t>Экземпляр</w:t>
      </w:r>
    </w:p>
    <w:p w14:paraId="611C7672" w14:textId="77777777" w:rsidR="00F81C03" w:rsidRDefault="00F81C03" w:rsidP="00FD1448">
      <w:pPr>
        <w:pStyle w:val="PURBody-Indented"/>
        <w:rPr>
          <w:b/>
        </w:rPr>
      </w:pPr>
      <w: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14:paraId="1BF8E7C8" w14:textId="77777777" w:rsidR="00F81C03" w:rsidRPr="00CD6E9D" w:rsidRDefault="00F81C03" w:rsidP="00FD1448">
      <w:pPr>
        <w:pStyle w:val="PURBody-Indented"/>
        <w:keepNext/>
        <w:ind w:left="274"/>
        <w:rPr>
          <w:b/>
        </w:rPr>
      </w:pPr>
      <w:r>
        <w:rPr>
          <w:b/>
        </w:rPr>
        <w:t>Запуск экземпляра</w:t>
      </w:r>
    </w:p>
    <w:p w14:paraId="36E09A81" w14:textId="77777777" w:rsidR="00F81C03" w:rsidRDefault="00F81C03" w:rsidP="00FD1448">
      <w:pPr>
        <w:pStyle w:val="PURBody-Indented"/>
        <w:rPr>
          <w:b/>
        </w:rPr>
      </w:pPr>
      <w:r>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 будет удален из памяти (независимо от того, продолжается ли выполнение инструкций).</w:t>
      </w:r>
    </w:p>
    <w:p w14:paraId="61941F34" w14:textId="77777777" w:rsidR="00F81C03" w:rsidRPr="00CD6E9D" w:rsidRDefault="00F81C03" w:rsidP="00FD1448">
      <w:pPr>
        <w:pStyle w:val="PURBody-Indented"/>
        <w:keepNext/>
        <w:ind w:left="274"/>
        <w:rPr>
          <w:b/>
        </w:rPr>
      </w:pPr>
      <w:r>
        <w:rPr>
          <w:b/>
        </w:rPr>
        <w:t>Операционная среда</w:t>
      </w:r>
    </w:p>
    <w:p w14:paraId="0A7DEDA7" w14:textId="77777777" w:rsidR="00F81C03" w:rsidRDefault="00F81C03" w:rsidP="00FD1448">
      <w:pPr>
        <w:ind w:left="270"/>
        <w:rPr>
          <w:rFonts w:eastAsiaTheme="minorHAnsi"/>
          <w:color w:val="404040" w:themeColor="text1" w:themeTint="BF"/>
          <w:sz w:val="18"/>
        </w:rPr>
      </w:pPr>
      <w:r>
        <w:rPr>
          <w:color w:val="404040" w:themeColor="text1" w:themeTint="BF"/>
          <w:sz w:val="18"/>
        </w:rPr>
        <w:t>Операционная среда</w:t>
      </w:r>
      <w:r>
        <w:rPr>
          <w:rFonts w:eastAsiaTheme="minorHAnsi"/>
          <w:color w:val="404040" w:themeColor="text1" w:themeTint="BF"/>
          <w:sz w:val="18"/>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14:paraId="1C12D864" w14:textId="77777777" w:rsidR="00F81C03" w:rsidRPr="00A748AB" w:rsidRDefault="00F81C03" w:rsidP="00FD1448">
      <w:pPr>
        <w:pStyle w:val="PURBody-Indented"/>
      </w:pPr>
      <w:r>
        <w:rPr>
          <w:rStyle w:val="PURBlueStrongChar"/>
          <w:b/>
          <w:smallCaps w:val="0"/>
          <w:color w:val="404040" w:themeColor="text1" w:themeTint="BF"/>
        </w:rPr>
        <w:t>Физическая операционная среда</w:t>
      </w:r>
      <w:r>
        <w:rPr>
          <w:b/>
        </w:rPr>
        <w:t xml:space="preserve"> </w:t>
      </w:r>
      <w:r>
        <w:t>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Microsoft Hyper-V Server или подобной технологии) или обеспечения служб виртуализации устройств (например, технологии виртуализации Microsoft или другой подобной технологии), считается частью физической операционной среды.</w:t>
      </w:r>
    </w:p>
    <w:p w14:paraId="1A043B10" w14:textId="77777777" w:rsidR="00F81C03" w:rsidRDefault="00F81C03" w:rsidP="00FD1448">
      <w:pPr>
        <w:pStyle w:val="PURBody-Indented"/>
      </w:pPr>
      <w:r>
        <w:rPr>
          <w:rStyle w:val="PURBlueStrongChar"/>
          <w:b/>
          <w:smallCaps w:val="0"/>
          <w:color w:val="404040" w:themeColor="text1" w:themeTint="BF"/>
        </w:rPr>
        <w:t>Виртуальная операционная среда</w:t>
      </w:r>
      <w:r>
        <w:rPr>
          <w:b/>
        </w:rPr>
        <w:t xml:space="preserve"> </w:t>
      </w:r>
      <w:r>
        <w:t>означает операционную среду (см. «Операционная среда»), которая предназначена для работы на виртуальных (эмулируемых) устройствах.</w:t>
      </w:r>
    </w:p>
    <w:p w14:paraId="2F5A9A46" w14:textId="77777777" w:rsidR="00F81C03" w:rsidRPr="00CD6E9D" w:rsidRDefault="00F81C03" w:rsidP="00FD1448">
      <w:pPr>
        <w:pStyle w:val="PURBody-Indented"/>
        <w:keepNext/>
        <w:ind w:left="274"/>
        <w:rPr>
          <w:b/>
        </w:rPr>
      </w:pPr>
      <w:r>
        <w:rPr>
          <w:b/>
        </w:rPr>
        <w:t>Управление операционной средой</w:t>
      </w:r>
    </w:p>
    <w:p w14:paraId="41DD3184" w14:textId="77777777" w:rsidR="00F81C03" w:rsidRPr="002C4C9C" w:rsidRDefault="00F81C03" w:rsidP="00FD1448">
      <w:pPr>
        <w:pStyle w:val="PURBody-Indented"/>
      </w:pPr>
      <w: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14:paraId="5DC176BC" w14:textId="77777777" w:rsidR="00F81C03" w:rsidRPr="00CD6E9D" w:rsidRDefault="00F81C03" w:rsidP="00FD1448">
      <w:pPr>
        <w:pStyle w:val="PURBody-Indented"/>
        <w:keepNext/>
        <w:ind w:left="274"/>
        <w:rPr>
          <w:b/>
        </w:rPr>
      </w:pPr>
      <w:r>
        <w:rPr>
          <w:b/>
        </w:rPr>
        <w:t>Сервер</w:t>
      </w:r>
    </w:p>
    <w:p w14:paraId="61F4E5B5" w14:textId="77777777" w:rsidR="00F81C03" w:rsidRDefault="00F81C03" w:rsidP="00FD1448">
      <w:pPr>
        <w:pStyle w:val="PURBody-Indented"/>
      </w:pPr>
      <w: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14:paraId="0B1D41AD" w14:textId="77777777" w:rsidR="00F81C03" w:rsidRPr="00F81C03" w:rsidRDefault="00F81C03" w:rsidP="00FD1448">
      <w:pPr>
        <w:pStyle w:val="PURBody-Indented"/>
        <w:keepNext/>
        <w:ind w:left="274"/>
        <w:rPr>
          <w:b/>
        </w:rPr>
      </w:pPr>
      <w:r>
        <w:rPr>
          <w:b/>
        </w:rPr>
        <w:t>Фабрика хостов</w:t>
      </w:r>
    </w:p>
    <w:p w14:paraId="7C6D330E" w14:textId="77777777" w:rsidR="00F81C03" w:rsidRPr="00430427" w:rsidRDefault="00F81C03" w:rsidP="00FD1448">
      <w:pPr>
        <w:pStyle w:val="PURBody-Indented"/>
        <w:rPr>
          <w:rFonts w:asciiTheme="majorHAnsi" w:hAnsiTheme="majorHAnsi" w:cstheme="majorHAnsi"/>
          <w:b/>
          <w:szCs w:val="18"/>
        </w:rPr>
      </w:pPr>
      <w:r>
        <w:rPr>
          <w:rFonts w:asciiTheme="majorHAnsi" w:hAnsiTheme="majorHAnsi" w:cstheme="majorHAnsi"/>
          <w:szCs w:val="18"/>
        </w:rPr>
        <w:t>«Фабрика хостов» означает набор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w:t>
      </w:r>
    </w:p>
    <w:p w14:paraId="044C9C8C" w14:textId="77777777" w:rsidR="00F81C03" w:rsidRPr="00CD6E9D" w:rsidRDefault="00F81C03" w:rsidP="00FD1448">
      <w:pPr>
        <w:pStyle w:val="PURBody-Indented"/>
        <w:keepNext/>
        <w:ind w:left="274"/>
      </w:pPr>
      <w:r>
        <w:rPr>
          <w:rFonts w:ascii="Arial Black" w:hAnsi="Arial Black"/>
          <w:sz w:val="20"/>
        </w:rPr>
        <w:t>Назначение лицензии</w:t>
      </w:r>
    </w:p>
    <w:p w14:paraId="0A1E4F19" w14:textId="77777777" w:rsidR="00F81C03" w:rsidRPr="00DA43B1" w:rsidRDefault="00F81C03" w:rsidP="00FD1448">
      <w:pPr>
        <w:pStyle w:val="PURBody-Indented"/>
      </w:pPr>
      <w:r>
        <w:t>Назначить лицензию означает предоставить эту лицензию одному устройству или пользователю.</w:t>
      </w:r>
    </w:p>
    <w:p w14:paraId="4D8330DD" w14:textId="77777777" w:rsidR="00F81C03" w:rsidRPr="00CD6E9D" w:rsidRDefault="00F81C03" w:rsidP="00FD1448">
      <w:pPr>
        <w:pStyle w:val="PURBody-Indented"/>
        <w:keepNext/>
        <w:ind w:left="274"/>
        <w:rPr>
          <w:b/>
        </w:rPr>
      </w:pPr>
      <w:r>
        <w:rPr>
          <w:b/>
        </w:rPr>
        <w:t>Физические и виртуальные процессоры</w:t>
      </w:r>
    </w:p>
    <w:p w14:paraId="3CF6778F" w14:textId="77777777" w:rsidR="00F81C03" w:rsidRDefault="00F81C03" w:rsidP="00FD1448">
      <w:pPr>
        <w:pStyle w:val="PURBody-Indented"/>
      </w:pPr>
      <w: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w:t>
      </w:r>
    </w:p>
    <w:p w14:paraId="56558AA8" w14:textId="77777777" w:rsidR="00F81C03" w:rsidRPr="00CD6E9D" w:rsidRDefault="00F81C03" w:rsidP="00FD1448">
      <w:pPr>
        <w:pStyle w:val="PURBody-Indented"/>
        <w:ind w:left="274"/>
        <w:rPr>
          <w:b/>
        </w:rPr>
      </w:pPr>
      <w:r>
        <w:rPr>
          <w:b/>
        </w:rPr>
        <w:t>Физическое ядро</w:t>
      </w:r>
    </w:p>
    <w:p w14:paraId="2AB5237A" w14:textId="77777777" w:rsidR="00F81C03" w:rsidRPr="00FE21C7" w:rsidRDefault="00F81C03" w:rsidP="00FD1448">
      <w:pPr>
        <w:pStyle w:val="PURBody-Indented"/>
      </w:pPr>
      <w:r>
        <w:lastRenderedPageBreak/>
        <w:t>Физическое ядро — это ядро физического процессора. Физический процессор состоит из одного или нескольких физических ядер.</w:t>
      </w:r>
    </w:p>
    <w:p w14:paraId="021ECE00" w14:textId="77777777" w:rsidR="00F81C03" w:rsidRPr="00CD6E9D" w:rsidRDefault="00F81C03" w:rsidP="00FD1448">
      <w:pPr>
        <w:pStyle w:val="PURBody-Indented"/>
        <w:keepNext/>
        <w:ind w:left="274"/>
        <w:rPr>
          <w:b/>
        </w:rPr>
      </w:pPr>
      <w:r>
        <w:rPr>
          <w:b/>
        </w:rPr>
        <w:t>Аппаратный поток</w:t>
      </w:r>
    </w:p>
    <w:p w14:paraId="72D17ED5" w14:textId="77777777" w:rsidR="00F81C03" w:rsidRPr="002448BE" w:rsidRDefault="00F81C03" w:rsidP="00FD1448">
      <w:pPr>
        <w:pStyle w:val="PURBody-Indented"/>
      </w:pPr>
      <w:r>
        <w:t>Аппаратный поток — это физическое ядро или гиперпоток физического процессора.</w:t>
      </w:r>
    </w:p>
    <w:p w14:paraId="69FBB15B" w14:textId="77777777" w:rsidR="00F81C03" w:rsidRPr="00CD6E9D" w:rsidRDefault="00F81C03" w:rsidP="00FD1448">
      <w:pPr>
        <w:pStyle w:val="PURBody-Indented"/>
        <w:keepNext/>
        <w:ind w:left="274"/>
        <w:rPr>
          <w:b/>
        </w:rPr>
      </w:pPr>
      <w:r>
        <w:rPr>
          <w:b/>
        </w:rPr>
        <w:t>Виртуальное ядро</w:t>
      </w:r>
    </w:p>
    <w:p w14:paraId="77CFEA43" w14:textId="77777777" w:rsidR="00F81C03" w:rsidRPr="002448BE" w:rsidRDefault="00F81C03" w:rsidP="00FD1448">
      <w:pPr>
        <w:pStyle w:val="PURBody-Indented"/>
      </w:pPr>
      <w:r>
        <w:t>Виртуальное ядро — это единица вычислительной мощности в виртуальной (эмулируемой) аппаратной системе. Виртуальное ядро —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14:paraId="7E5B165B" w14:textId="77777777" w:rsidR="00F81C03" w:rsidRPr="00CD6E9D" w:rsidRDefault="00F81C03" w:rsidP="00FD1448">
      <w:pPr>
        <w:pStyle w:val="PURBody-Indented"/>
        <w:keepNext/>
        <w:ind w:left="274"/>
        <w:rPr>
          <w:b/>
        </w:rPr>
      </w:pPr>
      <w:r>
        <w:rPr>
          <w:b/>
        </w:rPr>
        <w:t>Коэффициент ядер</w:t>
      </w:r>
    </w:p>
    <w:p w14:paraId="07759161" w14:textId="77777777" w:rsidR="00F81C03" w:rsidRPr="002448BE" w:rsidRDefault="00F81C03" w:rsidP="00FD1448">
      <w:pPr>
        <w:pStyle w:val="PURBody-Indented"/>
      </w:pPr>
      <w:r>
        <w:t>Коэффициент ядер —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7"/>
    <w:p w14:paraId="5ED6BE68" w14:textId="77777777" w:rsidR="000A570B" w:rsidRPr="00677F43" w:rsidRDefault="000A570B" w:rsidP="00FD1448">
      <w:pPr>
        <w:pStyle w:val="PURHeading2"/>
        <w:spacing w:line="240" w:lineRule="auto"/>
      </w:pPr>
      <w:r>
        <w:t>Права на использование</w:t>
      </w:r>
    </w:p>
    <w:p w14:paraId="6F538667" w14:textId="77777777" w:rsidR="000A570B" w:rsidRDefault="000A570B" w:rsidP="00FD1448">
      <w:pPr>
        <w:pStyle w:val="PURBody-Indented"/>
      </w:pPr>
      <w:r>
        <w:t>При условии соблюдения положений Лицензионного соглашения поставщика услуг, включая положения настоящих Прав на использование, предоставляемых поставщику услуг, вы получаете право использовать программное обеспечение и веб-службы только таким образом, как это явно разрешено данными Правами на использование, предоставляемыми поставщику услуг.</w:t>
      </w:r>
    </w:p>
    <w:p w14:paraId="72580976" w14:textId="77777777" w:rsidR="000A570B" w:rsidRPr="00677F43" w:rsidRDefault="000A570B" w:rsidP="00FD1448">
      <w:pPr>
        <w:pStyle w:val="PURHeading2"/>
        <w:spacing w:line="240" w:lineRule="auto"/>
      </w:pPr>
      <w:r>
        <w:t>Права на использование других версий</w:t>
      </w:r>
    </w:p>
    <w:p w14:paraId="366FF15F" w14:textId="63D08C66" w:rsidR="000A570B" w:rsidRDefault="000A570B" w:rsidP="00FD1448">
      <w:pPr>
        <w:pStyle w:val="PURBody-Indented"/>
      </w:pPr>
      <w: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14:paraId="7F8BACF0" w14:textId="77777777" w:rsidR="000A570B" w:rsidRDefault="000A570B" w:rsidP="00FD1448">
      <w:pPr>
        <w:pStyle w:val="PURBullet-Indented"/>
        <w:spacing w:line="240" w:lineRule="auto"/>
      </w:pPr>
      <w:r>
        <w:t>предыдущей версии;</w:t>
      </w:r>
    </w:p>
    <w:p w14:paraId="2C7674D1" w14:textId="77777777" w:rsidR="000A570B" w:rsidRDefault="000A570B" w:rsidP="00FD1448">
      <w:pPr>
        <w:pStyle w:val="PURBullet-Indented"/>
        <w:spacing w:line="240" w:lineRule="auto"/>
      </w:pPr>
      <w:r>
        <w:t>разрешенной версии на другом языке;</w:t>
      </w:r>
    </w:p>
    <w:p w14:paraId="576C32B1" w14:textId="77777777" w:rsidR="000A570B" w:rsidRDefault="000A570B" w:rsidP="00FD1448">
      <w:pPr>
        <w:pStyle w:val="PURBullet-Indented"/>
        <w:spacing w:line="240" w:lineRule="auto"/>
      </w:pPr>
      <w:r>
        <w:t>версии на другой доступной платформе (например, 32-разрядной или 64-разрядной).</w:t>
      </w:r>
    </w:p>
    <w:p w14:paraId="6CE1960D" w14:textId="77777777" w:rsidR="000A570B" w:rsidRDefault="000A570B" w:rsidP="00FD1448">
      <w:pPr>
        <w:pStyle w:val="PURBody-Indented"/>
      </w:pPr>
      <w:r>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14:paraId="25466430" w14:textId="77777777" w:rsidR="000A570B" w:rsidRDefault="000A570B" w:rsidP="00FD1448">
      <w:pPr>
        <w:pStyle w:val="PURHeading2"/>
        <w:spacing w:line="240" w:lineRule="auto"/>
      </w:pPr>
      <w:r>
        <w:t>Применимые права на использование</w:t>
      </w:r>
    </w:p>
    <w:p w14:paraId="187E5BD5" w14:textId="20B90BEE" w:rsidR="000A570B" w:rsidRPr="00A748AB" w:rsidRDefault="000A570B" w:rsidP="00FD1448">
      <w:pPr>
        <w:pStyle w:val="PURBody-Indented"/>
        <w:rPr>
          <w:rFonts w:cs="Arial"/>
        </w:rPr>
      </w:pPr>
      <w:r>
        <w:rPr>
          <w:rFonts w:cs="Arial"/>
          <w:bCs/>
          <w:szCs w:val="18"/>
        </w:rPr>
        <w:t>Права на использование продуктов, которые указаны в Правах на использование, предоставляемых поставщику услуг, на 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Microsoft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 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14:paraId="4295BE6A" w14:textId="36AF474B" w:rsidR="000A570B" w:rsidRDefault="000A570B" w:rsidP="00FD1448">
      <w:pPr>
        <w:pStyle w:val="PURHeading2"/>
        <w:spacing w:line="240" w:lineRule="auto"/>
      </w:pPr>
      <w:r>
        <w:t>Права на аварийное восстановление</w:t>
      </w:r>
    </w:p>
    <w:p w14:paraId="05B6BFA7" w14:textId="7824CB5B" w:rsidR="000A570B" w:rsidRPr="00061749" w:rsidRDefault="000A570B" w:rsidP="00FD1448">
      <w:pPr>
        <w:pStyle w:val="PURBody-Indented"/>
      </w:pPr>
      <w:r>
        <w:t>Для каждого экземпляра соответствующего серверного программного обеспечения, лицензированного по модели «на процессор» или «на ядро» и работающего в 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14:paraId="071CFEA1" w14:textId="77777777" w:rsidR="00D6363C" w:rsidRDefault="00D6363C" w:rsidP="00FD1448">
      <w:pPr>
        <w:pStyle w:val="PURBody-Indented"/>
      </w:pPr>
      <w:r>
        <w:t>Сервер, предназначенный для аварийного восстановления, может использоваться только в течение следующих исключительных периодов:</w:t>
      </w:r>
    </w:p>
    <w:p w14:paraId="7E612427" w14:textId="77777777" w:rsidR="00D6363C" w:rsidRDefault="00D6363C" w:rsidP="00FD1448">
      <w:pPr>
        <w:pStyle w:val="PURBullet"/>
        <w:spacing w:line="240" w:lineRule="auto"/>
      </w:pPr>
      <w:r>
        <w:t>в краткие периоды тестирования аварийного восстановления в течение одной недели каждые 90 дней;</w:t>
      </w:r>
    </w:p>
    <w:p w14:paraId="6FB4EFCE" w14:textId="77777777" w:rsidR="00D6363C" w:rsidRDefault="00D6363C" w:rsidP="00FD1448">
      <w:pPr>
        <w:pStyle w:val="PURBullet"/>
        <w:spacing w:line="240" w:lineRule="auto"/>
      </w:pPr>
      <w:r>
        <w:t>во время катастрофы, пока рабочий сервер восстанавливается;</w:t>
      </w:r>
    </w:p>
    <w:p w14:paraId="0B60A84D" w14:textId="77777777" w:rsidR="00D6363C" w:rsidRDefault="00D6363C" w:rsidP="00FD1448">
      <w:pPr>
        <w:pStyle w:val="PURBullet"/>
        <w:spacing w:line="240" w:lineRule="auto"/>
      </w:pPr>
      <w:r>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14:paraId="46356D08" w14:textId="77777777" w:rsidR="000B134A" w:rsidRDefault="000B134A" w:rsidP="00FD1448">
      <w:pPr>
        <w:pStyle w:val="PURBody-Indented"/>
      </w:pPr>
      <w:r>
        <w:lastRenderedPageBreak/>
        <w:t>Для использования программного обеспечения в рамках реализации прав на аварийное восстановление должны быть выполнены следующие требования.</w:t>
      </w:r>
    </w:p>
    <w:p w14:paraId="0AA49A6F" w14:textId="77777777" w:rsidR="000B134A" w:rsidRDefault="000B134A" w:rsidP="00FD1448">
      <w:pPr>
        <w:pStyle w:val="PURBullet-Indented"/>
        <w:numPr>
          <w:ilvl w:val="0"/>
          <w:numId w:val="31"/>
        </w:numPr>
        <w:spacing w:line="240" w:lineRule="auto"/>
      </w:pPr>
      <w:r>
        <w:t>Сервер, предназначенный для аварийного восстановления, не должен использоваться в каких-либо других случаях, кроме указанных выше.</w:t>
      </w:r>
    </w:p>
    <w:p w14:paraId="67C55596" w14:textId="77777777" w:rsidR="000B134A" w:rsidRDefault="000B134A" w:rsidP="00FD1448">
      <w:pPr>
        <w:pStyle w:val="PURBullet-Indented"/>
        <w:numPr>
          <w:ilvl w:val="0"/>
          <w:numId w:val="31"/>
        </w:numPr>
        <w:spacing w:line="240" w:lineRule="auto"/>
      </w:pPr>
      <w:r>
        <w:t>Сервер, предназначенный для аварийного восстановления, не должен находиться в том же кластере, что и рабочий сервер.</w:t>
      </w:r>
    </w:p>
    <w:p w14:paraId="18713D5A" w14:textId="77777777" w:rsidR="000B134A" w:rsidRPr="00D73370" w:rsidRDefault="000B134A" w:rsidP="00FD1448">
      <w:pPr>
        <w:pStyle w:val="PURBullet-Indented"/>
        <w:numPr>
          <w:ilvl w:val="0"/>
          <w:numId w:val="31"/>
        </w:numPr>
        <w:spacing w:line="240" w:lineRule="auto"/>
      </w:pPr>
      <w:r>
        <w:t>Для сервера, предназначенного для аварийного восстановления, не требуется лицензия на использование Windows Server, если выполнены следующие условия.</w:t>
      </w:r>
    </w:p>
    <w:p w14:paraId="4B4B61B6" w14:textId="77777777" w:rsidR="000B134A" w:rsidRPr="00A815B0" w:rsidRDefault="000B134A" w:rsidP="00FD1448">
      <w:pPr>
        <w:pStyle w:val="PURBullet-Indented"/>
        <w:numPr>
          <w:ilvl w:val="0"/>
          <w:numId w:val="31"/>
        </w:numPr>
        <w:spacing w:line="240" w:lineRule="auto"/>
        <w:ind w:left="720"/>
        <w:rPr>
          <w:rFonts w:cs="Arial"/>
          <w:szCs w:val="18"/>
        </w:rPr>
      </w:pPr>
      <w:r>
        <w:rPr>
          <w:rFonts w:cs="Arial"/>
          <w:szCs w:val="18"/>
        </w:rPr>
        <w:t>Роль Hyper-V в среде Windows Server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14:paraId="25F06FEA" w14:textId="77777777" w:rsidR="000B134A" w:rsidRPr="00A815B0" w:rsidRDefault="000B134A" w:rsidP="00FD1448">
      <w:pPr>
        <w:pStyle w:val="PURBullet-Indented"/>
        <w:numPr>
          <w:ilvl w:val="0"/>
          <w:numId w:val="31"/>
        </w:numPr>
        <w:spacing w:line="240" w:lineRule="auto"/>
        <w:ind w:left="720"/>
        <w:rPr>
          <w:rFonts w:cs="Arial"/>
          <w:szCs w:val="18"/>
        </w:rPr>
      </w:pPr>
      <w:r>
        <w:rPr>
          <w:rFonts w:cs="Arial"/>
          <w:szCs w:val="18"/>
        </w:rPr>
        <w:t xml:space="preserve">Сервер, предназначенный для аварийного восстановления, может быть использован только в следующих целях: </w:t>
      </w:r>
    </w:p>
    <w:p w14:paraId="140233F6"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 xml:space="preserve">запуск программного обеспечения виртуализации устройств, например Hyper-V; </w:t>
      </w:r>
    </w:p>
    <w:p w14:paraId="33901093"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 xml:space="preserve">обеспечение служб виртуализации устройств; </w:t>
      </w:r>
    </w:p>
    <w:p w14:paraId="38D8B7B0"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 xml:space="preserve">запуск программ-агентов для управления программным обеспечением виртуализации устройств; </w:t>
      </w:r>
    </w:p>
    <w:p w14:paraId="6D0B9E12"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обеспечение конечного пункта репликации;</w:t>
      </w:r>
    </w:p>
    <w:p w14:paraId="71BC0F26"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 xml:space="preserve">получение реплицированных виртуальных операционных сред и тестирование отработки отказа; </w:t>
      </w:r>
    </w:p>
    <w:p w14:paraId="569E1353"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ожидание отработки отказа виртуальных операционных сред.</w:t>
      </w:r>
    </w:p>
    <w:p w14:paraId="09582DFF" w14:textId="77777777" w:rsidR="000B134A" w:rsidRPr="00A815B0" w:rsidRDefault="000B134A" w:rsidP="00FD1448">
      <w:pPr>
        <w:pStyle w:val="PURBullet-Indented"/>
        <w:numPr>
          <w:ilvl w:val="0"/>
          <w:numId w:val="31"/>
        </w:numPr>
        <w:spacing w:line="240" w:lineRule="auto"/>
        <w:ind w:left="990"/>
        <w:rPr>
          <w:rFonts w:cs="Arial"/>
          <w:szCs w:val="18"/>
        </w:rPr>
      </w:pPr>
      <w:r>
        <w:rPr>
          <w:rFonts w:cs="Arial"/>
          <w:szCs w:val="18"/>
        </w:rPr>
        <w:t>осуществление рабочих нагрузок аварийного восстановления, как описано выше.</w:t>
      </w:r>
    </w:p>
    <w:p w14:paraId="16E9571F" w14:textId="77777777" w:rsidR="000B134A" w:rsidRPr="00A815B0" w:rsidRDefault="000B134A" w:rsidP="00FD1448">
      <w:pPr>
        <w:pStyle w:val="PURBullet-Indented"/>
        <w:numPr>
          <w:ilvl w:val="0"/>
          <w:numId w:val="31"/>
        </w:numPr>
        <w:spacing w:line="240" w:lineRule="auto"/>
        <w:ind w:left="720"/>
        <w:rPr>
          <w:rFonts w:cs="Arial"/>
          <w:szCs w:val="18"/>
        </w:rPr>
      </w:pPr>
      <w:r>
        <w:rPr>
          <w:rFonts w:cs="Arial"/>
          <w:szCs w:val="18"/>
        </w:rPr>
        <w:t>Сервер, предназначенный для аварийного восстановления, не должен использоваться как рабочий сервер.</w:t>
      </w:r>
    </w:p>
    <w:p w14:paraId="10BFFEAE" w14:textId="77777777" w:rsidR="000B134A" w:rsidRDefault="000B134A" w:rsidP="00FD1448">
      <w:pPr>
        <w:pStyle w:val="PURBullet-Indented"/>
        <w:numPr>
          <w:ilvl w:val="0"/>
          <w:numId w:val="31"/>
        </w:numPr>
        <w:spacing w:line="240" w:lineRule="auto"/>
      </w:pPr>
      <w:r>
        <w:t>Использование ПО на сервере, предназначенном для аварийного восстановления, должно соответствовать условиям лицензии на данное ПО.</w:t>
      </w:r>
    </w:p>
    <w:p w14:paraId="309A1874" w14:textId="77777777" w:rsidR="000B134A" w:rsidRDefault="000B134A" w:rsidP="00FD1448">
      <w:pPr>
        <w:pStyle w:val="PURBullet-Indented"/>
        <w:numPr>
          <w:ilvl w:val="0"/>
          <w:numId w:val="31"/>
        </w:numPr>
        <w:spacing w:line="240" w:lineRule="auto"/>
      </w:pPr>
      <w:r>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 указанных здесь.</w:t>
      </w:r>
    </w:p>
    <w:p w14:paraId="33BC7F13" w14:textId="3ACEB174" w:rsidR="000A570B" w:rsidRDefault="000A570B" w:rsidP="00FD1448">
      <w:pPr>
        <w:pStyle w:val="PURHeading2"/>
        <w:spacing w:line="240" w:lineRule="auto"/>
      </w:pPr>
      <w:r>
        <w:t>Аренда не разрешена</w:t>
      </w:r>
    </w:p>
    <w:p w14:paraId="6163D4C4" w14:textId="52DB657D" w:rsidR="000A570B" w:rsidRDefault="00687039" w:rsidP="00FD1448">
      <w:pPr>
        <w:pStyle w:val="PURBody-Indented"/>
      </w:pPr>
      <w:r>
        <w:t>Аренда программного обеспечения не допускаются.</w:t>
      </w:r>
    </w:p>
    <w:p w14:paraId="3B5A8412" w14:textId="77777777" w:rsidR="00D73DED" w:rsidRDefault="00D73DED" w:rsidP="00FD1448">
      <w:pPr>
        <w:pStyle w:val="PURHeading2"/>
        <w:spacing w:line="240" w:lineRule="auto"/>
      </w:pPr>
      <w:r>
        <w:t>Использование поставщиков центров обработки данных</w:t>
      </w:r>
    </w:p>
    <w:p w14:paraId="5F2C237E" w14:textId="75C7B043" w:rsidR="00D73DED" w:rsidRDefault="00D73DED" w:rsidP="00FD1448">
      <w:pPr>
        <w:pStyle w:val="PURBody-Indented"/>
      </w:pPr>
      <w:r>
        <w:t>Вы можете пользоваться услугами Поставщиков центров обработки данных при предоставлении Программных услуг конечным пользователям, как описано в SPLA, для Продуктов, у которых указано «Право на получение программных услуг 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Microsoft по своему собственному SPLA.</w:t>
      </w:r>
    </w:p>
    <w:p w14:paraId="4DE64D60" w14:textId="2DE7CA20" w:rsidR="000A570B" w:rsidRPr="00677F43" w:rsidRDefault="00B70FA2" w:rsidP="00FD1448">
      <w:pPr>
        <w:pStyle w:val="PURHeading2"/>
        <w:spacing w:line="240" w:lineRule="auto"/>
        <w:rPr>
          <w:spacing w:val="-2"/>
        </w:rPr>
      </w:pPr>
      <w:r>
        <w:t>Программное обеспечение третьих лиц</w:t>
      </w:r>
    </w:p>
    <w:p w14:paraId="1733447A" w14:textId="70926CFC" w:rsidR="000A570B" w:rsidRDefault="000A570B" w:rsidP="00FD1448">
      <w:pPr>
        <w:pStyle w:val="PURBody-Indented"/>
        <w:rPr>
          <w:spacing w:val="-2"/>
        </w:rPr>
      </w:pPr>
      <w: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14:paraId="24D6C5AD" w14:textId="77777777" w:rsidR="000A570B" w:rsidRPr="00677F43" w:rsidRDefault="000A570B" w:rsidP="00FD1448">
      <w:pPr>
        <w:pStyle w:val="PURHeading2"/>
        <w:spacing w:line="240" w:lineRule="auto"/>
      </w:pPr>
      <w:r>
        <w:t>Код предварительной версии</w:t>
      </w:r>
    </w:p>
    <w:p w14:paraId="5E6A5104" w14:textId="0DB5C75E" w:rsidR="000A570B" w:rsidRPr="00DB0D71" w:rsidRDefault="000A570B" w:rsidP="00FD1448">
      <w:pPr>
        <w:pStyle w:val="PURBody-Indented"/>
      </w:pPr>
      <w:r>
        <w:t xml:space="preserve">Если использование бета-версий программ регулируется дополнительными условиями, эти условия распространяются </w:t>
      </w:r>
      <w:r w:rsidR="005A70EB" w:rsidRPr="005A70EB">
        <w:br/>
      </w:r>
      <w:r>
        <w:t>и на вас.</w:t>
      </w:r>
    </w:p>
    <w:p w14:paraId="2FB2F81F" w14:textId="77777777" w:rsidR="000A570B" w:rsidRPr="00677F43" w:rsidRDefault="000A570B" w:rsidP="00FD1448">
      <w:pPr>
        <w:pStyle w:val="PURHeading2"/>
        <w:spacing w:line="240" w:lineRule="auto"/>
      </w:pPr>
      <w:r>
        <w:t>Обновления и дополнения</w:t>
      </w:r>
    </w:p>
    <w:p w14:paraId="7FE585CA" w14:textId="5B75EF37" w:rsidR="000A570B" w:rsidRPr="00DB0D71" w:rsidRDefault="000A570B" w:rsidP="00FD1448">
      <w:pPr>
        <w:pStyle w:val="PURBody-Indented"/>
      </w:pPr>
      <w: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14:paraId="234A8FFE" w14:textId="3C6BFC27" w:rsidR="000A570B" w:rsidRDefault="000A570B" w:rsidP="00FD1448">
      <w:pPr>
        <w:pStyle w:val="PURHeading2"/>
        <w:spacing w:line="240" w:lineRule="auto"/>
        <w:rPr>
          <w:szCs w:val="18"/>
        </w:rPr>
      </w:pPr>
      <w:r>
        <w:t>Технические ограничения</w:t>
      </w:r>
    </w:p>
    <w:p w14:paraId="7E82D59E" w14:textId="7EAFD92D" w:rsidR="000A570B" w:rsidRPr="00D96936" w:rsidRDefault="000A570B" w:rsidP="00FD1448">
      <w:pPr>
        <w:pStyle w:val="PURBody-Indented"/>
      </w:pPr>
      <w: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14:paraId="7C4A0023" w14:textId="77777777" w:rsidR="000A570B" w:rsidRPr="00677F43" w:rsidRDefault="000A570B" w:rsidP="00FD1448">
      <w:pPr>
        <w:pStyle w:val="PURHeading2"/>
        <w:spacing w:line="240" w:lineRule="auto"/>
      </w:pPr>
      <w:r>
        <w:t>Другие права</w:t>
      </w:r>
    </w:p>
    <w:p w14:paraId="3DF434BA" w14:textId="342517D9" w:rsidR="00FD1448" w:rsidRDefault="000A570B" w:rsidP="00FD1448">
      <w:pPr>
        <w:pStyle w:val="PURBody-Indented"/>
      </w:pPr>
      <w:r>
        <w:t>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Microsoft в программном обеспечении и устройствах, обращающихся к такому устройству.</w:t>
      </w:r>
    </w:p>
    <w:p w14:paraId="5C97A0B4" w14:textId="77777777" w:rsidR="000A570B" w:rsidRPr="00677F43" w:rsidRDefault="000A570B" w:rsidP="00FD1448">
      <w:pPr>
        <w:pStyle w:val="PURHeading2"/>
        <w:keepLines w:val="0"/>
        <w:spacing w:line="240" w:lineRule="auto"/>
        <w:rPr>
          <w:spacing w:val="-2"/>
        </w:rPr>
      </w:pPr>
      <w:r>
        <w:lastRenderedPageBreak/>
        <w:t>Документация</w:t>
      </w:r>
    </w:p>
    <w:p w14:paraId="3FFD1120" w14:textId="48BDC442" w:rsidR="000A570B" w:rsidRPr="00DB0D71" w:rsidRDefault="000A570B" w:rsidP="00FD1448">
      <w:pPr>
        <w:pStyle w:val="PURBody-Indented"/>
      </w:pPr>
      <w: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14:paraId="6A86DC81" w14:textId="77777777" w:rsidR="000A570B" w:rsidRPr="00677F43" w:rsidRDefault="000A570B" w:rsidP="00FD1448">
      <w:pPr>
        <w:pStyle w:val="PURHeading2"/>
        <w:spacing w:line="240" w:lineRule="auto"/>
      </w:pPr>
      <w:r>
        <w:t>Активация продукта</w:t>
      </w:r>
    </w:p>
    <w:p w14:paraId="52C61F92" w14:textId="41A77DE5" w:rsidR="000A570B" w:rsidRDefault="000A570B" w:rsidP="00FD1448">
      <w:pPr>
        <w:pStyle w:val="PURBody-Indented"/>
      </w:pPr>
      <w: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121" w:history="1">
        <w:r>
          <w:rPr>
            <w:rStyle w:val="Hyperlink"/>
          </w:rPr>
          <w:t>http://www.microsoft.com/licensing</w:t>
        </w:r>
      </w:hyperlink>
      <w:r>
        <w:t>. Вы несете ответственность как за использование предоставленных вам ключей, так и за активацию продуктов на своих компьютерах с помощью службы управления ключами (Key Management Service, KMS). Запрещается передавать эти ключи третьим лицам.</w:t>
      </w:r>
    </w:p>
    <w:p w14:paraId="15B614A9" w14:textId="77777777" w:rsidR="000A570B" w:rsidRPr="00061749" w:rsidRDefault="000A570B" w:rsidP="00FD1448">
      <w:pPr>
        <w:pStyle w:val="PURBullet-Indented"/>
        <w:spacing w:line="240" w:lineRule="auto"/>
        <w:rPr>
          <w:spacing w:val="-2"/>
        </w:rPr>
      </w:pPr>
      <w: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14:paraId="05434B19" w14:textId="77777777" w:rsidR="000A570B" w:rsidRPr="000321E0" w:rsidRDefault="000A570B" w:rsidP="00FD1448">
      <w:pPr>
        <w:pStyle w:val="PURBullet-Indented"/>
        <w:spacing w:line="240" w:lineRule="auto"/>
      </w:pPr>
      <w: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14:paraId="01A4BE4D" w14:textId="77777777" w:rsidR="000A570B" w:rsidRDefault="000A570B" w:rsidP="00FD1448">
      <w:pPr>
        <w:pStyle w:val="PURBlueStrong"/>
        <w:spacing w:after="120" w:line="240" w:lineRule="auto"/>
      </w:pPr>
      <w:r>
        <w:t>Активация с помощью ключей KMS и MAK</w:t>
      </w:r>
    </w:p>
    <w:p w14:paraId="282536A3" w14:textId="65801FBE" w:rsidR="000A570B" w:rsidRPr="001945BE" w:rsidRDefault="000A570B" w:rsidP="00FD1448">
      <w:pPr>
        <w:pStyle w:val="PURBody-Indented"/>
      </w:pPr>
      <w:r>
        <w:t>Во время активации многопользовательского ключа активации (MAK - Multiple Activation Key) программное обеспечение передает сведения о программном обеспечении и оборудовании в корпорацию Microsoft.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Microsoft. Устройства клиента службы управления ключами, активированные с использованием службы управления ключами, не отправляют сведения в корпорацию Microsoft. Однако для них необходима периодическая активация с использованием службы управления ключами. Сведения, отправленные в Microsoft во время активации многопользовательского ключа и службы управления ключами, включают:</w:t>
      </w:r>
    </w:p>
    <w:p w14:paraId="36ADDA91" w14:textId="058A48F1" w:rsidR="000A570B" w:rsidRPr="001945BE" w:rsidRDefault="000A570B" w:rsidP="00FD1448">
      <w:pPr>
        <w:pStyle w:val="PURBullet-Indented"/>
        <w:spacing w:line="240" w:lineRule="auto"/>
      </w:pPr>
      <w:r>
        <w:t>версию, язык и ключ программного обеспечения;</w:t>
      </w:r>
    </w:p>
    <w:p w14:paraId="46A6B95D" w14:textId="656D3D7C" w:rsidR="000A570B" w:rsidRPr="001945BE" w:rsidRDefault="000A570B" w:rsidP="00FD1448">
      <w:pPr>
        <w:pStyle w:val="PURBullet-Indented"/>
        <w:spacing w:line="240" w:lineRule="auto"/>
      </w:pPr>
      <w:r>
        <w:t>IP-адрес устройства;</w:t>
      </w:r>
    </w:p>
    <w:p w14:paraId="05220E4A" w14:textId="712532CD" w:rsidR="000A570B" w:rsidRPr="001945BE" w:rsidRDefault="000A570B" w:rsidP="00FD1448">
      <w:pPr>
        <w:pStyle w:val="PURBullet-Indented"/>
        <w:spacing w:line="240" w:lineRule="auto"/>
      </w:pPr>
      <w:r>
        <w:t>сведения, полученные из аппаратной конфигурации устройства.</w:t>
      </w:r>
    </w:p>
    <w:p w14:paraId="068AD6C6" w14:textId="5C9ECE8A" w:rsidR="000A570B" w:rsidRPr="001945BE" w:rsidRDefault="000A570B" w:rsidP="00FD1448">
      <w:pPr>
        <w:pStyle w:val="PURBody-Indented"/>
      </w:pPr>
      <w:r>
        <w:t xml:space="preserve">Дополнительные сведения см. на веб-странице </w:t>
      </w:r>
      <w:hyperlink r:id="rId122" w:history="1">
        <w:r>
          <w:rPr>
            <w:rStyle w:val="Hyperlink"/>
          </w:rPr>
          <w:t>http://www.microsoft.com/licensing/existing-customers/product-activation.aspx</w:t>
        </w:r>
      </w:hyperlink>
      <w:r>
        <w:t xml:space="preserve">.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 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Microsoft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w:t>
      </w:r>
      <w:r w:rsidR="00410A88" w:rsidRPr="00410A88">
        <w:br/>
      </w:r>
      <w:r>
        <w:t>в 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14:paraId="175E0BA6" w14:textId="77777777" w:rsidR="000A570B" w:rsidRDefault="000A570B" w:rsidP="00FD1448">
      <w:pPr>
        <w:pStyle w:val="PURBlueStrong"/>
        <w:spacing w:after="120" w:line="240" w:lineRule="auto"/>
      </w:pPr>
      <w:r>
        <w:t>Надлежащее использование службы управления ключами (KMS)</w:t>
      </w:r>
    </w:p>
    <w:p w14:paraId="0DF1AF1B" w14:textId="77777777" w:rsidR="000A570B" w:rsidRPr="008A386A" w:rsidRDefault="000A570B" w:rsidP="00FD1448">
      <w:pPr>
        <w:pStyle w:val="PURBody-Indented"/>
      </w:pPr>
      <w:r>
        <w:t>Не разрешается предоставлять открытый доступ к компьютерам KMS через неконтролируемую сеть, например через Интернет.</w:t>
      </w:r>
    </w:p>
    <w:p w14:paraId="0BD76372" w14:textId="77777777" w:rsidR="000A570B" w:rsidRDefault="000A570B" w:rsidP="00FD1448">
      <w:pPr>
        <w:pStyle w:val="PURBlueStrong"/>
        <w:spacing w:after="120" w:line="240" w:lineRule="auto"/>
      </w:pPr>
      <w:r>
        <w:t>Несанкционированное использование ключей MAK или KMS</w:t>
      </w:r>
    </w:p>
    <w:p w14:paraId="610ECE93" w14:textId="178C1C56" w:rsidR="000A570B" w:rsidRPr="001945BE" w:rsidRDefault="000A570B" w:rsidP="00FD1448">
      <w:pPr>
        <w:pStyle w:val="PURBody-Indented"/>
      </w:pPr>
      <w:r>
        <w:t>Корпорация Microsoft может применить любое из этих действий при несанкционированном использовании ключей многопользовательского ключа активации или cлужбы управления ключами: запретить дальнейшие активации, деактивировать или иным образом заблокировать активацию и проверку ключа.</w:t>
      </w:r>
    </w:p>
    <w:p w14:paraId="1017C628" w14:textId="77777777" w:rsidR="000A570B" w:rsidRPr="001945BE" w:rsidRDefault="000A570B" w:rsidP="00FD1448">
      <w:pPr>
        <w:pStyle w:val="PURBody-Indented"/>
      </w:pPr>
      <w:r>
        <w:t>Отключение ключа может потребовать приобретения Пользователем нового ключа от Microsoft.</w:t>
      </w:r>
    </w:p>
    <w:p w14:paraId="7B199D75" w14:textId="77777777" w:rsidR="000A570B" w:rsidRPr="009C0FCB" w:rsidRDefault="000A570B" w:rsidP="00FD1448">
      <w:pPr>
        <w:pStyle w:val="PURHeading2"/>
        <w:spacing w:line="240" w:lineRule="auto"/>
        <w:rPr>
          <w:rStyle w:val="Strong"/>
          <w:b w:val="0"/>
          <w:bCs w:val="0"/>
        </w:rPr>
      </w:pPr>
      <w:r>
        <w:rPr>
          <w:rStyle w:val="Strong"/>
        </w:rPr>
        <w:t>Дополнительные функциональные возможности</w:t>
      </w:r>
    </w:p>
    <w:p w14:paraId="20BA82CC" w14:textId="10F003D2" w:rsidR="000A570B" w:rsidRDefault="000A570B" w:rsidP="00FD1448">
      <w:pPr>
        <w:pStyle w:val="PURBody-Indented"/>
        <w:rPr>
          <w:spacing w:val="-2"/>
        </w:rPr>
      </w:pPr>
      <w: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лицензии и тарифы.</w:t>
      </w:r>
    </w:p>
    <w:p w14:paraId="2E38982A" w14:textId="77777777" w:rsidR="000A570B" w:rsidRPr="009C0FCB" w:rsidRDefault="000A570B" w:rsidP="00FD1448">
      <w:pPr>
        <w:pStyle w:val="PURHeading2"/>
        <w:spacing w:line="240" w:lineRule="auto"/>
        <w:rPr>
          <w:rStyle w:val="Strong"/>
          <w:b w:val="0"/>
          <w:bCs w:val="0"/>
        </w:rPr>
      </w:pPr>
      <w:r>
        <w:rPr>
          <w:rStyle w:val="Strong"/>
        </w:rPr>
        <w:t>Использование одновременно нескольких продуктов или функциональных возможностей</w:t>
      </w:r>
    </w:p>
    <w:p w14:paraId="4C3244BF" w14:textId="2A58055C" w:rsidR="000A570B" w:rsidRDefault="000A570B" w:rsidP="00FD1448">
      <w:pPr>
        <w:pStyle w:val="PURBody-Indented"/>
      </w:pPr>
      <w:r>
        <w:t xml:space="preserve">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Office в среде Windows, то вам необходимо получить лицензии и на Ofice, и на Windows. </w:t>
      </w:r>
    </w:p>
    <w:p w14:paraId="3F8423C9" w14:textId="56B0EE8A" w:rsidR="00E113E4" w:rsidRDefault="00E113E4" w:rsidP="00FD1448">
      <w:pPr>
        <w:pStyle w:val="PURHeading2"/>
        <w:keepLines w:val="0"/>
        <w:spacing w:line="240" w:lineRule="auto"/>
      </w:pPr>
      <w:r>
        <w:lastRenderedPageBreak/>
        <w:t>Программное обеспечение .NET Framework и PowerShell и Исправление Windows 975759</w:t>
      </w:r>
    </w:p>
    <w:p w14:paraId="4B5DAC09" w14:textId="5CBC180C" w:rsidR="00E113E4" w:rsidRDefault="00E113E4" w:rsidP="00FD1448">
      <w:pPr>
        <w:pStyle w:val="PURBody-Indented"/>
      </w:pPr>
      <w:r>
        <w:t>Программное обеспечение Microsoft .NET Framework и PowerShell, а также исправление Windows 975759 являются частью Microsoft Windows.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Microsoft Windows:</w:t>
      </w:r>
    </w:p>
    <w:p w14:paraId="639DC330" w14:textId="36F35E20" w:rsidR="00E113E4" w:rsidRDefault="00E113E4" w:rsidP="00FD1448">
      <w:pPr>
        <w:pStyle w:val="PURBody-Indented"/>
      </w:pPr>
      <w:r>
        <w:t xml:space="preserve">Другие продукты также могут содержать программное обеспечение .NET Framework, Программное обеспечение PowerShell или исправление Windows 975759. Использование программного обеспечения регулируется данными условиями лицензии. </w:t>
      </w:r>
    </w:p>
    <w:p w14:paraId="3655F42F" w14:textId="5A90DE01" w:rsidR="000A570B" w:rsidRPr="00501DAF" w:rsidRDefault="000A570B" w:rsidP="00FD1448">
      <w:pPr>
        <w:pStyle w:val="PURHeading2"/>
        <w:spacing w:line="240" w:lineRule="auto"/>
      </w:pPr>
      <w:bookmarkStart w:id="38" w:name="SQLServerTechnology"/>
      <w:r>
        <w:t>Технология SQL</w:t>
      </w:r>
      <w:r>
        <w:rPr>
          <w:rStyle w:val="Strong"/>
        </w:rPr>
        <w:t xml:space="preserve"> Server</w:t>
      </w:r>
      <w:bookmarkEnd w:id="38"/>
    </w:p>
    <w:p w14:paraId="2F1263EB" w14:textId="6834769F" w:rsidR="00E42CBD" w:rsidRDefault="00E42CBD" w:rsidP="00FD1448">
      <w:pPr>
        <w:pStyle w:val="PURBody-Indented"/>
      </w:pPr>
      <w:r>
        <w:t>Если ваш выпуск программного обеспечения включает в себя программный продукт базы данных SQL Server («База данных SQL Server»), вы можете в любое время запускать один Экземпляр Базы данных SQL Server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SQL Server для поддержки других продуктов, включающих любую версию Базы данных SQL Server. Для любого такого использования лицензии SAL на SQL Server не требуются.</w:t>
      </w:r>
    </w:p>
    <w:p w14:paraId="6F8FEC1C" w14:textId="36DF34E4" w:rsidR="00E42CBD" w:rsidRDefault="00E42CBD" w:rsidP="00FD1448">
      <w:pPr>
        <w:pStyle w:val="PURBody-Indented"/>
      </w:pPr>
      <w:r>
        <w:t>Вы не имеете права использовать этот экземпляр для поддержки любого продукта, который не лицензируется с Базой данных SQL Server.</w:t>
      </w:r>
    </w:p>
    <w:p w14:paraId="7F61E1C8" w14:textId="03A0B483" w:rsidR="00E42CBD" w:rsidRDefault="00E42CBD" w:rsidP="00FD1448">
      <w:pPr>
        <w:pStyle w:val="PURBody-Indented"/>
      </w:pPr>
      <w:r>
        <w:t>Если ваш выпуск программного обеспечения включает в себя компоненты SQL Server, отличные от Базы данных SQL Server, такие компоненты лицензируются вам по условиям их лицензий. Эти лицензии можно найти:</w:t>
      </w:r>
    </w:p>
    <w:p w14:paraId="691FC059" w14:textId="59D3E017" w:rsidR="00E42CBD" w:rsidRDefault="00E42CBD" w:rsidP="00FD1448">
      <w:pPr>
        <w:pStyle w:val="PURBullet-Indented"/>
        <w:spacing w:line="240" w:lineRule="auto"/>
      </w:pPr>
      <w:r>
        <w:t xml:space="preserve">в папке «legal», «licenses» или папке с аналогичным названием в каталоге установки программного обеспечения </w:t>
      </w:r>
      <w:r w:rsidR="00243C27" w:rsidRPr="00243C27">
        <w:br/>
      </w:r>
      <w:r>
        <w:t>(либо они могут находиться в отдельных лицензионных соглашениях или дополнять лицензионное соглашение для программного обеспечения);</w:t>
      </w:r>
    </w:p>
    <w:p w14:paraId="0222F891" w14:textId="2432DCA8" w:rsidR="00E42CBD" w:rsidRDefault="00E42CBD" w:rsidP="00FD1448">
      <w:pPr>
        <w:pStyle w:val="PURBullet-Indented"/>
        <w:spacing w:line="240" w:lineRule="auto"/>
      </w:pPr>
      <w:r>
        <w:t>в унифицированном установщике программного обеспечения.</w:t>
      </w:r>
    </w:p>
    <w:p w14:paraId="5AD29997" w14:textId="77777777" w:rsidR="00E42CBD" w:rsidRDefault="00E42CBD" w:rsidP="00FD1448">
      <w:pPr>
        <w:pStyle w:val="PURBody-Indented"/>
      </w:pPr>
      <w:r>
        <w:t>Если вы не согласны с условиями лицензии для компонента SQL Server, вы не имеете права его использовать.</w:t>
      </w:r>
    </w:p>
    <w:p w14:paraId="6765FF72" w14:textId="77777777" w:rsidR="000A570B" w:rsidRPr="00CF608C" w:rsidRDefault="000A570B" w:rsidP="00FD1448">
      <w:pPr>
        <w:pStyle w:val="PURHeading2"/>
        <w:spacing w:line="240" w:lineRule="auto"/>
        <w:rPr>
          <w:rStyle w:val="Strong"/>
          <w:b w:val="0"/>
          <w:bCs w:val="0"/>
        </w:rPr>
      </w:pPr>
      <w:r>
        <w:rPr>
          <w:rStyle w:val="Strong"/>
        </w:rPr>
        <w:t>Согласие на использование данных</w:t>
      </w:r>
    </w:p>
    <w:p w14:paraId="4F05ACDA" w14:textId="3048B915" w:rsidR="000A570B" w:rsidRPr="00051075" w:rsidRDefault="000A570B" w:rsidP="00FD1448">
      <w:pPr>
        <w:pStyle w:val="PURBody-Indented"/>
        <w:rPr>
          <w:rStyle w:val="Strong"/>
          <w:b w:val="0"/>
          <w:bCs w:val="0"/>
        </w:rPr>
      </w:pPr>
      <w:r>
        <w:rPr>
          <w:rStyle w:val="Strong"/>
          <w:b w:val="0"/>
          <w:bCs w:val="0"/>
        </w:rPr>
        <w:t xml:space="preserve">Мы можем собирать и использовать технические сведения, полученные в рамках предоставления услуг поддержки </w:t>
      </w:r>
      <w:r w:rsidR="00243C27" w:rsidRPr="00243C27">
        <w:rPr>
          <w:rStyle w:val="Strong"/>
          <w:b w:val="0"/>
          <w:bCs w:val="0"/>
        </w:rPr>
        <w:br/>
      </w:r>
      <w:r>
        <w:rPr>
          <w:rStyle w:val="Strong"/>
          <w:b w:val="0"/>
          <w:bCs w:val="0"/>
        </w:rPr>
        <w:t>(если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14:paraId="27C50B60" w14:textId="77777777" w:rsidR="000A570B" w:rsidRPr="000321E0" w:rsidRDefault="000A570B" w:rsidP="00FD1448">
      <w:pPr>
        <w:pStyle w:val="PURHeading2"/>
        <w:spacing w:line="240" w:lineRule="auto"/>
        <w:rPr>
          <w:rStyle w:val="Strong"/>
          <w:b w:val="0"/>
          <w:bCs w:val="0"/>
        </w:rPr>
      </w:pPr>
      <w:r>
        <w:rPr>
          <w:rStyle w:val="Strong"/>
        </w:rPr>
        <w:t>Веб-сайты третьих лиц</w:t>
      </w:r>
    </w:p>
    <w:p w14:paraId="4D523618" w14:textId="068658A9" w:rsidR="000A570B" w:rsidRPr="00051075" w:rsidRDefault="000A570B" w:rsidP="00FD1448">
      <w:pPr>
        <w:pStyle w:val="PURBody-Indented"/>
        <w:rPr>
          <w:rStyle w:val="Strong"/>
          <w:b w:val="0"/>
          <w:bCs w:val="0"/>
        </w:rPr>
      </w:pPr>
      <w:r>
        <w:rPr>
          <w:rStyle w:val="Strong"/>
          <w:b w:val="0"/>
          <w:bCs w:val="0"/>
        </w:rPr>
        <w:t xml:space="preserve">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 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14:paraId="65F216DA" w14:textId="77777777" w:rsidR="000A570B" w:rsidRPr="000321E0" w:rsidRDefault="000A570B" w:rsidP="00FD1448">
      <w:pPr>
        <w:pStyle w:val="PURHeading2"/>
        <w:spacing w:line="240" w:lineRule="auto"/>
      </w:pPr>
      <w:r>
        <w:t>Отсутствие передачи персональных данных</w:t>
      </w:r>
    </w:p>
    <w:p w14:paraId="136384C3" w14:textId="77777777" w:rsidR="000A570B" w:rsidRDefault="000A570B" w:rsidP="00FD1448">
      <w:pPr>
        <w:pStyle w:val="PURBody-Indented"/>
      </w:pPr>
      <w:r>
        <w:t>Продукты не передают никакие персональные данные с вашего сервера в компьютерные системы Microsoft без вашего согласия.</w:t>
      </w:r>
    </w:p>
    <w:p w14:paraId="6D885EA5" w14:textId="77777777" w:rsidR="00587CDD" w:rsidRPr="00587CDD" w:rsidRDefault="00587CDD" w:rsidP="00FD1448">
      <w:pPr>
        <w:pStyle w:val="PURHeading2"/>
        <w:spacing w:line="240" w:lineRule="auto"/>
      </w:pPr>
      <w:r>
        <w:t>Запрет на разделение программного обеспечения на компоненты</w:t>
      </w:r>
    </w:p>
    <w:p w14:paraId="23A3E3D1" w14:textId="77777777" w:rsidR="00587CDD" w:rsidRDefault="00587CDD" w:rsidP="00FD1448">
      <w:pPr>
        <w:pStyle w:val="PURBody-Indented"/>
        <w:rPr>
          <w:b/>
        </w:rPr>
      </w:pPr>
      <w: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14:paraId="6BE8DEF7" w14:textId="77777777" w:rsidR="000A570B" w:rsidRPr="009C0FCB" w:rsidRDefault="000A570B" w:rsidP="00FD1448">
      <w:pPr>
        <w:pStyle w:val="PURHeading2"/>
        <w:spacing w:line="240" w:lineRule="auto"/>
        <w:rPr>
          <w:rStyle w:val="Strong"/>
          <w:b w:val="0"/>
          <w:bCs w:val="0"/>
        </w:rPr>
      </w:pPr>
      <w:r>
        <w:rPr>
          <w:rStyle w:val="Strong"/>
        </w:rPr>
        <w:t>Измерение производительности</w:t>
      </w:r>
    </w:p>
    <w:p w14:paraId="5FBE976D" w14:textId="77777777" w:rsidR="000A570B" w:rsidRDefault="000A570B" w:rsidP="00FD1448">
      <w:pPr>
        <w:pStyle w:val="PURBlueStrong"/>
        <w:spacing w:after="120" w:line="240" w:lineRule="auto"/>
      </w:pPr>
      <w:r>
        <w:t>Программное обеспечение</w:t>
      </w:r>
    </w:p>
    <w:p w14:paraId="2DC40771" w14:textId="45D15589" w:rsidR="000A570B" w:rsidRDefault="000A570B" w:rsidP="00FD1448">
      <w:pPr>
        <w:pStyle w:val="PURBody-Indented"/>
      </w:pPr>
      <w:r>
        <w:t>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Microsoft. Это условие не применяется к.NET Framework (см. далее) и к следующим продуктам: Live Communications Server, Windows Server и Windows Small Business Server. Однако это условие распространяется на Технологию SQL (если она применяется), лицензируемую с этими продуктами.</w:t>
      </w:r>
    </w:p>
    <w:p w14:paraId="545E4188" w14:textId="77777777" w:rsidR="000A570B" w:rsidRDefault="000A570B" w:rsidP="00FD1448">
      <w:pPr>
        <w:pStyle w:val="PURBlueStrong"/>
        <w:spacing w:after="120" w:line="240" w:lineRule="auto"/>
        <w:rPr>
          <w:lang w:eastAsia="ja-JP"/>
        </w:rPr>
      </w:pPr>
      <w:r>
        <w:t>Microsoft .NET Framework</w:t>
      </w:r>
    </w:p>
    <w:p w14:paraId="3F04E32F" w14:textId="08B07E57" w:rsidR="000A570B" w:rsidRDefault="000A570B" w:rsidP="00FD1448">
      <w:pPr>
        <w:pStyle w:val="PURBody-Indented"/>
      </w:pPr>
      <w:r>
        <w:t xml:space="preserve">Программное обеспечение включает один или несколько компонентов .NET Framework (далее по тексту — «компоненты .NET»).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23" w:history="1">
        <w:r>
          <w:rPr>
            <w:rStyle w:val="Hyperlink"/>
          </w:rPr>
          <w:t>http://go.microsoft.com/fwlink/?LinkID=66406</w:t>
        </w:r>
      </w:hyperlink>
      <w:r>
        <w:t xml:space="preserve">. Независимо от других соглашений, которые вы могли заключить с Microsoft, в случае раскрытия вами таких результатов тестирования производительности Microsoft имеет право раскрыть результаты проведенного ею тестирования производительности ваших продуктов, конкурирующих с применимым Компонентом .NET. При этом также должны выполняться условия, указанные по адресу </w:t>
      </w:r>
      <w:hyperlink r:id="rId124" w:history="1">
        <w:r>
          <w:rPr>
            <w:rStyle w:val="Hyperlink"/>
          </w:rPr>
          <w:t>http://go.microsoft.com/fwlink/?LinkID=66406</w:t>
        </w:r>
      </w:hyperlink>
      <w:r>
        <w:t>.</w:t>
      </w:r>
    </w:p>
    <w:p w14:paraId="398C67AD" w14:textId="77777777" w:rsidR="000A570B" w:rsidRPr="00677F43" w:rsidRDefault="000A570B" w:rsidP="00FD1448">
      <w:pPr>
        <w:pStyle w:val="PURHeading2"/>
        <w:spacing w:line="240" w:lineRule="auto"/>
      </w:pPr>
      <w:r>
        <w:t>Элемент отчета карты служб отчетов SQL Server</w:t>
      </w:r>
    </w:p>
    <w:p w14:paraId="5A723D60" w14:textId="316DE76F" w:rsidR="000A570B" w:rsidRPr="003633EF" w:rsidRDefault="000A570B" w:rsidP="00FD1448">
      <w:pPr>
        <w:pStyle w:val="PURBody-Indented"/>
      </w:pPr>
      <w:r>
        <w:t xml:space="preserve">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Bing Maps (Bing Maps API)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 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права использовать Bing Maps API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Bing Maps API. Использование API Карт Bing и связанного содержимого также регулируется дополнительными условиями, опубликованными по адресу </w:t>
      </w:r>
      <w:hyperlink r:id="rId125" w:history="1">
        <w:r>
          <w:rPr>
            <w:rStyle w:val="Hyperlink"/>
          </w:rPr>
          <w:t>http://go.microsoft.com/fwlink/?LinkId=21969</w:t>
        </w:r>
      </w:hyperlink>
      <w:r>
        <w:t>.</w:t>
      </w:r>
    </w:p>
    <w:p w14:paraId="6BA96A6F" w14:textId="77777777" w:rsidR="000A570B" w:rsidRPr="003633EF" w:rsidRDefault="000A570B" w:rsidP="00FD1448">
      <w:pPr>
        <w:pStyle w:val="PURBody-Indented"/>
      </w:pPr>
      <w:r>
        <w:t>Вы не имеете права:</w:t>
      </w:r>
    </w:p>
    <w:p w14:paraId="5D650701" w14:textId="4B0A97C7" w:rsidR="000A570B" w:rsidRPr="00833B09" w:rsidRDefault="000A570B" w:rsidP="00FD1448">
      <w:pPr>
        <w:pStyle w:val="PURBullet-Indented"/>
        <w:spacing w:line="240" w:lineRule="auto"/>
      </w:pPr>
      <w:r>
        <w:t xml:space="preserve">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Microsoft или ее поставщиков, которые включены </w:t>
      </w:r>
      <w:r w:rsidR="00624452" w:rsidRPr="00624452">
        <w:br/>
      </w:r>
      <w:r>
        <w:t>в состав программного обеспечения, включая любое содержимое, доступное с помощью данного программного обеспечения; или</w:t>
      </w:r>
    </w:p>
    <w:p w14:paraId="07CA93BF" w14:textId="77777777" w:rsidR="000A570B" w:rsidRPr="00833B09" w:rsidRDefault="000A570B" w:rsidP="00FD1448">
      <w:pPr>
        <w:pStyle w:val="PURBullet-Indented"/>
        <w:spacing w:line="240" w:lineRule="auto"/>
        <w:ind w:left="490"/>
      </w:pPr>
      <w: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14:paraId="0192CCD3" w14:textId="77777777" w:rsidR="000A570B" w:rsidRPr="00833B09" w:rsidRDefault="000A570B" w:rsidP="00FD1448">
      <w:pPr>
        <w:pStyle w:val="PURBullet-Indented"/>
        <w:spacing w:line="240" w:lineRule="auto"/>
      </w:pPr>
      <w: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14:paraId="77C8643C" w14:textId="77777777" w:rsidR="000A570B" w:rsidRPr="00677F43" w:rsidRDefault="000A570B" w:rsidP="00FD1448">
      <w:pPr>
        <w:pStyle w:val="PURHeading2"/>
        <w:spacing w:line="240" w:lineRule="auto"/>
      </w:pPr>
      <w:r>
        <w:t>Мультиплексирование</w:t>
      </w:r>
    </w:p>
    <w:p w14:paraId="5DBA4ABB" w14:textId="77777777" w:rsidR="000A570B" w:rsidRDefault="000A570B" w:rsidP="00FD1448">
      <w:pPr>
        <w:pStyle w:val="PURBody-Indented"/>
      </w:pPr>
      <w:r>
        <w:t>Оборудование или программное обеспечение, которое вы используете:</w:t>
      </w:r>
    </w:p>
    <w:p w14:paraId="4ED1D3C1" w14:textId="77777777" w:rsidR="000A570B" w:rsidRPr="00833B09" w:rsidRDefault="000A570B" w:rsidP="00FD1448">
      <w:pPr>
        <w:pStyle w:val="PURBullet-Indented"/>
        <w:spacing w:line="240" w:lineRule="auto"/>
      </w:pPr>
      <w:r>
        <w:t>создания пулов подключений;</w:t>
      </w:r>
    </w:p>
    <w:p w14:paraId="62B57B90" w14:textId="77777777" w:rsidR="000A570B" w:rsidRPr="00833B09" w:rsidRDefault="000A570B" w:rsidP="00FD1448">
      <w:pPr>
        <w:pStyle w:val="PURBullet-Indented"/>
        <w:spacing w:line="240" w:lineRule="auto"/>
      </w:pPr>
      <w:r>
        <w:t>для перенаправления данных;</w:t>
      </w:r>
    </w:p>
    <w:p w14:paraId="67522518" w14:textId="036C3F5A" w:rsidR="000A570B" w:rsidRPr="00833B09" w:rsidRDefault="000A570B" w:rsidP="00FD1448">
      <w:pPr>
        <w:pStyle w:val="PURBullet-Indented"/>
        <w:spacing w:line="240" w:lineRule="auto"/>
      </w:pPr>
      <w:r>
        <w:t>уменьшения количества устройств или пользователей, напрямую обращающихся к продукту;</w:t>
      </w:r>
    </w:p>
    <w:p w14:paraId="5565E521" w14:textId="77777777" w:rsidR="000A570B" w:rsidRDefault="000A570B" w:rsidP="00FD1448">
      <w:pPr>
        <w:pStyle w:val="PURBullet-Indented"/>
        <w:spacing w:line="240" w:lineRule="auto"/>
      </w:pPr>
      <w:r>
        <w:t>уменьшения количества операционных сред, устройств или пользователей, которыми продукт управляет напрямую,</w:t>
      </w:r>
    </w:p>
    <w:p w14:paraId="411413E8" w14:textId="77777777" w:rsidR="000A570B" w:rsidRDefault="000A570B" w:rsidP="00FD1448">
      <w:pPr>
        <w:pStyle w:val="PURBody-Indented"/>
      </w:pPr>
      <w:r>
        <w:t>(иногда называемое оборудованием или программным обеспечением «мультиплексирования» или «пулинга»), не уменьшает требуемое количество лицензий любого типа.</w:t>
      </w:r>
    </w:p>
    <w:p w14:paraId="3A4C7ADB" w14:textId="77777777" w:rsidR="000A570B" w:rsidRPr="00677F43" w:rsidRDefault="005267B6" w:rsidP="00FD1448">
      <w:pPr>
        <w:pStyle w:val="PURHeading2"/>
        <w:spacing w:line="240" w:lineRule="auto"/>
      </w:pPr>
      <w:r>
        <w:t>Вторично распространяемый код</w:t>
      </w:r>
    </w:p>
    <w:p w14:paraId="2311F9A7" w14:textId="70A1CF53" w:rsidR="000A570B" w:rsidRDefault="000A570B" w:rsidP="00FD1448">
      <w:pPr>
        <w:pStyle w:val="PURBody-Indented"/>
      </w:pPr>
      <w:r>
        <w:t xml:space="preserve">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w:t>
      </w:r>
      <w:r w:rsidR="00243C27" w:rsidRPr="00243C27">
        <w:br/>
      </w:r>
      <w:r>
        <w:t xml:space="preserve">в случае соблюдения вами приведенных ниже условий. Применительно к данному подразделу понятия «вы» и «ваш» </w:t>
      </w:r>
      <w:r w:rsidR="00243C27" w:rsidRPr="00243C27">
        <w:br/>
      </w:r>
      <w:r>
        <w:t>также относятся к Конечным пользователям.</w:t>
      </w:r>
    </w:p>
    <w:p w14:paraId="03A34A32" w14:textId="77777777" w:rsidR="009B27A8" w:rsidRDefault="009B27A8" w:rsidP="00FD1448">
      <w:pPr>
        <w:pStyle w:val="PURBlueStrong"/>
        <w:spacing w:after="120" w:line="240" w:lineRule="auto"/>
      </w:pPr>
      <w:r>
        <w:t>Право на использование и распространение</w:t>
      </w:r>
    </w:p>
    <w:p w14:paraId="2A62216E" w14:textId="6C75EEE2" w:rsidR="009B27A8" w:rsidRDefault="009B27A8" w:rsidP="00FD1448">
      <w:pPr>
        <w:pStyle w:val="PURBody-Indented"/>
      </w:pPr>
      <w:r>
        <w:t>Код и 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14:paraId="11A93475" w14:textId="078193E3" w:rsidR="000A570B" w:rsidRPr="00380A0F" w:rsidRDefault="000A570B" w:rsidP="00FD1448">
      <w:pPr>
        <w:pStyle w:val="PURBullet-Indented"/>
        <w:spacing w:line="240" w:lineRule="auto"/>
      </w:pPr>
      <w:r>
        <w:rPr>
          <w:b/>
        </w:rPr>
        <w:t>Файлы REDIST.TXT.</w:t>
      </w:r>
      <w:r>
        <w:t xml:space="preserve"> Вам разрешается копировать и распространять код, указанный в файлах REDIST.TXT, в виде объектного кода.</w:t>
      </w:r>
    </w:p>
    <w:p w14:paraId="234E2886" w14:textId="77777777" w:rsidR="000A570B" w:rsidRPr="00DF0AD3" w:rsidRDefault="000A570B" w:rsidP="00FD1448">
      <w:pPr>
        <w:pStyle w:val="PURBullet-Indented"/>
        <w:spacing w:line="240" w:lineRule="auto"/>
      </w:pPr>
      <w:r>
        <w:rPr>
          <w:b/>
        </w:rPr>
        <w:t>Образец кода.</w:t>
      </w:r>
      <w:r>
        <w:t xml:space="preserve"> Вы имеете право модифицировать, копировать и распространять код, помеченный как «образец», в виде исходного и объектного кода.</w:t>
      </w:r>
    </w:p>
    <w:p w14:paraId="0875631E" w14:textId="0C4494EF" w:rsidR="000A570B" w:rsidRPr="00DF0AD3" w:rsidRDefault="000A570B" w:rsidP="00FD1448">
      <w:pPr>
        <w:pStyle w:val="PURBullet-Indented"/>
        <w:spacing w:line="240" w:lineRule="auto"/>
      </w:pPr>
      <w:r>
        <w:rPr>
          <w:b/>
        </w:rPr>
        <w:t>Файлы OTHER-DIST.TXT.</w:t>
      </w:r>
      <w:r>
        <w:t xml:space="preserve"> Вам разрешается копировать и распространять код, указанный в файлах OTHER-DIST.TXT, в</w:t>
      </w:r>
      <w:r w:rsidR="00243C27">
        <w:rPr>
          <w:lang w:val="en-US"/>
        </w:rPr>
        <w:t> </w:t>
      </w:r>
      <w:r>
        <w:t>виде объектного кода.</w:t>
      </w:r>
    </w:p>
    <w:p w14:paraId="1A681F7C" w14:textId="77777777" w:rsidR="000A570B" w:rsidRPr="00DF0AD3" w:rsidRDefault="000A570B" w:rsidP="00FD1448">
      <w:pPr>
        <w:pStyle w:val="PURBullet-Indented"/>
        <w:spacing w:line="240" w:lineRule="auto"/>
      </w:pPr>
      <w:r>
        <w:rPr>
          <w:b/>
        </w:rPr>
        <w:t>Распространение третьими лицами.</w:t>
      </w:r>
      <w:r>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14:paraId="278CAA9F" w14:textId="7DB48A0A" w:rsidR="000A570B" w:rsidRPr="00DF0AD3" w:rsidRDefault="000A570B" w:rsidP="00FD1448">
      <w:pPr>
        <w:pStyle w:val="PURBullet-Indented"/>
        <w:spacing w:line="240" w:lineRule="auto"/>
      </w:pPr>
      <w:r>
        <w:rPr>
          <w:b/>
        </w:rPr>
        <w:t>Библиотеки Silverlight.</w:t>
      </w:r>
      <w:r>
        <w:t xml:space="preserve"> Копирование и распространение кода, помеченного как «Библиотеки Silverlight», «Библиотеки клиента» Silverlight и «Библиотеки сервера» Silverlight, в виде объектного кода.</w:t>
      </w:r>
    </w:p>
    <w:p w14:paraId="5A7A4FAE" w14:textId="471E5FFF" w:rsidR="000A570B" w:rsidRPr="00613FF6" w:rsidRDefault="000A570B" w:rsidP="00FD1448">
      <w:pPr>
        <w:pStyle w:val="PURBody-Indented"/>
        <w:ind w:left="274"/>
        <w:rPr>
          <w:b/>
        </w:rPr>
      </w:pPr>
      <w:r>
        <w:rPr>
          <w:b/>
        </w:rPr>
        <w:t>Дополнительные условия лицензии д</w:t>
      </w:r>
      <w:r w:rsidR="00624452">
        <w:rPr>
          <w:b/>
        </w:rPr>
        <w:t>ля всех продуктов Visual Studio</w:t>
      </w:r>
    </w:p>
    <w:p w14:paraId="214FAFB6" w14:textId="77777777" w:rsidR="000A570B" w:rsidRPr="00D548C0" w:rsidRDefault="000A570B" w:rsidP="00FD1448">
      <w:pPr>
        <w:pStyle w:val="PURBody-Indented"/>
      </w:pPr>
      <w:r>
        <w:t>Программное обеспечение также может содержать Вторично распространяемый код, указанный ниже. Вы имеете право:</w:t>
      </w:r>
    </w:p>
    <w:p w14:paraId="78B2433A" w14:textId="122735A1" w:rsidR="000A570B" w:rsidRPr="00BD7277" w:rsidRDefault="000A570B" w:rsidP="00FD1448">
      <w:pPr>
        <w:pStyle w:val="PURBullet-Indented"/>
        <w:spacing w:line="240" w:lineRule="auto"/>
      </w:pPr>
      <w:r>
        <w:rPr>
          <w:b/>
        </w:rPr>
        <w:lastRenderedPageBreak/>
        <w:t xml:space="preserve">Файлы REDIST.TXT. </w:t>
      </w:r>
      <w:r>
        <w:t xml:space="preserve">Копирование и распространение файлов, включенных в список REDIST, размещенный по адресу </w:t>
      </w:r>
      <w:hyperlink r:id="rId126" w:history="1">
        <w:r>
          <w:rPr>
            <w:rStyle w:val="Hyperlink"/>
          </w:rPr>
          <w:t>http://go.microsoft.com/fwlink/?LinkId=286955</w:t>
        </w:r>
      </w:hyperlink>
      <w:r>
        <w:t xml:space="preserve">; </w:t>
      </w:r>
    </w:p>
    <w:p w14:paraId="69C9FE3B" w14:textId="3E399B7B" w:rsidR="000A570B" w:rsidRPr="00BD7277" w:rsidRDefault="000A570B" w:rsidP="00FD1448">
      <w:pPr>
        <w:pStyle w:val="PURBullet-Indented"/>
        <w:spacing w:line="240" w:lineRule="auto"/>
      </w:pPr>
      <w:r>
        <w:rPr>
          <w:b/>
        </w:rPr>
        <w:t>Образец кода</w:t>
      </w:r>
      <w:r w:rsidR="00243C27" w:rsidRPr="00243C27">
        <w:rPr>
          <w:b/>
        </w:rPr>
        <w:t>:</w:t>
      </w:r>
      <w:r>
        <w:t xml:space="preserve"> Изменение, копирование и распространение кода, помеченного как «Code Snippet» («фрагмент кода»), в виде исходного и объектного кода.</w:t>
      </w:r>
    </w:p>
    <w:p w14:paraId="052B0883" w14:textId="1E9BE69A" w:rsidR="000A570B" w:rsidRPr="00BD7277" w:rsidRDefault="000A570B" w:rsidP="00FD1448">
      <w:pPr>
        <w:pStyle w:val="PURBullet-Indented"/>
        <w:spacing w:line="240" w:lineRule="auto"/>
      </w:pPr>
      <w:r>
        <w:rPr>
          <w:b/>
        </w:rPr>
        <w:t>Библиотека изображений</w:t>
      </w:r>
      <w:r w:rsidR="00243C27" w:rsidRPr="00243C27">
        <w:rPr>
          <w:b/>
        </w:rPr>
        <w:t>:</w:t>
      </w:r>
      <w: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14:paraId="5EF22C5B" w14:textId="05BCA1ED" w:rsidR="000A570B" w:rsidRPr="00BD7277" w:rsidRDefault="000A570B" w:rsidP="00FD1448">
      <w:pPr>
        <w:pStyle w:val="PURBullet-Indented"/>
        <w:spacing w:line="240" w:lineRule="auto"/>
      </w:pPr>
      <w:r>
        <w:rPr>
          <w:b/>
        </w:rPr>
        <w:t>Шаблоны, шаблоны сайтов и шаблоны сайтов Blend для Visual Studio:</w:t>
      </w:r>
      <w:r>
        <w:t xml:space="preserve"> Изменение, копирование, развертывание и распространение шаблонов и кода, помеченного как «шаблоны сайтов», в виде исходного и объектного кода.</w:t>
      </w:r>
    </w:p>
    <w:p w14:paraId="0B9C83B1" w14:textId="3BB3EBE5" w:rsidR="000A570B" w:rsidRPr="00BD7277" w:rsidRDefault="000A570B" w:rsidP="00FD1448">
      <w:pPr>
        <w:pStyle w:val="PURBullet-Indented"/>
        <w:spacing w:line="240" w:lineRule="auto"/>
      </w:pPr>
      <w:r>
        <w:rPr>
          <w:b/>
        </w:rPr>
        <w:t>Шрифты и шрифты Blend для Visual Studio:</w:t>
      </w:r>
      <w:r>
        <w:t xml:space="preserve"> Распространение неизмененных копий шрифтов Buxton Sketch, SketchFlow Print и SegoeMarker.</w:t>
      </w:r>
    </w:p>
    <w:p w14:paraId="0E74CE9B" w14:textId="3696890D" w:rsidR="000A570B" w:rsidRPr="00BD7277" w:rsidRDefault="000A570B" w:rsidP="00FD1448">
      <w:pPr>
        <w:pStyle w:val="PURBullet-Indented"/>
        <w:spacing w:line="240" w:lineRule="auto"/>
      </w:pPr>
      <w:r>
        <w:rPr>
          <w:b/>
        </w:rPr>
        <w:t xml:space="preserve">Стили и стили Blend для Visual Studio: </w:t>
      </w:r>
      <w:r>
        <w:t>Копирование, изменение и распространение кода, помеченного как «X Styles», в виде объектного кода.</w:t>
      </w:r>
    </w:p>
    <w:p w14:paraId="1E2F5AA1" w14:textId="016EA6D3" w:rsidR="004313A2" w:rsidRDefault="000A570B" w:rsidP="00FD1448">
      <w:pPr>
        <w:pStyle w:val="PURBullet-Indented"/>
        <w:spacing w:line="240" w:lineRule="auto"/>
      </w:pPr>
      <w:r>
        <w:rPr>
          <w:b/>
        </w:rPr>
        <w:t>Значки</w:t>
      </w:r>
      <w:r w:rsidR="00243C27" w:rsidRPr="00243C27">
        <w:rPr>
          <w:b/>
        </w:rPr>
        <w:t>:</w:t>
      </w:r>
      <w:r>
        <w:rPr>
          <w:b/>
        </w:rPr>
        <w:t xml:space="preserve"> </w:t>
      </w:r>
      <w:r>
        <w:t>Распространение неизмененных копий кода, помеченного как «значки».</w:t>
      </w:r>
    </w:p>
    <w:p w14:paraId="25316F79" w14:textId="77777777" w:rsidR="004313A2" w:rsidRDefault="00407900" w:rsidP="00FD1448">
      <w:pPr>
        <w:pStyle w:val="PURBullet-Indented"/>
        <w:spacing w:line="240" w:lineRule="auto"/>
      </w:pPr>
      <w:r>
        <w:rPr>
          <w:b/>
        </w:rPr>
        <w:t xml:space="preserve">ASP.NET MVC и Web Tooling Extensions: </w:t>
      </w:r>
      <w:r>
        <w:t>Изменение, копирование и распространение или развертывание JS-файлов, содержащихся в модели ASP.NET Model View Controller, веб-страницах ASP .NET или расширениях Web Tooling Extensions, в программах ASP.NET;</w:t>
      </w:r>
    </w:p>
    <w:p w14:paraId="04DE8221" w14:textId="0D02A2D4" w:rsidR="00407900" w:rsidRDefault="004313A2" w:rsidP="00FD1448">
      <w:pPr>
        <w:pStyle w:val="PURBullet-Indented"/>
        <w:spacing w:line="240" w:lineRule="auto"/>
      </w:pPr>
      <w:r>
        <w:rPr>
          <w:b/>
          <w:bCs/>
        </w:rPr>
        <w:t>Шаблоны проектов Visual Studio LightSwitch</w:t>
      </w:r>
      <w:r>
        <w:rPr>
          <w:b/>
        </w:rPr>
        <w:t>:</w:t>
      </w:r>
      <w:r>
        <w:t xml:space="preserve"> Изменение, копирование и распространение или развертывание </w:t>
      </w:r>
      <w:r w:rsidR="00243C27" w:rsidRPr="00243C27">
        <w:br/>
      </w:r>
      <w:r>
        <w:t>JS-файлов, содержащихся в шаблонах проектов Visual Studio LightSwitch, в программах LightSwitch.</w:t>
      </w:r>
    </w:p>
    <w:p w14:paraId="3A3FC2D7" w14:textId="1CA2935A" w:rsidR="00407900" w:rsidRPr="00407900" w:rsidRDefault="00407900" w:rsidP="00FD1448">
      <w:pPr>
        <w:pStyle w:val="PURBullet-Indented"/>
        <w:spacing w:line="240" w:lineRule="auto"/>
      </w:pPr>
      <w:r>
        <w:rPr>
          <w:b/>
        </w:rPr>
        <w:t>Библиотека Windows для JavaScript</w:t>
      </w:r>
      <w:r w:rsidR="00243C27" w:rsidRPr="00243C27">
        <w:rPr>
          <w:b/>
        </w:rPr>
        <w:t>:</w:t>
      </w:r>
      <w:r>
        <w:rPr>
          <w:b/>
        </w:rPr>
        <w:t xml:space="preserve"> </w:t>
      </w:r>
      <w:r>
        <w:t>Копирование и использование Библиотеки Windows для JavaScript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 Библиотекой Windows для JavaScript. Файлы из библиотеки Windows для JavaScript помогают реализовывать в своих программах структурные шаблоны, а также вид и функциональность пользовательского интерфейса Windows. Вы имеете право на распространение программ, содержащих файлы из библиотеки Windows для JavaScript, может осуществляться исключительно через Магазин Windows и никакими иными средствами.</w:t>
      </w:r>
    </w:p>
    <w:p w14:paraId="172E654B" w14:textId="085E8814" w:rsidR="000A570B" w:rsidRPr="00BD7277" w:rsidRDefault="000A570B" w:rsidP="00FD1448">
      <w:pPr>
        <w:pStyle w:val="PURBullet-Indented"/>
        <w:spacing w:line="240" w:lineRule="auto"/>
      </w:pPr>
      <w:r>
        <w:rPr>
          <w:b/>
        </w:rPr>
        <w:t>Программа установки</w:t>
      </w:r>
      <w:r w:rsidR="00243C27" w:rsidRPr="00243C27">
        <w:rPr>
          <w:b/>
        </w:rPr>
        <w:t>:</w:t>
      </w:r>
      <w:r>
        <w:rPr>
          <w:b/>
        </w:rPr>
        <w:t xml:space="preserve"> </w:t>
      </w:r>
      <w:r>
        <w:t>Распространение вторично распространяемого кода, включенного в программу установки, только в составе программы установки. Вы не имеете права вносить в нее изменения.</w:t>
      </w:r>
    </w:p>
    <w:p w14:paraId="69F0B19B" w14:textId="1A56CC46" w:rsidR="000A570B" w:rsidRPr="00BD7277" w:rsidRDefault="000A570B" w:rsidP="00FD1448">
      <w:pPr>
        <w:pStyle w:val="PURBullet-Indented"/>
        <w:spacing w:line="240" w:lineRule="auto"/>
      </w:pPr>
      <w:r>
        <w:rPr>
          <w:b/>
        </w:rPr>
        <w:t>Файлы EXTENSIBILITY KIT для Microsoft Commerce Server 2009 Standard Edition и Enterprise Edition</w:t>
      </w:r>
      <w:r w:rsidR="00243C27" w:rsidRPr="00243C27">
        <w:rPr>
          <w:b/>
        </w:rPr>
        <w:t>:</w:t>
      </w:r>
      <w:r>
        <w:t xml:space="preserve"> Копирование и распространение кода, помеченного как «Extensibility Kit», в виде исходного и объектного кода.</w:t>
      </w:r>
    </w:p>
    <w:p w14:paraId="51DA6C76" w14:textId="29534778" w:rsidR="000A570B" w:rsidRPr="00CF608C" w:rsidRDefault="000A570B" w:rsidP="00FD1448">
      <w:pPr>
        <w:pStyle w:val="PURBullet-Indented"/>
        <w:spacing w:line="240" w:lineRule="auto"/>
      </w:pPr>
      <w:r>
        <w:rPr>
          <w:b/>
        </w:rPr>
        <w:t>Файлы среды выполнения Access</w:t>
      </w:r>
      <w:r w:rsidR="00243C27" w:rsidRPr="00243C27">
        <w:rPr>
          <w:b/>
        </w:rPr>
        <w:t>:</w:t>
      </w:r>
      <w:r>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w:t>
      </w:r>
      <w:r w:rsidR="007242AE">
        <w:t>2016</w:t>
      </w:r>
      <w:r>
        <w:t xml:space="preserve"> или Microsoft Office Access </w:t>
      </w:r>
      <w:r w:rsidR="007242AE">
        <w:t>2016</w:t>
      </w:r>
      <w:r>
        <w:t>. Вы и ваши Конечные пользователи можете использовать данные файлы, только чтобы включить функции баз данных для программ, не являющихся программами для управления базами данных.</w:t>
      </w:r>
    </w:p>
    <w:p w14:paraId="437FCCF3" w14:textId="77777777" w:rsidR="00B0332A" w:rsidRDefault="00B0332A" w:rsidP="00FD1448">
      <w:pPr>
        <w:pStyle w:val="PURBlueStrong-Indented"/>
        <w:spacing w:after="120" w:line="240" w:lineRule="auto"/>
      </w:pPr>
      <w:r>
        <w:t>Условия распространения</w:t>
      </w:r>
    </w:p>
    <w:p w14:paraId="18E65734" w14:textId="77777777" w:rsidR="00B0332A" w:rsidRDefault="00B0332A" w:rsidP="00FD1448">
      <w:pPr>
        <w:pStyle w:val="PURBody-Indented"/>
      </w:pPr>
      <w:r>
        <w:t>Для распространения любого Вторично распространяемого кода необходимо:</w:t>
      </w:r>
    </w:p>
    <w:p w14:paraId="57AC1FF5" w14:textId="77777777" w:rsidR="00B0332A" w:rsidRDefault="00B0332A" w:rsidP="00FD1448">
      <w:pPr>
        <w:pStyle w:val="PURBullet-Indented"/>
        <w:numPr>
          <w:ilvl w:val="0"/>
          <w:numId w:val="5"/>
        </w:numPr>
        <w:spacing w:line="240" w:lineRule="auto"/>
      </w:pPr>
      <w:r>
        <w:t>существенно расширить основные функциональные возможности кода в своих программах;</w:t>
      </w:r>
    </w:p>
    <w:p w14:paraId="0152F172" w14:textId="6AC70ABD" w:rsidR="00B0332A" w:rsidRDefault="00B0332A" w:rsidP="00FD1448">
      <w:pPr>
        <w:pStyle w:val="PURBullet-Indented"/>
        <w:numPr>
          <w:ilvl w:val="0"/>
          <w:numId w:val="5"/>
        </w:numPr>
        <w:spacing w:line="240" w:lineRule="auto"/>
      </w:pPr>
      <w:r>
        <w:t>для любого Вторично распространяемого кода в файлах с расширением LIB распространять только результаты связывания вторично распространяемого кода с вашей программой;</w:t>
      </w:r>
    </w:p>
    <w:p w14:paraId="6605440E" w14:textId="77777777" w:rsidR="00B0332A" w:rsidRDefault="00B0332A" w:rsidP="00FD1448">
      <w:pPr>
        <w:pStyle w:val="PURBullet-Indented"/>
        <w:numPr>
          <w:ilvl w:val="0"/>
          <w:numId w:val="5"/>
        </w:numPr>
        <w:spacing w:line="240" w:lineRule="auto"/>
      </w:pPr>
      <w:r>
        <w:t>распространять Вторично распространяемый код, включенный в программу установки, только как часть программы установки без изменений;</w:t>
      </w:r>
    </w:p>
    <w:p w14:paraId="292F966B" w14:textId="2265A1EE" w:rsidR="008D4FD8" w:rsidRDefault="008D4FD8" w:rsidP="00FD1448">
      <w:pPr>
        <w:pStyle w:val="PURBullet-Indented"/>
        <w:numPr>
          <w:ilvl w:val="0"/>
          <w:numId w:val="5"/>
        </w:numPr>
        <w:spacing w:line="240" w:lineRule="auto"/>
      </w:pPr>
      <w: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14:paraId="6413EA60" w14:textId="77777777" w:rsidR="00B0332A" w:rsidRDefault="00B0332A" w:rsidP="00FD1448">
      <w:pPr>
        <w:pStyle w:val="PURBullet-Indented"/>
        <w:numPr>
          <w:ilvl w:val="0"/>
          <w:numId w:val="5"/>
        </w:numPr>
        <w:spacing w:line="240" w:lineRule="auto"/>
      </w:pPr>
      <w:r>
        <w:t>отображать действительное уведомление об авторских правах в ваших программах;</w:t>
      </w:r>
    </w:p>
    <w:p w14:paraId="6B134501" w14:textId="77777777" w:rsidR="00B0332A" w:rsidRDefault="00B0332A" w:rsidP="00FD1448">
      <w:pPr>
        <w:pStyle w:val="PURBullet-Indented"/>
        <w:numPr>
          <w:ilvl w:val="0"/>
          <w:numId w:val="5"/>
        </w:numPr>
        <w:spacing w:line="240" w:lineRule="auto"/>
      </w:pPr>
      <w:r>
        <w:t>освободить от ответственности, защитить и оградить Microsoft от любых претензий и исков, связанных с использованием и распространением ваших программ, включая расходы на оплату услуг адвокатов.</w:t>
      </w:r>
    </w:p>
    <w:p w14:paraId="5D4B394A" w14:textId="77777777" w:rsidR="00B0332A" w:rsidRDefault="00B0332A" w:rsidP="00FD1448">
      <w:pPr>
        <w:pStyle w:val="PURBlueStrong-Indented"/>
        <w:keepNext w:val="0"/>
        <w:keepLines w:val="0"/>
        <w:spacing w:after="120" w:line="240" w:lineRule="auto"/>
      </w:pPr>
      <w:r>
        <w:t>Ограничения на распространение</w:t>
      </w:r>
    </w:p>
    <w:p w14:paraId="29E1A486" w14:textId="77777777" w:rsidR="00B0332A" w:rsidRDefault="00B0332A" w:rsidP="00FD1448">
      <w:pPr>
        <w:pStyle w:val="PURBody-Indented"/>
      </w:pPr>
      <w:r>
        <w:t>Вы не имеете права:</w:t>
      </w:r>
    </w:p>
    <w:p w14:paraId="50717DF3" w14:textId="70F3EF34" w:rsidR="00B0332A" w:rsidRDefault="00B0332A" w:rsidP="00FD1448">
      <w:pPr>
        <w:pStyle w:val="PURBullet-Indented"/>
        <w:numPr>
          <w:ilvl w:val="0"/>
          <w:numId w:val="6"/>
        </w:numPr>
        <w:spacing w:line="240" w:lineRule="auto"/>
      </w:pPr>
      <w:r>
        <w:t>менять любые уведомления об авторских правах, товарные знаки или уведомления о патентных правах во Вторично распространяемом коде;</w:t>
      </w:r>
    </w:p>
    <w:p w14:paraId="2CF9A1E1" w14:textId="592C8DC2" w:rsidR="00B0332A" w:rsidRDefault="00B0332A" w:rsidP="00FD1448">
      <w:pPr>
        <w:pStyle w:val="PURBullet-Indented"/>
        <w:numPr>
          <w:ilvl w:val="0"/>
          <w:numId w:val="6"/>
        </w:numPr>
        <w:spacing w:line="240" w:lineRule="auto"/>
      </w:pPr>
      <w:r>
        <w:t>использовать товарные знаки Microsoft в названиях своих программ или таким способом, который заставил бы пользователя предположить, что программа является продуктом Microsoft или одобрена ею;</w:t>
      </w:r>
    </w:p>
    <w:p w14:paraId="7FC3FCF7" w14:textId="32FB6798" w:rsidR="00B0332A" w:rsidRDefault="00B0332A" w:rsidP="00FD1448">
      <w:pPr>
        <w:pStyle w:val="PURBullet-Indented"/>
        <w:numPr>
          <w:ilvl w:val="0"/>
          <w:numId w:val="6"/>
        </w:numPr>
        <w:spacing w:line="240" w:lineRule="auto"/>
      </w:pPr>
      <w:r>
        <w:t>распространять Распространяемый код для выполнения на платформах, отличных от операционных систем, технологий среды выполнения или платформ приложений Microsoft, за исключением файлов JavaScript, CSS и HTML, включенных для использования на веб-сайтах и в веб-приложениях (в противовес Библиотеке Windows для файлов JavaScript), которые могут распространяться для выполнения на любой платформе;</w:t>
      </w:r>
    </w:p>
    <w:p w14:paraId="1CCC93D5" w14:textId="77777777" w:rsidR="00B0332A" w:rsidRDefault="00B0332A" w:rsidP="00FD1448">
      <w:pPr>
        <w:pStyle w:val="PURBullet-Indented"/>
        <w:numPr>
          <w:ilvl w:val="0"/>
          <w:numId w:val="6"/>
        </w:numPr>
        <w:spacing w:line="240" w:lineRule="auto"/>
      </w:pPr>
      <w:r>
        <w:t>включать Вторично распространяемый код во вредоносные, незаконные или вводящие в заблуждение программы;</w:t>
      </w:r>
    </w:p>
    <w:p w14:paraId="6F500ED8" w14:textId="42849DAF" w:rsidR="00B0332A" w:rsidRDefault="00B0332A" w:rsidP="00FD1448">
      <w:pPr>
        <w:pStyle w:val="PURBullet-Indented"/>
        <w:numPr>
          <w:ilvl w:val="0"/>
          <w:numId w:val="6"/>
        </w:numPr>
        <w:spacing w:line="240" w:lineRule="auto"/>
      </w:pPr>
      <w:r>
        <w:lastRenderedPageBreak/>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 распространяется в виде исходного кода или другие лица имеют право его изменять.</w:t>
      </w:r>
    </w:p>
    <w:bookmarkEnd w:id="22"/>
    <w:p w14:paraId="1FE0B474" w14:textId="782D56C9" w:rsidR="009950B2" w:rsidRPr="00372624" w:rsidRDefault="009B6748" w:rsidP="00FD1448">
      <w:pPr>
        <w:pStyle w:val="PURBreadcrumb"/>
        <w:keepNext w:val="0"/>
        <w:keepLines w:val="0"/>
        <w:spacing w:before="0" w:after="120"/>
        <w:rPr>
          <w:rFonts w:ascii="Arial Narrow" w:hAnsi="Arial Narrow"/>
          <w:sz w:val="16"/>
        </w:rPr>
        <w:sectPr w:rsidR="009950B2" w:rsidRPr="00372624" w:rsidSect="00DF3827">
          <w:footerReference w:type="default" r:id="rId127"/>
          <w:pgSz w:w="12240" w:h="15840" w:code="1"/>
          <w:pgMar w:top="1170" w:right="720" w:bottom="720" w:left="720" w:header="432" w:footer="288" w:gutter="0"/>
          <w:cols w:space="360"/>
          <w:docGrid w:linePitch="360"/>
        </w:sect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rPr>
          <w:rFonts w:ascii="Arial Narrow" w:hAnsi="Arial Narrow"/>
          <w:sz w:val="16"/>
        </w:rPr>
        <w:t xml:space="preserve"> / </w:t>
      </w:r>
      <w:hyperlink w:anchor="UniversalTerms" w:history="1">
        <w:r w:rsidRPr="005C2583">
          <w:rPr>
            <w:rStyle w:val="Hyperlink"/>
            <w:rFonts w:ascii="Arial Narrow" w:hAnsi="Arial Narrow"/>
            <w:sz w:val="16"/>
          </w:rPr>
          <w:t>Универсальные условия лицензии</w:t>
        </w:r>
      </w:hyperlink>
    </w:p>
    <w:p w14:paraId="4D4A6678" w14:textId="77777777" w:rsidR="005E0251" w:rsidRDefault="000A570B" w:rsidP="00C1564F">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8364747"/>
      <w:bookmarkStart w:id="52" w:name="Per_Processor"/>
      <w:bookmarkEnd w:id="36"/>
      <w:r>
        <w:lastRenderedPageBreak/>
        <w:t>Лицензионная модель «на процессор»</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C1564F">
      <w:pPr>
        <w:pStyle w:val="PURSectionHeading"/>
        <w:sectPr w:rsidR="009950B2" w:rsidSect="00DF3827">
          <w:footerReference w:type="default" r:id="rId128"/>
          <w:pgSz w:w="12240" w:h="15840" w:code="1"/>
          <w:pgMar w:top="1170" w:right="720" w:bottom="720" w:left="720" w:header="432" w:footer="288" w:gutter="0"/>
          <w:cols w:space="360"/>
          <w:docGrid w:linePitch="360"/>
        </w:sectPr>
      </w:pPr>
    </w:p>
    <w:p w14:paraId="3B1EDA5F" w14:textId="77777777" w:rsidR="00FD1448"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8364453" w:history="1">
        <w:r w:rsidR="00FD1448" w:rsidRPr="00DD2693">
          <w:rPr>
            <w:rStyle w:val="Hyperlink"/>
            <w:noProof/>
            <w:lang w:val="fr-FR"/>
          </w:rPr>
          <w:t>Core Infrastructure Server Suite Datacenter</w:t>
        </w:r>
        <w:r w:rsidR="00FD1448">
          <w:rPr>
            <w:noProof/>
            <w:webHidden/>
          </w:rPr>
          <w:tab/>
        </w:r>
        <w:r w:rsidR="00FD1448">
          <w:rPr>
            <w:noProof/>
            <w:webHidden/>
          </w:rPr>
          <w:fldChar w:fldCharType="begin"/>
        </w:r>
        <w:r w:rsidR="00FD1448">
          <w:rPr>
            <w:noProof/>
            <w:webHidden/>
          </w:rPr>
          <w:instrText xml:space="preserve"> PAGEREF _Toc428364453 \h </w:instrText>
        </w:r>
        <w:r w:rsidR="00FD1448">
          <w:rPr>
            <w:noProof/>
            <w:webHidden/>
          </w:rPr>
        </w:r>
        <w:r w:rsidR="00FD1448">
          <w:rPr>
            <w:noProof/>
            <w:webHidden/>
          </w:rPr>
          <w:fldChar w:fldCharType="separate"/>
        </w:r>
        <w:r w:rsidR="00FD1448">
          <w:rPr>
            <w:noProof/>
            <w:webHidden/>
          </w:rPr>
          <w:t>15</w:t>
        </w:r>
        <w:r w:rsidR="00FD1448">
          <w:rPr>
            <w:noProof/>
            <w:webHidden/>
          </w:rPr>
          <w:fldChar w:fldCharType="end"/>
        </w:r>
      </w:hyperlink>
    </w:p>
    <w:p w14:paraId="29AC4727" w14:textId="77777777" w:rsidR="00FD1448" w:rsidRDefault="00A93FEE">
      <w:pPr>
        <w:pStyle w:val="TOC2"/>
        <w:rPr>
          <w:noProof/>
          <w:color w:val="auto"/>
          <w:sz w:val="22"/>
          <w:lang w:val="en-US" w:eastAsia="ja-JP" w:bidi="ar-SA"/>
        </w:rPr>
      </w:pPr>
      <w:hyperlink w:anchor="_Toc428364454" w:history="1">
        <w:r w:rsidR="00FD1448" w:rsidRPr="00DD2693">
          <w:rPr>
            <w:rStyle w:val="Hyperlink"/>
            <w:noProof/>
          </w:rPr>
          <w:t>Core Infrastructure Server Suite Standard</w:t>
        </w:r>
        <w:r w:rsidR="00FD1448">
          <w:rPr>
            <w:noProof/>
            <w:webHidden/>
          </w:rPr>
          <w:tab/>
        </w:r>
        <w:r w:rsidR="00FD1448">
          <w:rPr>
            <w:noProof/>
            <w:webHidden/>
          </w:rPr>
          <w:fldChar w:fldCharType="begin"/>
        </w:r>
        <w:r w:rsidR="00FD1448">
          <w:rPr>
            <w:noProof/>
            <w:webHidden/>
          </w:rPr>
          <w:instrText xml:space="preserve"> PAGEREF _Toc428364454 \h </w:instrText>
        </w:r>
        <w:r w:rsidR="00FD1448">
          <w:rPr>
            <w:noProof/>
            <w:webHidden/>
          </w:rPr>
        </w:r>
        <w:r w:rsidR="00FD1448">
          <w:rPr>
            <w:noProof/>
            <w:webHidden/>
          </w:rPr>
          <w:fldChar w:fldCharType="separate"/>
        </w:r>
        <w:r w:rsidR="00FD1448">
          <w:rPr>
            <w:noProof/>
            <w:webHidden/>
          </w:rPr>
          <w:t>16</w:t>
        </w:r>
        <w:r w:rsidR="00FD1448">
          <w:rPr>
            <w:noProof/>
            <w:webHidden/>
          </w:rPr>
          <w:fldChar w:fldCharType="end"/>
        </w:r>
      </w:hyperlink>
    </w:p>
    <w:p w14:paraId="51327870" w14:textId="77777777" w:rsidR="00FD1448" w:rsidRDefault="00A93FEE">
      <w:pPr>
        <w:pStyle w:val="TOC2"/>
        <w:rPr>
          <w:noProof/>
          <w:color w:val="auto"/>
          <w:sz w:val="22"/>
          <w:lang w:val="en-US" w:eastAsia="ja-JP" w:bidi="ar-SA"/>
        </w:rPr>
      </w:pPr>
      <w:hyperlink w:anchor="_Toc428364455" w:history="1">
        <w:r w:rsidR="00FD1448" w:rsidRPr="00DD2693">
          <w:rPr>
            <w:rStyle w:val="Hyperlink"/>
            <w:noProof/>
          </w:rPr>
          <w:t>Служба синхронизации для размещения Forefront Identity Manager 2010 R2</w:t>
        </w:r>
        <w:r w:rsidR="00FD1448">
          <w:rPr>
            <w:noProof/>
            <w:webHidden/>
          </w:rPr>
          <w:tab/>
        </w:r>
        <w:r w:rsidR="00FD1448">
          <w:rPr>
            <w:noProof/>
            <w:webHidden/>
          </w:rPr>
          <w:fldChar w:fldCharType="begin"/>
        </w:r>
        <w:r w:rsidR="00FD1448">
          <w:rPr>
            <w:noProof/>
            <w:webHidden/>
          </w:rPr>
          <w:instrText xml:space="preserve"> PAGEREF _Toc428364455 \h </w:instrText>
        </w:r>
        <w:r w:rsidR="00FD1448">
          <w:rPr>
            <w:noProof/>
            <w:webHidden/>
          </w:rPr>
        </w:r>
        <w:r w:rsidR="00FD1448">
          <w:rPr>
            <w:noProof/>
            <w:webHidden/>
          </w:rPr>
          <w:fldChar w:fldCharType="separate"/>
        </w:r>
        <w:r w:rsidR="00FD1448">
          <w:rPr>
            <w:noProof/>
            <w:webHidden/>
          </w:rPr>
          <w:t>17</w:t>
        </w:r>
        <w:r w:rsidR="00FD1448">
          <w:rPr>
            <w:noProof/>
            <w:webHidden/>
          </w:rPr>
          <w:fldChar w:fldCharType="end"/>
        </w:r>
      </w:hyperlink>
    </w:p>
    <w:p w14:paraId="18432F4A" w14:textId="77777777" w:rsidR="00FD1448" w:rsidRDefault="00A93FEE">
      <w:pPr>
        <w:pStyle w:val="TOC2"/>
        <w:rPr>
          <w:noProof/>
          <w:color w:val="auto"/>
          <w:sz w:val="22"/>
          <w:lang w:val="en-US" w:eastAsia="ja-JP" w:bidi="ar-SA"/>
        </w:rPr>
      </w:pPr>
      <w:hyperlink w:anchor="_Toc428364456" w:history="1">
        <w:r w:rsidR="00FD1448" w:rsidRPr="00DD2693">
          <w:rPr>
            <w:rStyle w:val="Hyperlink"/>
            <w:noProof/>
          </w:rPr>
          <w:t>Microsoft Dynamics C5 2012</w:t>
        </w:r>
        <w:r w:rsidR="00FD1448">
          <w:rPr>
            <w:noProof/>
            <w:webHidden/>
          </w:rPr>
          <w:tab/>
        </w:r>
        <w:r w:rsidR="00FD1448">
          <w:rPr>
            <w:noProof/>
            <w:webHidden/>
          </w:rPr>
          <w:fldChar w:fldCharType="begin"/>
        </w:r>
        <w:r w:rsidR="00FD1448">
          <w:rPr>
            <w:noProof/>
            <w:webHidden/>
          </w:rPr>
          <w:instrText xml:space="preserve"> PAGEREF _Toc428364456 \h </w:instrText>
        </w:r>
        <w:r w:rsidR="00FD1448">
          <w:rPr>
            <w:noProof/>
            <w:webHidden/>
          </w:rPr>
        </w:r>
        <w:r w:rsidR="00FD1448">
          <w:rPr>
            <w:noProof/>
            <w:webHidden/>
          </w:rPr>
          <w:fldChar w:fldCharType="separate"/>
        </w:r>
        <w:r w:rsidR="00FD1448">
          <w:rPr>
            <w:noProof/>
            <w:webHidden/>
          </w:rPr>
          <w:t>17</w:t>
        </w:r>
        <w:r w:rsidR="00FD1448">
          <w:rPr>
            <w:noProof/>
            <w:webHidden/>
          </w:rPr>
          <w:fldChar w:fldCharType="end"/>
        </w:r>
      </w:hyperlink>
    </w:p>
    <w:p w14:paraId="6479F21D" w14:textId="77777777" w:rsidR="00FD1448" w:rsidRDefault="00A93FEE">
      <w:pPr>
        <w:pStyle w:val="TOC2"/>
        <w:rPr>
          <w:noProof/>
          <w:color w:val="auto"/>
          <w:sz w:val="22"/>
          <w:lang w:val="en-US" w:eastAsia="ja-JP" w:bidi="ar-SA"/>
        </w:rPr>
      </w:pPr>
      <w:hyperlink w:anchor="_Toc428364457" w:history="1">
        <w:r w:rsidR="00FD1448" w:rsidRPr="00DD2693">
          <w:rPr>
            <w:rStyle w:val="Hyperlink"/>
            <w:noProof/>
          </w:rPr>
          <w:t xml:space="preserve">Microsoft Dynamics GP 2015 </w:t>
        </w:r>
        <w:r w:rsidR="00FD1448" w:rsidRPr="00DD2693">
          <w:rPr>
            <w:rStyle w:val="Hyperlink"/>
            <w:noProof/>
            <w:lang w:val="en-US"/>
          </w:rPr>
          <w:t>R</w:t>
        </w:r>
        <w:r w:rsidR="00FD1448" w:rsidRPr="00DD2693">
          <w:rPr>
            <w:rStyle w:val="Hyperlink"/>
            <w:noProof/>
          </w:rPr>
          <w:t>2</w:t>
        </w:r>
        <w:r w:rsidR="00FD1448">
          <w:rPr>
            <w:noProof/>
            <w:webHidden/>
          </w:rPr>
          <w:tab/>
        </w:r>
        <w:r w:rsidR="00FD1448">
          <w:rPr>
            <w:noProof/>
            <w:webHidden/>
          </w:rPr>
          <w:fldChar w:fldCharType="begin"/>
        </w:r>
        <w:r w:rsidR="00FD1448">
          <w:rPr>
            <w:noProof/>
            <w:webHidden/>
          </w:rPr>
          <w:instrText xml:space="preserve"> PAGEREF _Toc428364457 \h </w:instrText>
        </w:r>
        <w:r w:rsidR="00FD1448">
          <w:rPr>
            <w:noProof/>
            <w:webHidden/>
          </w:rPr>
        </w:r>
        <w:r w:rsidR="00FD1448">
          <w:rPr>
            <w:noProof/>
            <w:webHidden/>
          </w:rPr>
          <w:fldChar w:fldCharType="separate"/>
        </w:r>
        <w:r w:rsidR="00FD1448">
          <w:rPr>
            <w:noProof/>
            <w:webHidden/>
          </w:rPr>
          <w:t>18</w:t>
        </w:r>
        <w:r w:rsidR="00FD1448">
          <w:rPr>
            <w:noProof/>
            <w:webHidden/>
          </w:rPr>
          <w:fldChar w:fldCharType="end"/>
        </w:r>
      </w:hyperlink>
    </w:p>
    <w:p w14:paraId="354A2045" w14:textId="77777777" w:rsidR="00FD1448" w:rsidRDefault="00A93FEE">
      <w:pPr>
        <w:pStyle w:val="TOC2"/>
        <w:rPr>
          <w:noProof/>
          <w:color w:val="auto"/>
          <w:sz w:val="22"/>
          <w:lang w:val="en-US" w:eastAsia="ja-JP" w:bidi="ar-SA"/>
        </w:rPr>
      </w:pPr>
      <w:hyperlink w:anchor="_Toc428364458" w:history="1">
        <w:r w:rsidR="00FD1448" w:rsidRPr="00DD2693">
          <w:rPr>
            <w:rStyle w:val="Hyperlink"/>
            <w:noProof/>
          </w:rPr>
          <w:t>Microsoft Dynamics NAV 2015</w:t>
        </w:r>
        <w:r w:rsidR="00FD1448">
          <w:rPr>
            <w:noProof/>
            <w:webHidden/>
          </w:rPr>
          <w:tab/>
        </w:r>
        <w:r w:rsidR="00FD1448">
          <w:rPr>
            <w:noProof/>
            <w:webHidden/>
          </w:rPr>
          <w:fldChar w:fldCharType="begin"/>
        </w:r>
        <w:r w:rsidR="00FD1448">
          <w:rPr>
            <w:noProof/>
            <w:webHidden/>
          </w:rPr>
          <w:instrText xml:space="preserve"> PAGEREF _Toc428364458 \h </w:instrText>
        </w:r>
        <w:r w:rsidR="00FD1448">
          <w:rPr>
            <w:noProof/>
            <w:webHidden/>
          </w:rPr>
        </w:r>
        <w:r w:rsidR="00FD1448">
          <w:rPr>
            <w:noProof/>
            <w:webHidden/>
          </w:rPr>
          <w:fldChar w:fldCharType="separate"/>
        </w:r>
        <w:r w:rsidR="00FD1448">
          <w:rPr>
            <w:noProof/>
            <w:webHidden/>
          </w:rPr>
          <w:t>19</w:t>
        </w:r>
        <w:r w:rsidR="00FD1448">
          <w:rPr>
            <w:noProof/>
            <w:webHidden/>
          </w:rPr>
          <w:fldChar w:fldCharType="end"/>
        </w:r>
      </w:hyperlink>
    </w:p>
    <w:p w14:paraId="77C4D9D2" w14:textId="77777777" w:rsidR="00FD1448" w:rsidRDefault="00A93FEE">
      <w:pPr>
        <w:pStyle w:val="TOC2"/>
        <w:rPr>
          <w:noProof/>
          <w:color w:val="auto"/>
          <w:sz w:val="22"/>
          <w:lang w:val="en-US" w:eastAsia="ja-JP" w:bidi="ar-SA"/>
        </w:rPr>
      </w:pPr>
      <w:hyperlink w:anchor="_Toc428364459" w:history="1">
        <w:r w:rsidR="00FD1448" w:rsidRPr="00DD2693">
          <w:rPr>
            <w:rStyle w:val="Hyperlink"/>
            <w:noProof/>
          </w:rPr>
          <w:t>Microsoft Dynamics SL 2015</w:t>
        </w:r>
        <w:r w:rsidR="00FD1448">
          <w:rPr>
            <w:noProof/>
            <w:webHidden/>
          </w:rPr>
          <w:tab/>
        </w:r>
        <w:r w:rsidR="00FD1448">
          <w:rPr>
            <w:noProof/>
            <w:webHidden/>
          </w:rPr>
          <w:fldChar w:fldCharType="begin"/>
        </w:r>
        <w:r w:rsidR="00FD1448">
          <w:rPr>
            <w:noProof/>
            <w:webHidden/>
          </w:rPr>
          <w:instrText xml:space="preserve"> PAGEREF _Toc428364459 \h </w:instrText>
        </w:r>
        <w:r w:rsidR="00FD1448">
          <w:rPr>
            <w:noProof/>
            <w:webHidden/>
          </w:rPr>
        </w:r>
        <w:r w:rsidR="00FD1448">
          <w:rPr>
            <w:noProof/>
            <w:webHidden/>
          </w:rPr>
          <w:fldChar w:fldCharType="separate"/>
        </w:r>
        <w:r w:rsidR="00FD1448">
          <w:rPr>
            <w:noProof/>
            <w:webHidden/>
          </w:rPr>
          <w:t>19</w:t>
        </w:r>
        <w:r w:rsidR="00FD1448">
          <w:rPr>
            <w:noProof/>
            <w:webHidden/>
          </w:rPr>
          <w:fldChar w:fldCharType="end"/>
        </w:r>
      </w:hyperlink>
    </w:p>
    <w:p w14:paraId="55E53690" w14:textId="77777777" w:rsidR="00FD1448" w:rsidRDefault="00A93FEE">
      <w:pPr>
        <w:pStyle w:val="TOC2"/>
        <w:rPr>
          <w:noProof/>
          <w:color w:val="auto"/>
          <w:sz w:val="22"/>
          <w:lang w:val="en-US" w:eastAsia="ja-JP" w:bidi="ar-SA"/>
        </w:rPr>
      </w:pPr>
      <w:hyperlink w:anchor="_Toc428364460" w:history="1">
        <w:r w:rsidR="00FD1448" w:rsidRPr="00DD2693">
          <w:rPr>
            <w:rStyle w:val="Hyperlink"/>
            <w:noProof/>
          </w:rPr>
          <w:t>Система контроля использования</w:t>
        </w:r>
        <w:r w:rsidR="00FD1448">
          <w:rPr>
            <w:noProof/>
            <w:webHidden/>
          </w:rPr>
          <w:tab/>
        </w:r>
        <w:r w:rsidR="00FD1448">
          <w:rPr>
            <w:noProof/>
            <w:webHidden/>
          </w:rPr>
          <w:fldChar w:fldCharType="begin"/>
        </w:r>
        <w:r w:rsidR="00FD1448">
          <w:rPr>
            <w:noProof/>
            <w:webHidden/>
          </w:rPr>
          <w:instrText xml:space="preserve"> PAGEREF _Toc428364460 \h </w:instrText>
        </w:r>
        <w:r w:rsidR="00FD1448">
          <w:rPr>
            <w:noProof/>
            <w:webHidden/>
          </w:rPr>
        </w:r>
        <w:r w:rsidR="00FD1448">
          <w:rPr>
            <w:noProof/>
            <w:webHidden/>
          </w:rPr>
          <w:fldChar w:fldCharType="separate"/>
        </w:r>
        <w:r w:rsidR="00FD1448">
          <w:rPr>
            <w:noProof/>
            <w:webHidden/>
          </w:rPr>
          <w:t>20</w:t>
        </w:r>
        <w:r w:rsidR="00FD1448">
          <w:rPr>
            <w:noProof/>
            <w:webHidden/>
          </w:rPr>
          <w:fldChar w:fldCharType="end"/>
        </w:r>
      </w:hyperlink>
    </w:p>
    <w:p w14:paraId="556B1418" w14:textId="77777777" w:rsidR="00FD1448" w:rsidRDefault="00A93FEE">
      <w:pPr>
        <w:pStyle w:val="TOC2"/>
        <w:rPr>
          <w:noProof/>
          <w:color w:val="auto"/>
          <w:sz w:val="22"/>
          <w:lang w:val="en-US" w:eastAsia="ja-JP" w:bidi="ar-SA"/>
        </w:rPr>
      </w:pPr>
      <w:hyperlink w:anchor="_Toc428364461" w:history="1">
        <w:r w:rsidR="00FD1448" w:rsidRPr="00DD2693">
          <w:rPr>
            <w:rStyle w:val="Hyperlink"/>
            <w:noProof/>
          </w:rPr>
          <w:t>Размещение SharePoint 2013</w:t>
        </w:r>
        <w:r w:rsidR="00FD1448">
          <w:rPr>
            <w:noProof/>
            <w:webHidden/>
          </w:rPr>
          <w:tab/>
        </w:r>
        <w:r w:rsidR="00FD1448">
          <w:rPr>
            <w:noProof/>
            <w:webHidden/>
          </w:rPr>
          <w:fldChar w:fldCharType="begin"/>
        </w:r>
        <w:r w:rsidR="00FD1448">
          <w:rPr>
            <w:noProof/>
            <w:webHidden/>
          </w:rPr>
          <w:instrText xml:space="preserve"> PAGEREF _Toc428364461 \h </w:instrText>
        </w:r>
        <w:r w:rsidR="00FD1448">
          <w:rPr>
            <w:noProof/>
            <w:webHidden/>
          </w:rPr>
        </w:r>
        <w:r w:rsidR="00FD1448">
          <w:rPr>
            <w:noProof/>
            <w:webHidden/>
          </w:rPr>
          <w:fldChar w:fldCharType="separate"/>
        </w:r>
        <w:r w:rsidR="00FD1448">
          <w:rPr>
            <w:noProof/>
            <w:webHidden/>
          </w:rPr>
          <w:t>20</w:t>
        </w:r>
        <w:r w:rsidR="00FD1448">
          <w:rPr>
            <w:noProof/>
            <w:webHidden/>
          </w:rPr>
          <w:fldChar w:fldCharType="end"/>
        </w:r>
      </w:hyperlink>
    </w:p>
    <w:p w14:paraId="07EEB823" w14:textId="77777777" w:rsidR="00FD1448" w:rsidRDefault="00A93FEE">
      <w:pPr>
        <w:pStyle w:val="TOC2"/>
        <w:rPr>
          <w:noProof/>
          <w:color w:val="auto"/>
          <w:sz w:val="22"/>
          <w:lang w:val="en-US" w:eastAsia="ja-JP" w:bidi="ar-SA"/>
        </w:rPr>
      </w:pPr>
      <w:hyperlink w:anchor="_Toc428364462" w:history="1">
        <w:r w:rsidR="00FD1448" w:rsidRPr="00DD2693">
          <w:rPr>
            <w:rStyle w:val="Hyperlink"/>
            <w:noProof/>
          </w:rPr>
          <w:t>System Center 2012 R2 Datacenter</w:t>
        </w:r>
        <w:r w:rsidR="00FD1448">
          <w:rPr>
            <w:noProof/>
            <w:webHidden/>
          </w:rPr>
          <w:tab/>
        </w:r>
        <w:r w:rsidR="00FD1448">
          <w:rPr>
            <w:noProof/>
            <w:webHidden/>
          </w:rPr>
          <w:fldChar w:fldCharType="begin"/>
        </w:r>
        <w:r w:rsidR="00FD1448">
          <w:rPr>
            <w:noProof/>
            <w:webHidden/>
          </w:rPr>
          <w:instrText xml:space="preserve"> PAGEREF _Toc428364462 \h </w:instrText>
        </w:r>
        <w:r w:rsidR="00FD1448">
          <w:rPr>
            <w:noProof/>
            <w:webHidden/>
          </w:rPr>
        </w:r>
        <w:r w:rsidR="00FD1448">
          <w:rPr>
            <w:noProof/>
            <w:webHidden/>
          </w:rPr>
          <w:fldChar w:fldCharType="separate"/>
        </w:r>
        <w:r w:rsidR="00FD1448">
          <w:rPr>
            <w:noProof/>
            <w:webHidden/>
          </w:rPr>
          <w:t>21</w:t>
        </w:r>
        <w:r w:rsidR="00FD1448">
          <w:rPr>
            <w:noProof/>
            <w:webHidden/>
          </w:rPr>
          <w:fldChar w:fldCharType="end"/>
        </w:r>
      </w:hyperlink>
    </w:p>
    <w:p w14:paraId="6C1ABAE7" w14:textId="77777777" w:rsidR="00FD1448" w:rsidRDefault="00A93FEE">
      <w:pPr>
        <w:pStyle w:val="TOC2"/>
        <w:rPr>
          <w:noProof/>
          <w:color w:val="auto"/>
          <w:sz w:val="22"/>
          <w:lang w:val="en-US" w:eastAsia="ja-JP" w:bidi="ar-SA"/>
        </w:rPr>
      </w:pPr>
      <w:hyperlink w:anchor="_Toc428364463" w:history="1">
        <w:r w:rsidR="00FD1448" w:rsidRPr="00DD2693">
          <w:rPr>
            <w:rStyle w:val="Hyperlink"/>
            <w:noProof/>
          </w:rPr>
          <w:t>System Center 2012 R2 Standard</w:t>
        </w:r>
        <w:r w:rsidR="00FD1448">
          <w:rPr>
            <w:noProof/>
            <w:webHidden/>
          </w:rPr>
          <w:tab/>
        </w:r>
        <w:r w:rsidR="00FD1448">
          <w:rPr>
            <w:noProof/>
            <w:webHidden/>
          </w:rPr>
          <w:fldChar w:fldCharType="begin"/>
        </w:r>
        <w:r w:rsidR="00FD1448">
          <w:rPr>
            <w:noProof/>
            <w:webHidden/>
          </w:rPr>
          <w:instrText xml:space="preserve"> PAGEREF _Toc428364463 \h </w:instrText>
        </w:r>
        <w:r w:rsidR="00FD1448">
          <w:rPr>
            <w:noProof/>
            <w:webHidden/>
          </w:rPr>
        </w:r>
        <w:r w:rsidR="00FD1448">
          <w:rPr>
            <w:noProof/>
            <w:webHidden/>
          </w:rPr>
          <w:fldChar w:fldCharType="separate"/>
        </w:r>
        <w:r w:rsidR="00FD1448">
          <w:rPr>
            <w:noProof/>
            <w:webHidden/>
          </w:rPr>
          <w:t>22</w:t>
        </w:r>
        <w:r w:rsidR="00FD1448">
          <w:rPr>
            <w:noProof/>
            <w:webHidden/>
          </w:rPr>
          <w:fldChar w:fldCharType="end"/>
        </w:r>
      </w:hyperlink>
    </w:p>
    <w:p w14:paraId="588125DB" w14:textId="77777777" w:rsidR="00FD1448" w:rsidRDefault="00A93FEE">
      <w:pPr>
        <w:pStyle w:val="TOC2"/>
        <w:rPr>
          <w:noProof/>
          <w:color w:val="auto"/>
          <w:sz w:val="22"/>
          <w:lang w:val="en-US" w:eastAsia="ja-JP" w:bidi="ar-SA"/>
        </w:rPr>
      </w:pPr>
      <w:hyperlink w:anchor="_Toc428364464" w:history="1">
        <w:r w:rsidR="00FD1448" w:rsidRPr="00DD2693">
          <w:rPr>
            <w:rStyle w:val="Hyperlink"/>
            <w:noProof/>
          </w:rPr>
          <w:t>Windows Server 2012 R2 Datacenter</w:t>
        </w:r>
        <w:r w:rsidR="00FD1448">
          <w:rPr>
            <w:noProof/>
            <w:webHidden/>
          </w:rPr>
          <w:tab/>
        </w:r>
        <w:r w:rsidR="00FD1448">
          <w:rPr>
            <w:noProof/>
            <w:webHidden/>
          </w:rPr>
          <w:fldChar w:fldCharType="begin"/>
        </w:r>
        <w:r w:rsidR="00FD1448">
          <w:rPr>
            <w:noProof/>
            <w:webHidden/>
          </w:rPr>
          <w:instrText xml:space="preserve"> PAGEREF _Toc428364464 \h </w:instrText>
        </w:r>
        <w:r w:rsidR="00FD1448">
          <w:rPr>
            <w:noProof/>
            <w:webHidden/>
          </w:rPr>
        </w:r>
        <w:r w:rsidR="00FD1448">
          <w:rPr>
            <w:noProof/>
            <w:webHidden/>
          </w:rPr>
          <w:fldChar w:fldCharType="separate"/>
        </w:r>
        <w:r w:rsidR="00FD1448">
          <w:rPr>
            <w:noProof/>
            <w:webHidden/>
          </w:rPr>
          <w:t>24</w:t>
        </w:r>
        <w:r w:rsidR="00FD1448">
          <w:rPr>
            <w:noProof/>
            <w:webHidden/>
          </w:rPr>
          <w:fldChar w:fldCharType="end"/>
        </w:r>
      </w:hyperlink>
    </w:p>
    <w:p w14:paraId="6D9618CC" w14:textId="77777777" w:rsidR="00FD1448" w:rsidRDefault="00A93FEE">
      <w:pPr>
        <w:pStyle w:val="TOC2"/>
        <w:rPr>
          <w:noProof/>
          <w:color w:val="auto"/>
          <w:sz w:val="22"/>
          <w:lang w:val="en-US" w:eastAsia="ja-JP" w:bidi="ar-SA"/>
        </w:rPr>
      </w:pPr>
      <w:hyperlink w:anchor="_Toc428364465" w:history="1">
        <w:r w:rsidR="00FD1448" w:rsidRPr="00DD2693">
          <w:rPr>
            <w:rStyle w:val="Hyperlink"/>
            <w:noProof/>
          </w:rPr>
          <w:t>Windows Server 2012 R2 Standard</w:t>
        </w:r>
        <w:r w:rsidR="00FD1448">
          <w:rPr>
            <w:noProof/>
            <w:webHidden/>
          </w:rPr>
          <w:tab/>
        </w:r>
        <w:r w:rsidR="00FD1448">
          <w:rPr>
            <w:noProof/>
            <w:webHidden/>
          </w:rPr>
          <w:fldChar w:fldCharType="begin"/>
        </w:r>
        <w:r w:rsidR="00FD1448">
          <w:rPr>
            <w:noProof/>
            <w:webHidden/>
          </w:rPr>
          <w:instrText xml:space="preserve"> PAGEREF _Toc428364465 \h </w:instrText>
        </w:r>
        <w:r w:rsidR="00FD1448">
          <w:rPr>
            <w:noProof/>
            <w:webHidden/>
          </w:rPr>
        </w:r>
        <w:r w:rsidR="00FD1448">
          <w:rPr>
            <w:noProof/>
            <w:webHidden/>
          </w:rPr>
          <w:fldChar w:fldCharType="separate"/>
        </w:r>
        <w:r w:rsidR="00FD1448">
          <w:rPr>
            <w:noProof/>
            <w:webHidden/>
          </w:rPr>
          <w:t>25</w:t>
        </w:r>
        <w:r w:rsidR="00FD1448">
          <w:rPr>
            <w:noProof/>
            <w:webHidden/>
          </w:rPr>
          <w:fldChar w:fldCharType="end"/>
        </w:r>
      </w:hyperlink>
    </w:p>
    <w:p w14:paraId="32424CEF" w14:textId="77777777" w:rsidR="00FD1448" w:rsidRDefault="00A93FEE">
      <w:pPr>
        <w:pStyle w:val="TOC2"/>
        <w:rPr>
          <w:noProof/>
          <w:color w:val="auto"/>
          <w:sz w:val="22"/>
          <w:lang w:val="en-US" w:eastAsia="ja-JP" w:bidi="ar-SA"/>
        </w:rPr>
      </w:pPr>
      <w:hyperlink w:anchor="_Toc428364466" w:history="1">
        <w:r w:rsidR="00FD1448" w:rsidRPr="00DD2693">
          <w:rPr>
            <w:rStyle w:val="Hyperlink"/>
            <w:noProof/>
          </w:rPr>
          <w:t>Windows Server 2012 R2 Essentials</w:t>
        </w:r>
        <w:r w:rsidR="00FD1448">
          <w:rPr>
            <w:noProof/>
            <w:webHidden/>
          </w:rPr>
          <w:tab/>
        </w:r>
        <w:r w:rsidR="00FD1448">
          <w:rPr>
            <w:noProof/>
            <w:webHidden/>
          </w:rPr>
          <w:fldChar w:fldCharType="begin"/>
        </w:r>
        <w:r w:rsidR="00FD1448">
          <w:rPr>
            <w:noProof/>
            <w:webHidden/>
          </w:rPr>
          <w:instrText xml:space="preserve"> PAGEREF _Toc428364466 \h </w:instrText>
        </w:r>
        <w:r w:rsidR="00FD1448">
          <w:rPr>
            <w:noProof/>
            <w:webHidden/>
          </w:rPr>
        </w:r>
        <w:r w:rsidR="00FD1448">
          <w:rPr>
            <w:noProof/>
            <w:webHidden/>
          </w:rPr>
          <w:fldChar w:fldCharType="separate"/>
        </w:r>
        <w:r w:rsidR="00FD1448">
          <w:rPr>
            <w:noProof/>
            <w:webHidden/>
          </w:rPr>
          <w:t>26</w:t>
        </w:r>
        <w:r w:rsidR="00FD1448">
          <w:rPr>
            <w:noProof/>
            <w:webHidden/>
          </w:rPr>
          <w:fldChar w:fldCharType="end"/>
        </w:r>
      </w:hyperlink>
    </w:p>
    <w:p w14:paraId="5F26DF53" w14:textId="77777777" w:rsidR="009950B2" w:rsidRDefault="0006656D" w:rsidP="00C1564F">
      <w:pPr>
        <w:pStyle w:val="TOC2"/>
        <w:sectPr w:rsidR="009950B2" w:rsidSect="00DF3827">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C1564F">
      <w:pPr>
        <w:pStyle w:val="PURHeading1"/>
        <w:spacing w:line="240" w:lineRule="auto"/>
      </w:pPr>
      <w:bookmarkStart w:id="53" w:name="ОБЩИЕ_УСЛОВИЯ"/>
      <w:r>
        <w:lastRenderedPageBreak/>
        <w:t>Общие условия</w:t>
      </w:r>
      <w:bookmarkEnd w:id="53"/>
    </w:p>
    <w:p w14:paraId="0681DB3A" w14:textId="77777777" w:rsidR="000A570B" w:rsidRPr="00732F38" w:rsidRDefault="000A570B" w:rsidP="00C1564F">
      <w:pPr>
        <w:pStyle w:val="PURHeading2"/>
        <w:spacing w:line="240" w:lineRule="auto"/>
      </w:pPr>
      <w:r>
        <w:t>Лицензирование сервера</w:t>
      </w:r>
    </w:p>
    <w:p w14:paraId="3EC3EE87" w14:textId="7B1F0FF5" w:rsidR="000A570B" w:rsidRDefault="000A570B" w:rsidP="00C1564F">
      <w:pPr>
        <w:pStyle w:val="PURBody"/>
        <w:rPr>
          <w:b/>
          <w:caps/>
        </w:rPr>
      </w:pPr>
      <w: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14:paraId="7DA27C31" w14:textId="77777777" w:rsidR="000A570B" w:rsidRDefault="000A570B" w:rsidP="00C1564F">
      <w:pPr>
        <w:pStyle w:val="PURBlueStrong"/>
        <w:spacing w:line="240" w:lineRule="auto"/>
      </w:pPr>
      <w:r>
        <w:t>Определение необходимого количества лицензий</w:t>
      </w:r>
    </w:p>
    <w:p w14:paraId="5D836B1F" w14:textId="709A4BE1" w:rsidR="000A570B" w:rsidRPr="008115B6" w:rsidRDefault="004173E6" w:rsidP="00C1564F">
      <w:pPr>
        <w:pStyle w:val="PURBody-Indented"/>
      </w:pPr>
      <w:r>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 физических процессоров (как описано в Варианте 2 ниже). Для выпусков Enterprise программного обеспечения можно выбрать любой из вариантов. Для всех остальных выпусков программного обеспечения необходимо выбирать Вариант 2.</w:t>
      </w:r>
    </w:p>
    <w:p w14:paraId="11DB4394" w14:textId="77777777" w:rsidR="00B70FA2" w:rsidRDefault="000A570B" w:rsidP="00C1564F">
      <w:pPr>
        <w:pStyle w:val="PURBody-Indented"/>
      </w:pPr>
      <w:r>
        <w:rPr>
          <w:rStyle w:val="Strong"/>
        </w:rPr>
        <w:t xml:space="preserve">Вариант 1. Неограниченная виртуализация. </w:t>
      </w:r>
      <w:r>
        <w:t>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Enterprise программного обеспечения.</w:t>
      </w:r>
    </w:p>
    <w:p w14:paraId="5E908EAA" w14:textId="13826776" w:rsidR="000A570B" w:rsidRPr="00A80756" w:rsidRDefault="000A570B" w:rsidP="00C1564F">
      <w:pPr>
        <w:pStyle w:val="PURBody-Indented"/>
      </w:pPr>
      <w:r>
        <w:rPr>
          <w:rStyle w:val="Strong"/>
        </w:rPr>
        <w:t>Вариант 2. Лицензирование по количеству используемых процессоров</w:t>
      </w:r>
      <w:r>
        <w:rPr>
          <w:b/>
        </w:rPr>
        <w:t>.</w:t>
      </w:r>
      <w:r>
        <w:t xml:space="preserve"> В этом случае общее количество лицензий, необходимых для сервера, равно сумме лицензий, указанных в пунктах (a) и (b) ниже. Для выпусков программного обеспечения, отличных от Enterprise, доступен только этот вариант.</w:t>
      </w:r>
    </w:p>
    <w:p w14:paraId="673A64DB" w14:textId="77777777" w:rsidR="004C70E5" w:rsidRDefault="004C70E5" w:rsidP="00C1564F">
      <w:pPr>
        <w:pStyle w:val="PURBullet-Indented"/>
        <w:numPr>
          <w:ilvl w:val="0"/>
          <w:numId w:val="14"/>
        </w:numPr>
        <w:spacing w:line="240" w:lineRule="auto"/>
        <w:ind w:left="994"/>
        <w:contextualSpacing w:val="0"/>
      </w:pPr>
      <w: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14:paraId="6ABDE6F9" w14:textId="463C119B" w:rsidR="000A570B" w:rsidRPr="00A80756" w:rsidRDefault="000A570B" w:rsidP="00C1564F">
      <w:pPr>
        <w:pStyle w:val="PURBullet-Indented"/>
        <w:numPr>
          <w:ilvl w:val="0"/>
          <w:numId w:val="14"/>
        </w:numPr>
        <w:spacing w:line="240" w:lineRule="auto"/>
      </w:pPr>
      <w: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 часть считается полным виртуальным процессором.</w:t>
      </w:r>
    </w:p>
    <w:p w14:paraId="1252C8C9" w14:textId="670EC8F7" w:rsidR="000A570B" w:rsidRPr="0026631B" w:rsidRDefault="000A570B" w:rsidP="00C1564F">
      <w:pPr>
        <w:pStyle w:val="PURBody-Indented"/>
      </w:pPr>
      <w:r>
        <w:t>*Виртуальный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 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A) и B) ниже:</w:t>
      </w:r>
    </w:p>
    <w:p w14:paraId="0CED70D5" w14:textId="6E076F32" w:rsidR="000A570B" w:rsidRDefault="000A570B" w:rsidP="00C1564F">
      <w:pPr>
        <w:pStyle w:val="PURBullet-Indented"/>
        <w:numPr>
          <w:ilvl w:val="0"/>
          <w:numId w:val="26"/>
        </w:numPr>
        <w:spacing w:line="240" w:lineRule="auto"/>
        <w:ind w:left="994"/>
        <w:contextualSpacing w:val="0"/>
      </w:pPr>
      <w:r>
        <w:t>одна лицензия на каждые Х логических процессоров, используемых виртуальной операционной средой</w:t>
      </w:r>
    </w:p>
    <w:p w14:paraId="0C0E5C7F" w14:textId="3A2C91FF" w:rsidR="000A570B" w:rsidRDefault="000A570B" w:rsidP="00C1564F">
      <w:pPr>
        <w:pStyle w:val="PURBullet-Indented"/>
        <w:numPr>
          <w:ilvl w:val="0"/>
          <w:numId w:val="26"/>
        </w:numPr>
        <w:spacing w:line="240" w:lineRule="auto"/>
      </w:pPr>
      <w:r>
        <w:t>одна лицензия, если количество используемых логических процессоров не является целым числом, кратным Х.</w:t>
      </w:r>
    </w:p>
    <w:p w14:paraId="1DFF21B2" w14:textId="3E30604B" w:rsidR="000A570B" w:rsidRPr="00862C77" w:rsidRDefault="000A570B" w:rsidP="00C1564F">
      <w:pPr>
        <w:pStyle w:val="PURBody-Indented"/>
      </w:pPr>
      <w:r>
        <w:t>«X», используемое выше, равняется количеству ядер или (если применимо) количеству потоков в каждом физическом процессоре.</w:t>
      </w:r>
    </w:p>
    <w:p w14:paraId="5FBC6DEC" w14:textId="77777777" w:rsidR="000A570B" w:rsidRDefault="000A570B" w:rsidP="00C1564F">
      <w:pPr>
        <w:pStyle w:val="PURHeading2"/>
        <w:spacing w:line="240" w:lineRule="auto"/>
      </w:pPr>
      <w:r>
        <w:t>Назначение необходимого количества лицензий серверу</w:t>
      </w:r>
    </w:p>
    <w:p w14:paraId="5AD1E2C8" w14:textId="69AE66BB" w:rsidR="000A570B" w:rsidRPr="000F6C7A" w:rsidRDefault="000A570B" w:rsidP="00C1564F">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40F5E9A6" w14:textId="6F8E5BAA" w:rsidR="000A570B" w:rsidRDefault="000A570B" w:rsidP="00C1564F">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35115AB9" w14:textId="77777777" w:rsidR="000A570B" w:rsidRPr="00BD7277" w:rsidRDefault="000A570B" w:rsidP="00C1564F">
      <w:pPr>
        <w:pStyle w:val="PURHeading2"/>
        <w:spacing w:line="240" w:lineRule="auto"/>
      </w:pPr>
      <w:r>
        <w:lastRenderedPageBreak/>
        <w:t>Запуск экземпляров серверного программного обеспечения</w:t>
      </w:r>
    </w:p>
    <w:p w14:paraId="75D247BE" w14:textId="0CED3956" w:rsidR="000A570B" w:rsidRDefault="000A570B" w:rsidP="00C1564F">
      <w:pPr>
        <w:pStyle w:val="PURBody-Indented"/>
        <w:rPr>
          <w:b/>
        </w:rPr>
      </w:pPr>
      <w:r>
        <w:t>Право на запуск программного обеспечения зависит от способа, которым определяется количество необходимых лицензий.</w:t>
      </w:r>
    </w:p>
    <w:p w14:paraId="1F172A61" w14:textId="77777777" w:rsidR="000A570B" w:rsidRPr="004868FC" w:rsidRDefault="000A570B" w:rsidP="00C1564F">
      <w:pPr>
        <w:pStyle w:val="PURBody-Indented"/>
      </w:pPr>
      <w:r>
        <w:rPr>
          <w:rStyle w:val="Strong"/>
        </w:rPr>
        <w:t>Вариант 1. Неограниченная виртуализация</w:t>
      </w:r>
      <w:r>
        <w:rPr>
          <w:b/>
        </w:rPr>
        <w:t>.</w:t>
      </w:r>
      <w: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14:paraId="56C18382" w14:textId="72316250" w:rsidR="000A570B" w:rsidRPr="00BD7277" w:rsidRDefault="000A570B" w:rsidP="00C1564F">
      <w:pPr>
        <w:pStyle w:val="PURBullet-Indented"/>
        <w:spacing w:line="240" w:lineRule="auto"/>
      </w:pPr>
      <w: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14:paraId="58DEFBE0" w14:textId="77777777" w:rsidR="000A570B" w:rsidRPr="00BD7277" w:rsidRDefault="000A570B" w:rsidP="00C1564F">
      <w:pPr>
        <w:pStyle w:val="PURBullet-Indented"/>
        <w:spacing w:line="240" w:lineRule="auto"/>
      </w:pPr>
      <w:r>
        <w:t>Лицензировать виртуальные процессоры не требуется.</w:t>
      </w:r>
    </w:p>
    <w:p w14:paraId="7D719E8E" w14:textId="1CB09D85" w:rsidR="000A570B" w:rsidRPr="004868FC" w:rsidRDefault="000A570B" w:rsidP="00C1564F">
      <w:pPr>
        <w:pStyle w:val="PURBody-Indented"/>
        <w:rPr>
          <w:b/>
          <w:bCs/>
        </w:rPr>
      </w:pPr>
      <w:r>
        <w:rPr>
          <w:rStyle w:val="Strong"/>
        </w:rPr>
        <w:t xml:space="preserve">Вариант 2. Лицензирование по количеству используемых процессоров. </w:t>
      </w:r>
      <w: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14:paraId="0ADCBA28" w14:textId="77777777" w:rsidR="000A570B" w:rsidRPr="00FD0417" w:rsidRDefault="000A570B" w:rsidP="00C1564F">
      <w:pPr>
        <w:pStyle w:val="PURHeading2"/>
        <w:spacing w:line="240" w:lineRule="auto"/>
      </w:pPr>
      <w:r>
        <w:t>Запуск экземпляров клиентского программного обеспечения</w:t>
      </w:r>
    </w:p>
    <w:p w14:paraId="50DE3AB7" w14:textId="58F6F78D" w:rsidR="000A570B" w:rsidRPr="00FD0417" w:rsidRDefault="000A570B" w:rsidP="00C1564F">
      <w:pPr>
        <w:pStyle w:val="PURBody-Indented"/>
      </w:pPr>
      <w: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14:paraId="787F626F" w14:textId="35F4DBCC" w:rsidR="000A570B" w:rsidRPr="00FD0417" w:rsidRDefault="000A570B" w:rsidP="00C1564F">
      <w:pPr>
        <w:pStyle w:val="PURHeading2"/>
        <w:spacing w:line="240" w:lineRule="auto"/>
      </w:pPr>
      <w:r>
        <w:t>Создание экземпляров и хранение на серверах или носителях</w:t>
      </w:r>
    </w:p>
    <w:p w14:paraId="49F02200" w14:textId="77777777" w:rsidR="000A570B" w:rsidRPr="00710E52" w:rsidRDefault="000A570B" w:rsidP="00C1564F">
      <w:pPr>
        <w:pStyle w:val="PURBody-Indented"/>
      </w:pPr>
      <w:r>
        <w:t>Каждая приобретенная лицензия на программное обеспечение дает вам следующие дополнительные права.</w:t>
      </w:r>
    </w:p>
    <w:p w14:paraId="1C554693" w14:textId="77777777" w:rsidR="000A570B" w:rsidRPr="00710E52" w:rsidRDefault="000A570B" w:rsidP="00C1564F">
      <w:pPr>
        <w:pStyle w:val="PURBullet-Indented"/>
        <w:spacing w:line="240" w:lineRule="auto"/>
      </w:pPr>
      <w:r>
        <w:t>Вы можете создавать любое количество экземпляров серверного и клиентского программного обеспечения.</w:t>
      </w:r>
    </w:p>
    <w:p w14:paraId="0E813073" w14:textId="77777777" w:rsidR="000A570B" w:rsidRPr="00710E52" w:rsidRDefault="000A570B" w:rsidP="00C1564F">
      <w:pPr>
        <w:pStyle w:val="PURBullet-Indented"/>
        <w:spacing w:line="240" w:lineRule="auto"/>
      </w:pPr>
      <w:r>
        <w:t>Вы можете хранить экземпляры серверного и клиентского программного обеспечения на любом вашем сервере или носителе.</w:t>
      </w:r>
    </w:p>
    <w:p w14:paraId="0D2C645A" w14:textId="1C40C924" w:rsidR="000A570B" w:rsidRPr="00710E52" w:rsidRDefault="000A570B" w:rsidP="00C1564F">
      <w:pPr>
        <w:pStyle w:val="PURBullet-Indented"/>
        <w:spacing w:line="240" w:lineRule="auto"/>
      </w:pPr>
      <w: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 за исключением ваших клиентов (и только при условии, что это разрешено в рамках вашего соглашения)).</w:t>
      </w:r>
    </w:p>
    <w:p w14:paraId="7B12897D" w14:textId="044B2B3B" w:rsidR="000A570B" w:rsidRDefault="000A570B" w:rsidP="00C1564F">
      <w:pPr>
        <w:pStyle w:val="PURHeading2"/>
        <w:spacing w:line="240" w:lineRule="auto"/>
        <w:rPr>
          <w:highlight w:val="yellow"/>
        </w:rPr>
      </w:pPr>
      <w:r>
        <w:t>Дополнительные условия лицензии и (или) права на использование</w:t>
      </w:r>
    </w:p>
    <w:p w14:paraId="1131747A" w14:textId="77777777" w:rsidR="000A570B" w:rsidRPr="00FD0417" w:rsidRDefault="000A570B" w:rsidP="00C1564F">
      <w:pPr>
        <w:pStyle w:val="PURBlueStrong"/>
        <w:spacing w:line="240" w:lineRule="auto"/>
      </w:pPr>
      <w:r>
        <w:t>Лицензии подписчика (SAL) для доступа не требуются</w:t>
      </w:r>
    </w:p>
    <w:p w14:paraId="314E2DBC" w14:textId="7486F700" w:rsidR="000A570B" w:rsidRDefault="00094CB3" w:rsidP="00C1564F">
      <w:pPr>
        <w:pStyle w:val="PURBody-Indented"/>
      </w:pPr>
      <w:r>
        <w:t>За исключением того, что изложено в разделе «Лицензирование «на процессор», лицензии SAL для других устройств для доступа к экземплярам серверного программного обеспечения не требуются.</w:t>
      </w:r>
    </w:p>
    <w:p w14:paraId="1F3D4EBB" w14:textId="77777777" w:rsidR="000A570B" w:rsidRPr="00FD0417" w:rsidRDefault="000A570B" w:rsidP="00C1564F">
      <w:pPr>
        <w:pStyle w:val="PURBlueStrong"/>
        <w:spacing w:line="240" w:lineRule="auto"/>
      </w:pPr>
      <w:r>
        <w:t>Вторично распространяемый код</w:t>
      </w:r>
    </w:p>
    <w:p w14:paraId="0E020FB6" w14:textId="0076FBD3" w:rsidR="000A570B" w:rsidRPr="00FD0417" w:rsidRDefault="000A570B" w:rsidP="00C1564F">
      <w:pPr>
        <w:pStyle w:val="PURBody-Indented"/>
      </w:pPr>
      <w:r>
        <w:t>Вы имеете право использовать Вторично распространяемый код в соответствии с Универсальными условиями лицензии.</w:t>
      </w:r>
    </w:p>
    <w:p w14:paraId="0021804E" w14:textId="5AE098B8" w:rsidR="000A570B" w:rsidRDefault="00400E31" w:rsidP="00C1564F">
      <w:pPr>
        <w:pStyle w:val="PURBlueStrong"/>
        <w:spacing w:line="240" w:lineRule="auto"/>
      </w:pPr>
      <w:r>
        <w:t>Пакеты System Center</w:t>
      </w:r>
    </w:p>
    <w:p w14:paraId="2043D2E1" w14:textId="28074ADE" w:rsidR="000A570B" w:rsidRDefault="00400E31" w:rsidP="00C1564F">
      <w:pPr>
        <w:pStyle w:val="PURBody-Indented"/>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64FDD176" w14:textId="3C4C05C4" w:rsidR="000A570B" w:rsidRDefault="000A570B" w:rsidP="00C1564F">
      <w:pPr>
        <w:pStyle w:val="PURHeading2"/>
        <w:spacing w:line="240" w:lineRule="auto"/>
      </w:pPr>
      <w:r>
        <w:t>Перемещение лицензий в фермах серверов</w:t>
      </w:r>
    </w:p>
    <w:p w14:paraId="78598E48" w14:textId="35598FDB" w:rsidR="000A570B" w:rsidRPr="00FB2489" w:rsidRDefault="000A570B" w:rsidP="00C1564F">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1EB44802" w14:textId="77777777" w:rsidR="000A570B" w:rsidRDefault="000A570B" w:rsidP="00C1564F">
      <w:pPr>
        <w:pStyle w:val="PURBlueStrong"/>
        <w:spacing w:line="240" w:lineRule="auto"/>
      </w:pPr>
      <w:r>
        <w:t>Назначение лицензий и использование программного обеспечения в фермах серверов</w:t>
      </w:r>
    </w:p>
    <w:p w14:paraId="053B4547" w14:textId="5FCFCDC1" w:rsidR="000A570B" w:rsidRDefault="000A570B" w:rsidP="00C1564F">
      <w:pPr>
        <w:pStyle w:val="PURBody-Indented"/>
      </w:pPr>
      <w: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14:paraId="4DDD7262" w14:textId="77777777" w:rsidR="000A570B" w:rsidRPr="00747B1F" w:rsidRDefault="000A570B" w:rsidP="00C1564F">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4379FF48" w14:textId="77777777" w:rsidR="000A570B" w:rsidRDefault="000A570B" w:rsidP="00C1564F">
      <w:pPr>
        <w:pStyle w:val="PURBullet-Indented"/>
        <w:spacing w:line="240" w:lineRule="auto"/>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3A43334A" w14:textId="77777777" w:rsidR="000A570B" w:rsidRDefault="000A570B" w:rsidP="00C1564F">
      <w:pPr>
        <w:pStyle w:val="PURBullet-Indented"/>
        <w:spacing w:line="240" w:lineRule="auto"/>
        <w:rPr>
          <w:rFonts w:cs="Arial"/>
          <w:sz w:val="20"/>
        </w:rPr>
      </w:pPr>
      <w:r>
        <w:t>на территории Европейского Союза (ЕС) и (или) Европейской ассоциации свободной торговли (ЕАСТ)</w:t>
      </w:r>
      <w:r>
        <w:rPr>
          <w:rFonts w:cs="Arial"/>
        </w:rPr>
        <w:t>.</w:t>
      </w:r>
    </w:p>
    <w:p w14:paraId="3F137852" w14:textId="77777777" w:rsidR="000A570B" w:rsidRDefault="000A570B" w:rsidP="00C1564F">
      <w:pPr>
        <w:pStyle w:val="PURBody-Indented"/>
      </w:pPr>
      <w:r>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14:paraId="68FBC4D8" w14:textId="77777777" w:rsidR="000A570B" w:rsidRPr="005E55E4" w:rsidRDefault="000A570B" w:rsidP="00C1564F">
      <w:pPr>
        <w:pStyle w:val="PURBlueStrong"/>
        <w:spacing w:line="240" w:lineRule="auto"/>
      </w:pPr>
      <w:r>
        <w:lastRenderedPageBreak/>
        <w:t>Передача лицензии</w:t>
      </w:r>
    </w:p>
    <w:p w14:paraId="1DBB7141" w14:textId="485B776D" w:rsidR="000A570B" w:rsidRPr="004868FC" w:rsidRDefault="000A570B" w:rsidP="00C1564F">
      <w:pPr>
        <w:pStyle w:val="PURBody-Indented"/>
        <w:rPr>
          <w:b/>
          <w:bCs/>
        </w:rPr>
      </w:pPr>
      <w:r>
        <w:rPr>
          <w:rStyle w:val="Strong"/>
        </w:rPr>
        <w:t xml:space="preserve">Внутри фермы серверов. </w:t>
      </w:r>
      <w:r>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14:paraId="3AF49BD6" w14:textId="2DA2DF90" w:rsidR="000A570B" w:rsidRPr="00DA43B1" w:rsidRDefault="000A570B" w:rsidP="00C1564F">
      <w:pPr>
        <w:pStyle w:val="PURBody-Indented"/>
        <w:rPr>
          <w:b/>
          <w:bCs/>
        </w:rPr>
      </w:pPr>
      <w:r>
        <w:rPr>
          <w:rStyle w:val="Strong"/>
        </w:rPr>
        <w:t xml:space="preserve">Между фермами серверов. </w:t>
      </w:r>
      <w:r>
        <w:t>Вы имеете право передавать лицензии любому серверу, расположенному в других фермах серверов, но не в течение того же календарного месяца.</w:t>
      </w:r>
    </w:p>
    <w:p w14:paraId="550B36AF" w14:textId="77777777" w:rsidR="000A570B" w:rsidRPr="00171A1D" w:rsidRDefault="000A570B" w:rsidP="00C1564F">
      <w:pPr>
        <w:pStyle w:val="PURBlueStrong"/>
        <w:spacing w:line="240" w:lineRule="auto"/>
      </w:pPr>
      <w:r>
        <w:t>Определение необходимого количества лицензий</w:t>
      </w:r>
    </w:p>
    <w:p w14:paraId="2A3DBE87" w14:textId="0466D59D" w:rsidR="000A570B" w:rsidRPr="00171A1D" w:rsidRDefault="000A570B" w:rsidP="00C1564F">
      <w:pPr>
        <w:pStyle w:val="PURBody-Indented"/>
      </w:pPr>
      <w:r>
        <w:t>Несмотря ни на какие положения Общих условия лицензии,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 операционных средах, в которых выполняются экземпляры программного обеспечения.</w:t>
      </w:r>
    </w:p>
    <w:p w14:paraId="1DC30A8D" w14:textId="77777777" w:rsidR="000A570B" w:rsidRDefault="000A570B" w:rsidP="00C1564F">
      <w:pPr>
        <w:pStyle w:val="PURBlueStrong"/>
        <w:spacing w:line="240" w:lineRule="auto"/>
      </w:pPr>
      <w:r>
        <w:t>Запуск экземпляров серверного программного обеспечения в ферме серверов</w:t>
      </w:r>
    </w:p>
    <w:p w14:paraId="5E787DF7" w14:textId="6B908302" w:rsidR="00156D47" w:rsidRDefault="00156D47" w:rsidP="00C1564F">
      <w:pPr>
        <w:pStyle w:val="PURBody-Indented"/>
      </w:pPr>
      <w:r>
        <w:rPr>
          <w:b/>
        </w:rPr>
        <w:t>Для всего серверного программного обеспечения, попадающего под действие положений о Перемещении лицензий:</w:t>
      </w:r>
      <w: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14:paraId="44B6C8C4" w14:textId="77777777" w:rsidR="000A570B" w:rsidRPr="00C0287A" w:rsidRDefault="000A570B" w:rsidP="00C1564F">
      <w:pPr>
        <w:pStyle w:val="PURBlueStrong"/>
        <w:spacing w:line="240" w:lineRule="auto"/>
        <w:rPr>
          <w:rStyle w:val="Strong"/>
          <w:b w:val="0"/>
          <w:bCs w:val="0"/>
        </w:rPr>
      </w:pPr>
      <w:r>
        <w:rPr>
          <w:rStyle w:val="PURBlueStrong-IndentedChar"/>
          <w:smallCaps/>
        </w:rPr>
        <w:t>Альтернативный метод подсчета</w:t>
      </w:r>
    </w:p>
    <w:p w14:paraId="3340D6A1" w14:textId="2C2002A7" w:rsidR="000A570B" w:rsidRPr="004339D6" w:rsidRDefault="000A570B" w:rsidP="00C1564F">
      <w:pPr>
        <w:pStyle w:val="PURBody-Indented"/>
      </w:pPr>
      <w:r>
        <w:t>Вместо подсчета количества физических процессоров, обеспечивающих работу виртуальных операционных сред, можно 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условия лицензии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14:paraId="5976A6A5" w14:textId="7DBBAE4F" w:rsidR="000A570B" w:rsidRPr="00171A1D" w:rsidRDefault="000A570B" w:rsidP="00C1564F">
      <w:pPr>
        <w:pStyle w:val="PURBullet-Indented"/>
        <w:spacing w:line="240" w:lineRule="auto"/>
      </w:pPr>
      <w:r>
        <w:t>число виртуальных процессоров, в любой момент времени используемых в виртуальных операционных средах, в которых выполняются экземпляры программного обеспечения и</w:t>
      </w:r>
    </w:p>
    <w:p w14:paraId="37E3DEB6" w14:textId="77777777" w:rsidR="000A570B" w:rsidRDefault="000A570B" w:rsidP="00C1564F">
      <w:pPr>
        <w:pStyle w:val="PURBullet-Indented"/>
        <w:spacing w:line="240" w:lineRule="auto"/>
      </w:pPr>
      <w:r>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14:paraId="3BE3ACA2" w14:textId="6D11BF52" w:rsidR="000A570B" w:rsidRDefault="00A93FEE" w:rsidP="00C1564F">
      <w:pPr>
        <w:pStyle w:val="PURBullet"/>
        <w:numPr>
          <w:ilvl w:val="0"/>
          <w:numId w:val="0"/>
        </w:numPr>
        <w:spacing w:line="240" w:lineRule="auto"/>
        <w:jc w:val="right"/>
      </w:pPr>
      <w:hyperlink w:anchor="Оглавление" w:history="1">
        <w:r w:rsidR="005C2583">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p w14:paraId="28628564" w14:textId="77777777" w:rsidR="000A570B" w:rsidRPr="00893CE7" w:rsidRDefault="005F6596" w:rsidP="00C1564F">
      <w:pPr>
        <w:pStyle w:val="PURHeading1"/>
        <w:spacing w:line="240" w:lineRule="auto"/>
      </w:pPr>
      <w:r>
        <w:t>Условия лицензии для конкретного продукта</w:t>
      </w:r>
    </w:p>
    <w:p w14:paraId="76186B76" w14:textId="77777777" w:rsidR="000A570B" w:rsidRPr="00A748AB" w:rsidRDefault="000A570B" w:rsidP="00C1564F">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8364453"/>
      <w:bookmarkStart w:id="72" w:name="_Toc428364748"/>
      <w:r w:rsidRPr="009B2897">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9B2897">
        <w:rPr>
          <w:lang w:val="fr-FR"/>
        </w:rPr>
        <w:instrText>XE "Core Infrastructure Server Suite Datacenter"</w:instrText>
      </w:r>
      <w:r>
        <w:fldChar w:fldCharType="end"/>
      </w:r>
    </w:p>
    <w:p w14:paraId="21DF7CEA" w14:textId="77777777" w:rsidR="000A570B" w:rsidRPr="003D4C90" w:rsidRDefault="000A570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306A5621" w14:textId="77777777" w:rsidR="000A570B" w:rsidRPr="003D4C90" w:rsidRDefault="000A570B"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3D4C90" w14:paraId="3964E43A" w14:textId="77777777" w:rsidTr="00AE7BEF">
        <w:tc>
          <w:tcPr>
            <w:tcW w:w="2477" w:type="pct"/>
          </w:tcPr>
          <w:p w14:paraId="4348211F" w14:textId="77777777" w:rsidR="000A570B" w:rsidRPr="003D4C90" w:rsidRDefault="000A570B"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12B68EB" w14:textId="77777777" w:rsidR="000A570B" w:rsidRPr="003D4C90" w:rsidRDefault="000A570B" w:rsidP="00C1564F">
            <w:pPr>
              <w:spacing w:after="0"/>
              <w:rPr>
                <w:rFonts w:ascii="Arial Narrow" w:hAnsi="Arial Narrow"/>
                <w:color w:val="404040" w:themeColor="text1" w:themeTint="BF"/>
                <w:sz w:val="18"/>
              </w:rPr>
            </w:pPr>
          </w:p>
        </w:tc>
      </w:tr>
    </w:tbl>
    <w:p w14:paraId="6E944B47" w14:textId="77777777" w:rsidR="000A570B" w:rsidRPr="003D4C90" w:rsidRDefault="000A570B" w:rsidP="00C1564F">
      <w:pPr>
        <w:pStyle w:val="PURADDITIONALTERMSHEADERMB"/>
      </w:pPr>
      <w:r>
        <w:t xml:space="preserve">Дополнительные условия. </w:t>
      </w:r>
    </w:p>
    <w:p w14:paraId="4A18C433" w14:textId="77777777" w:rsidR="000A570B" w:rsidRPr="003D4C90" w:rsidRDefault="000A570B" w:rsidP="00C1564F">
      <w:pPr>
        <w:pStyle w:val="PURBlueStrong"/>
        <w:spacing w:line="240" w:lineRule="auto"/>
        <w:rPr>
          <w:color w:val="404040" w:themeColor="text1" w:themeTint="BF"/>
        </w:rPr>
      </w:pPr>
      <w:r>
        <w:t>Набор продуктов</w:t>
      </w:r>
    </w:p>
    <w:p w14:paraId="332BB776" w14:textId="12B0631A" w:rsidR="000A570B" w:rsidRPr="003D4C90" w:rsidRDefault="000A570B" w:rsidP="00C1564F">
      <w:pPr>
        <w:pStyle w:val="PURBody-Indented"/>
      </w:pPr>
      <w:r>
        <w:t>Core Infrastructure Server Suite Datacenter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2F2A0907" w14:textId="72638313" w:rsidR="000A570B" w:rsidRPr="003D4C90" w:rsidRDefault="000A570B" w:rsidP="00C1564F">
      <w:pPr>
        <w:pStyle w:val="PURBody-Indented"/>
      </w:pPr>
      <w:r>
        <w:t>Приобретая лицензию на Core Infrastructure Server Suite Datacenter,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7AA91F3E" w14:textId="77777777" w:rsidR="000A570B" w:rsidRPr="00A748AB" w:rsidRDefault="000A570B" w:rsidP="00C1564F">
      <w:pPr>
        <w:pStyle w:val="PURBlueStrong"/>
        <w:spacing w:line="240" w:lineRule="auto"/>
        <w:rPr>
          <w:lang w:val="fr-FR"/>
        </w:rPr>
      </w:pPr>
      <w:r w:rsidRPr="009B2897">
        <w:rPr>
          <w:lang w:val="fr-FR"/>
        </w:rPr>
        <w:t>Core Infrastructure Server (CIS) Suite Datacenter</w:t>
      </w:r>
    </w:p>
    <w:p w14:paraId="45207539" w14:textId="77777777" w:rsidR="000A570B" w:rsidRPr="00A748AB" w:rsidRDefault="000A570B" w:rsidP="00C1564F">
      <w:pPr>
        <w:ind w:left="270"/>
        <w:rPr>
          <w:rFonts w:cs="Arial"/>
          <w:color w:val="404040" w:themeColor="text1" w:themeTint="BF"/>
          <w:sz w:val="18"/>
        </w:rPr>
      </w:pPr>
      <w:r>
        <w:rPr>
          <w:rFonts w:cs="Arial"/>
          <w:b/>
          <w:color w:val="404040" w:themeColor="text1" w:themeTint="BF"/>
          <w:sz w:val="18"/>
        </w:rPr>
        <w:t>Определения</w:t>
      </w:r>
      <w:r>
        <w:rPr>
          <w:b/>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Datacenter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Datacenter. Программное обеспечение CIS включает в себя доступные последние версии данного программного обеспечения (и все предыдущие версии).</w:t>
      </w:r>
    </w:p>
    <w:p w14:paraId="1272E742" w14:textId="77777777" w:rsidR="00570135" w:rsidRDefault="00570135" w:rsidP="00C1564F">
      <w:pPr>
        <w:pStyle w:val="PURBlueStrong-Indented"/>
        <w:spacing w:line="240" w:lineRule="auto"/>
      </w:pPr>
      <w:r>
        <w:lastRenderedPageBreak/>
        <w:t>Применимые права на использование</w:t>
      </w:r>
    </w:p>
    <w:p w14:paraId="5D1E7F14" w14:textId="3AD76F06" w:rsidR="00570135" w:rsidRPr="002448BE" w:rsidRDefault="00570135" w:rsidP="00C1564F">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75FE13A1" w14:textId="77777777" w:rsidR="00570135" w:rsidRDefault="00570135" w:rsidP="00C1564F">
      <w:pPr>
        <w:pStyle w:val="PURBlueStrong-Indented"/>
        <w:spacing w:line="240" w:lineRule="auto"/>
      </w:pPr>
      <w:r>
        <w:t>Включенное программное обеспечение CIS</w:t>
      </w:r>
    </w:p>
    <w:p w14:paraId="2F4400E0" w14:textId="08219576" w:rsidR="00570135" w:rsidRDefault="00830DCA" w:rsidP="00C1564F">
      <w:pPr>
        <w:pStyle w:val="PURBullet-Indented"/>
        <w:numPr>
          <w:ilvl w:val="0"/>
          <w:numId w:val="7"/>
        </w:numPr>
        <w:spacing w:line="240" w:lineRule="auto"/>
      </w:pPr>
      <w:r>
        <w:t>Windows Server Datacenter;</w:t>
      </w:r>
    </w:p>
    <w:p w14:paraId="5EE24EBD" w14:textId="653FB197" w:rsidR="00570135" w:rsidRDefault="00830DCA" w:rsidP="00C1564F">
      <w:pPr>
        <w:pStyle w:val="PURBullet-Indented"/>
        <w:numPr>
          <w:ilvl w:val="0"/>
          <w:numId w:val="7"/>
        </w:numPr>
        <w:spacing w:line="240" w:lineRule="auto"/>
      </w:pPr>
      <w:r>
        <w:t>System Center Datacenter</w:t>
      </w:r>
    </w:p>
    <w:p w14:paraId="2AF39FCC" w14:textId="1735ABA1" w:rsidR="00570135" w:rsidRDefault="00570135" w:rsidP="00C1564F">
      <w:pPr>
        <w:pStyle w:val="PURBody-Indented"/>
      </w:pPr>
      <w:r>
        <w:rPr>
          <w:b/>
        </w:rPr>
        <w:t xml:space="preserve">Windows Server Datacenter: </w:t>
      </w:r>
      <w:r>
        <w:t>Вы имеете право запускать любое количество экземпляров Windows Server Datacenter в любом количестве операционных сред на каждом лицензированном сервере.</w:t>
      </w:r>
    </w:p>
    <w:p w14:paraId="5F46279B" w14:textId="75C3D227" w:rsidR="00570135" w:rsidRDefault="00570135" w:rsidP="00C1564F">
      <w:pPr>
        <w:pStyle w:val="PURBody-Indented"/>
      </w:pPr>
      <w:r>
        <w:rPr>
          <w:b/>
        </w:rPr>
        <w:t>Лицензии на управление</w:t>
      </w:r>
      <w:r w:rsidR="00B30715" w:rsidRPr="00B30715">
        <w:rPr>
          <w:b/>
        </w:rPr>
        <w:t>:</w:t>
      </w:r>
      <w:r>
        <w:rPr>
          <w:b/>
        </w:rPr>
        <w:t xml:space="preserve"> </w:t>
      </w:r>
      <w:r>
        <w:t>Будет считаться, что вы назначили лицензированному серверу количество лицензий System Center Datacenter, равное количеству лицензий CIS Suite Datacenter, назначенному этому сервер.</w:t>
      </w:r>
    </w:p>
    <w:p w14:paraId="4202FE3B" w14:textId="7D4E4635" w:rsidR="007C3F0F" w:rsidRDefault="007C3F0F" w:rsidP="00C1564F">
      <w:pPr>
        <w:pStyle w:val="PURBullet-Indented"/>
        <w:spacing w:line="240" w:lineRule="auto"/>
        <w:ind w:left="540" w:hanging="270"/>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216A3EA0" w14:textId="77777777" w:rsidR="00570135" w:rsidRDefault="00570135" w:rsidP="00C1564F">
      <w:pPr>
        <w:pStyle w:val="PURBlueStrong-Indented"/>
        <w:spacing w:line="240" w:lineRule="auto"/>
      </w:pPr>
      <w:r>
        <w:t>Дополнительные условия</w:t>
      </w:r>
    </w:p>
    <w:p w14:paraId="03F14763" w14:textId="39002AEF" w:rsidR="00570135" w:rsidRDefault="00570135" w:rsidP="00C1564F">
      <w:pPr>
        <w:pStyle w:val="PURBullet-Indented"/>
        <w:numPr>
          <w:ilvl w:val="0"/>
          <w:numId w:val="8"/>
        </w:numPr>
        <w:spacing w:line="240" w:lineRule="auto"/>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5A4C4A79" w14:textId="792CCA1B" w:rsidR="00570135" w:rsidRDefault="00570135" w:rsidP="00C1564F">
      <w:pPr>
        <w:pStyle w:val="PURBullet-Indented"/>
        <w:numPr>
          <w:ilvl w:val="0"/>
          <w:numId w:val="8"/>
        </w:numPr>
        <w:spacing w:line="240" w:lineRule="auto"/>
      </w:pPr>
      <w:r>
        <w:t>Все остальные требования, приведенные в Правах, предоставленных поставщику услуг, сохраняют полную юридическую силу и действие.</w:t>
      </w:r>
    </w:p>
    <w:bookmarkStart w:id="73" w:name="_Toc299524950"/>
    <w:bookmarkStart w:id="74" w:name="_Toc299531302"/>
    <w:bookmarkStart w:id="75" w:name="_Toc299531410"/>
    <w:bookmarkStart w:id="76" w:name="_Toc299531518"/>
    <w:bookmarkStart w:id="77" w:name="_Toc299957127"/>
    <w:p w14:paraId="120A855A" w14:textId="4E42B2AE" w:rsidR="00A748AB" w:rsidRPr="00E044E1" w:rsidRDefault="005C2583" w:rsidP="00C1564F">
      <w:pPr>
        <w:pStyle w:val="PURBreadcrumb"/>
        <w:keepNext w:val="0"/>
        <w:rPr>
          <w:rFonts w:ascii="Arial Narrow" w:hAnsi="Arial Narrow"/>
          <w:sz w:val="16"/>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77ED980" w14:textId="78BEABB0" w:rsidR="002E2D76" w:rsidRPr="009B2897" w:rsidRDefault="002E2D76" w:rsidP="00C1564F">
      <w:pPr>
        <w:pStyle w:val="PURProductName"/>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8364454"/>
      <w:bookmarkStart w:id="90" w:name="_Toc428364749"/>
      <w:r>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instrText>XE "Core Infrastructure Server Suite Standard"</w:instrText>
      </w:r>
      <w:r>
        <w:fldChar w:fldCharType="end"/>
      </w:r>
    </w:p>
    <w:p w14:paraId="186AD7A6" w14:textId="77777777" w:rsidR="002E2D76" w:rsidRPr="003D4C90" w:rsidRDefault="002E2D76"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0127217F" w14:textId="77777777" w:rsidR="002E2D76" w:rsidRPr="003D4C90" w:rsidRDefault="002E2D76"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E2D76" w:rsidRPr="003D4C90" w14:paraId="2BDB1638" w14:textId="77777777" w:rsidTr="00984DEA">
        <w:tc>
          <w:tcPr>
            <w:tcW w:w="2477" w:type="pct"/>
          </w:tcPr>
          <w:p w14:paraId="154113B0" w14:textId="77777777" w:rsidR="002E2D76" w:rsidRPr="003D4C90" w:rsidRDefault="002E2D76"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7C9CF11E" w14:textId="77777777" w:rsidR="002E2D76" w:rsidRPr="003D4C90" w:rsidRDefault="002E2D76" w:rsidP="00C1564F">
            <w:pPr>
              <w:spacing w:after="0"/>
              <w:rPr>
                <w:rFonts w:ascii="Arial Narrow" w:hAnsi="Arial Narrow"/>
                <w:color w:val="404040" w:themeColor="text1" w:themeTint="BF"/>
                <w:sz w:val="18"/>
              </w:rPr>
            </w:pPr>
          </w:p>
        </w:tc>
      </w:tr>
    </w:tbl>
    <w:p w14:paraId="0EF021D0" w14:textId="77777777" w:rsidR="002E2D76" w:rsidRPr="003D4C90" w:rsidRDefault="002E2D76" w:rsidP="00C1564F">
      <w:pPr>
        <w:pStyle w:val="PURADDITIONALTERMSHEADERMB"/>
      </w:pPr>
      <w:r>
        <w:t xml:space="preserve">Дополнительные условия. </w:t>
      </w:r>
    </w:p>
    <w:p w14:paraId="2D4DD645" w14:textId="77777777" w:rsidR="002E2D76" w:rsidRPr="003D4C90" w:rsidRDefault="002E2D76" w:rsidP="00C1564F">
      <w:pPr>
        <w:pStyle w:val="PURBlueStrong"/>
        <w:spacing w:line="240" w:lineRule="auto"/>
        <w:rPr>
          <w:color w:val="404040" w:themeColor="text1" w:themeTint="BF"/>
        </w:rPr>
      </w:pPr>
      <w:r>
        <w:t>Набор продуктов</w:t>
      </w:r>
    </w:p>
    <w:p w14:paraId="1E21E744" w14:textId="60ACD95B" w:rsidR="002E2D76" w:rsidRPr="003D4C90" w:rsidRDefault="002E2D76" w:rsidP="00C1564F">
      <w:pPr>
        <w:pStyle w:val="PURBody-Indented"/>
      </w:pPr>
      <w:r>
        <w:t>Core Infrastructure Server Suite Standard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15B1D926" w14:textId="4B5AF62A" w:rsidR="002E2D76" w:rsidRPr="003D4C90" w:rsidRDefault="002E2D76" w:rsidP="00C1564F">
      <w:pPr>
        <w:pStyle w:val="PURBody-Indented"/>
      </w:pPr>
      <w:r>
        <w:t>Приобретая лицензию на Core Infrastructure Server Suite Standard,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62E4382E" w14:textId="77777777" w:rsidR="002E2D76" w:rsidRPr="00A748AB" w:rsidRDefault="002E2D76" w:rsidP="00C1564F">
      <w:pPr>
        <w:pStyle w:val="PURBlueStrong"/>
        <w:spacing w:line="240" w:lineRule="auto"/>
        <w:rPr>
          <w:lang w:val="fr-FR"/>
        </w:rPr>
      </w:pPr>
      <w:r w:rsidRPr="009B2897">
        <w:rPr>
          <w:lang w:val="fr-FR"/>
        </w:rPr>
        <w:t>Core Infrastructure Server (CIS) Suite Standard</w:t>
      </w:r>
    </w:p>
    <w:p w14:paraId="684C3172" w14:textId="77777777" w:rsidR="002E2D76" w:rsidRPr="00A748AB" w:rsidRDefault="002E2D76" w:rsidP="00C1564F">
      <w:pPr>
        <w:ind w:left="270"/>
        <w:rPr>
          <w:rFonts w:cs="Arial"/>
          <w:color w:val="404040" w:themeColor="text1" w:themeTint="BF"/>
          <w:sz w:val="18"/>
        </w:rPr>
      </w:pPr>
      <w:r>
        <w:rPr>
          <w:rFonts w:cs="Arial"/>
          <w:b/>
          <w:color w:val="404040" w:themeColor="text1" w:themeTint="BF"/>
          <w:sz w:val="18"/>
        </w:rPr>
        <w:t>Определения</w:t>
      </w:r>
      <w:r w:rsidRPr="00550DAE">
        <w:rPr>
          <w:rFonts w:cs="Arial"/>
          <w:b/>
          <w:bCs/>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Standard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Standard. Программное обеспечение CIS включает в себя доступные последние версии данного программного обеспечения (и все предыдущие версии).</w:t>
      </w:r>
    </w:p>
    <w:p w14:paraId="4E11E277" w14:textId="77777777" w:rsidR="002E2D76" w:rsidRDefault="002E2D76" w:rsidP="00C1564F">
      <w:pPr>
        <w:pStyle w:val="PURBlueStrong-Indented"/>
        <w:spacing w:line="240" w:lineRule="auto"/>
      </w:pPr>
      <w:r>
        <w:t>Применимые права на использование</w:t>
      </w:r>
    </w:p>
    <w:p w14:paraId="1F29D955" w14:textId="66CD39BD" w:rsidR="002E2D76" w:rsidRDefault="002E2D76" w:rsidP="00C1564F">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23834D26" w14:textId="77777777" w:rsidR="002E2D76" w:rsidRDefault="002E2D76" w:rsidP="00C1564F">
      <w:pPr>
        <w:pStyle w:val="PURBlueStrong-Indented"/>
        <w:spacing w:line="240" w:lineRule="auto"/>
      </w:pPr>
      <w:r>
        <w:lastRenderedPageBreak/>
        <w:t>Включенное программное обеспечение CIS</w:t>
      </w:r>
    </w:p>
    <w:p w14:paraId="7F337847" w14:textId="5BB624EA" w:rsidR="002E2D76" w:rsidRDefault="00830DCA" w:rsidP="00C1564F">
      <w:pPr>
        <w:pStyle w:val="PURBullet-Indented"/>
        <w:numPr>
          <w:ilvl w:val="0"/>
          <w:numId w:val="7"/>
        </w:numPr>
        <w:spacing w:line="240" w:lineRule="auto"/>
      </w:pPr>
      <w:r>
        <w:t>Windows Server Standard</w:t>
      </w:r>
    </w:p>
    <w:p w14:paraId="749A34F3" w14:textId="694948C0" w:rsidR="002E2D76" w:rsidRDefault="00830DCA" w:rsidP="00C1564F">
      <w:pPr>
        <w:pStyle w:val="PURBullet-Indented"/>
        <w:numPr>
          <w:ilvl w:val="0"/>
          <w:numId w:val="7"/>
        </w:numPr>
        <w:spacing w:line="240" w:lineRule="auto"/>
      </w:pPr>
      <w:r>
        <w:t>System Center Standard</w:t>
      </w:r>
    </w:p>
    <w:p w14:paraId="5AEE438A" w14:textId="3F8D652F" w:rsidR="002E2D76" w:rsidRDefault="002E2D76" w:rsidP="00C1564F">
      <w:pPr>
        <w:pStyle w:val="PURBody-Indented"/>
      </w:pPr>
      <w:r>
        <w:rPr>
          <w:b/>
        </w:rPr>
        <w:t xml:space="preserve">Windows Server Standard: </w:t>
      </w:r>
      <w:r>
        <w:t>Вы можете в любое время запустить на лицензированном сервере:</w:t>
      </w:r>
    </w:p>
    <w:p w14:paraId="01A1E951" w14:textId="77777777" w:rsidR="002E2D76" w:rsidRDefault="002E2D76" w:rsidP="00C1564F">
      <w:pPr>
        <w:pStyle w:val="PURBullet-Indented"/>
        <w:numPr>
          <w:ilvl w:val="1"/>
          <w:numId w:val="12"/>
        </w:numPr>
        <w:spacing w:line="240" w:lineRule="auto"/>
      </w:pPr>
      <w:r>
        <w:t>один экземпляр Windows Server Standard в одной физической операционной среде;</w:t>
      </w:r>
    </w:p>
    <w:p w14:paraId="3B807648" w14:textId="77777777" w:rsidR="002E2D76" w:rsidRDefault="002E2D76" w:rsidP="00C1564F">
      <w:pPr>
        <w:pStyle w:val="PURBullet-Indented"/>
        <w:numPr>
          <w:ilvl w:val="1"/>
          <w:numId w:val="12"/>
        </w:numPr>
        <w:spacing w:line="240" w:lineRule="auto"/>
      </w:pPr>
      <w:r>
        <w:t>один экземпляр Windows Server Standard в одной виртуальной операционной среде.</w:t>
      </w:r>
    </w:p>
    <w:p w14:paraId="4A46884A" w14:textId="0A471EA4" w:rsidR="002E2D76" w:rsidRDefault="002E2D76" w:rsidP="00C1564F">
      <w:pPr>
        <w:pStyle w:val="PURBody-Indented"/>
      </w:pPr>
      <w: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14:paraId="0EE765EA" w14:textId="77777777" w:rsidR="002E2D76" w:rsidRDefault="002E2D76" w:rsidP="00C1564F">
      <w:pPr>
        <w:pStyle w:val="PURBullet-Indented"/>
        <w:numPr>
          <w:ilvl w:val="1"/>
          <w:numId w:val="13"/>
        </w:numPr>
        <w:spacing w:line="240" w:lineRule="auto"/>
      </w:pPr>
      <w:r>
        <w:t>запуска программного обеспечения виртуализации устройств;</w:t>
      </w:r>
    </w:p>
    <w:p w14:paraId="5E3D6C1E" w14:textId="77777777" w:rsidR="002E2D76" w:rsidRDefault="002E2D76" w:rsidP="00C1564F">
      <w:pPr>
        <w:pStyle w:val="PURBullet-Indented"/>
        <w:numPr>
          <w:ilvl w:val="1"/>
          <w:numId w:val="13"/>
        </w:numPr>
        <w:spacing w:line="240" w:lineRule="auto"/>
      </w:pPr>
      <w:r>
        <w:t>обеспечения служб виртуализации устройств;</w:t>
      </w:r>
    </w:p>
    <w:p w14:paraId="756997E2" w14:textId="77777777" w:rsidR="002E2D76" w:rsidRDefault="002E2D76" w:rsidP="00C1564F">
      <w:pPr>
        <w:pStyle w:val="PURBullet-Indented"/>
        <w:numPr>
          <w:ilvl w:val="1"/>
          <w:numId w:val="13"/>
        </w:numPr>
        <w:spacing w:line="240" w:lineRule="auto"/>
      </w:pPr>
      <w:r>
        <w:t>запуска программного обеспечения для управления операционными средами и их обслуживания на лицензированном сервере.</w:t>
      </w:r>
    </w:p>
    <w:p w14:paraId="1212AD9D" w14:textId="7DFC3938" w:rsidR="00D7307C" w:rsidRDefault="002E2D76" w:rsidP="00C1564F">
      <w:pPr>
        <w:pStyle w:val="PURBody-Indented"/>
      </w:pPr>
      <w:r>
        <w:rPr>
          <w:b/>
        </w:rPr>
        <w:t>Лицензии на управление</w:t>
      </w:r>
      <w:r w:rsidR="00E366E0" w:rsidRPr="00D143FF">
        <w:rPr>
          <w:b/>
        </w:rPr>
        <w:t>:</w:t>
      </w:r>
      <w:r>
        <w:rPr>
          <w:b/>
        </w:rPr>
        <w:t xml:space="preserve"> </w:t>
      </w:r>
      <w:r>
        <w:t>Будет считаться, что вы назначили лицензированному серверу количество лицензий System Center Standard, равное количеству лицензий CIS Suite Standard, назначенному этому серверу.</w:t>
      </w:r>
    </w:p>
    <w:p w14:paraId="3A1A3DAD" w14:textId="572C86DE" w:rsidR="002E2D76" w:rsidRDefault="00D7307C" w:rsidP="00C1564F">
      <w:pPr>
        <w:pStyle w:val="PURBody-Indented"/>
        <w:numPr>
          <w:ilvl w:val="0"/>
          <w:numId w:val="15"/>
        </w:numPr>
        <w:ind w:left="540" w:hanging="252"/>
      </w:pPr>
      <w: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14:paraId="1BBCF3E3" w14:textId="77777777" w:rsidR="002E2D76" w:rsidRDefault="002E2D76" w:rsidP="00C1564F">
      <w:pPr>
        <w:pStyle w:val="PURBullet-Indented"/>
        <w:numPr>
          <w:ilvl w:val="0"/>
          <w:numId w:val="8"/>
        </w:numPr>
        <w:spacing w:line="240" w:lineRule="auto"/>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3AE4FD5E" w14:textId="77777777" w:rsidR="002E2D76" w:rsidRDefault="002E2D76" w:rsidP="00C1564F">
      <w:pPr>
        <w:pStyle w:val="PURBlueStrong-Indented"/>
        <w:spacing w:line="240" w:lineRule="auto"/>
      </w:pPr>
      <w:r>
        <w:t>Дополнительные условия</w:t>
      </w:r>
    </w:p>
    <w:p w14:paraId="7DD8D7EF" w14:textId="77777777" w:rsidR="002E2D76" w:rsidRDefault="002E2D76" w:rsidP="00C1564F">
      <w:pPr>
        <w:pStyle w:val="PURBullet-Indented"/>
        <w:numPr>
          <w:ilvl w:val="0"/>
          <w:numId w:val="8"/>
        </w:numPr>
        <w:spacing w:line="240" w:lineRule="auto"/>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02E0F566" w14:textId="60384A81" w:rsidR="002E2D76" w:rsidRDefault="002E2D76" w:rsidP="00C1564F">
      <w:pPr>
        <w:pStyle w:val="PURBullet-Indented"/>
        <w:numPr>
          <w:ilvl w:val="0"/>
          <w:numId w:val="8"/>
        </w:numPr>
        <w:spacing w:line="240" w:lineRule="auto"/>
      </w:pPr>
      <w:r>
        <w:t>Все остальные требования, приведенные в Правах, предоставленных поставщику услуг, сохраняют полную юридическую силу и действие.</w:t>
      </w:r>
    </w:p>
    <w:p w14:paraId="2A63D143" w14:textId="40DB5114" w:rsidR="00A748AB" w:rsidRPr="00E044E1" w:rsidRDefault="00A93FEE" w:rsidP="00C1564F">
      <w:pPr>
        <w:pStyle w:val="PURBreadcrumb"/>
        <w:keepNext w:val="0"/>
        <w:rPr>
          <w:rFonts w:ascii="Arial Narrow" w:hAnsi="Arial Narrow"/>
          <w:sz w:val="16"/>
        </w:rPr>
      </w:pPr>
      <w:hyperlink w:anchor="TOC" w:history="1">
        <w:r w:rsidR="005C2583" w:rsidRP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07B87B43" w14:textId="539B1CBE" w:rsidR="002A34F3" w:rsidRDefault="002A34F3" w:rsidP="00C1564F">
      <w:pPr>
        <w:pStyle w:val="PURProductName"/>
        <w:keepNext w:val="0"/>
        <w:keepLines w:val="0"/>
      </w:pPr>
      <w:bookmarkStart w:id="91" w:name="_Toc379278455"/>
      <w:bookmarkStart w:id="92" w:name="_Toc379278519"/>
      <w:bookmarkStart w:id="93" w:name="_Toc428364455"/>
      <w:bookmarkStart w:id="94" w:name="_Toc428364750"/>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Служба синхронизации для размещения Forefront Identity Manager 2010 R2</w:t>
      </w:r>
      <w:bookmarkEnd w:id="91"/>
      <w:bookmarkEnd w:id="92"/>
      <w:bookmarkEnd w:id="93"/>
      <w:bookmarkEnd w:id="94"/>
      <w:r>
        <w:fldChar w:fldCharType="begin"/>
      </w:r>
      <w:r>
        <w:instrText>XE "Служба синхронизации для размещения Forefront Identity Manager 2010 R2"</w:instrText>
      </w:r>
      <w:r>
        <w:fldChar w:fldCharType="end"/>
      </w:r>
    </w:p>
    <w:p w14:paraId="32E92EDD" w14:textId="77777777" w:rsidR="002A34F3" w:rsidRPr="003D4C90" w:rsidRDefault="002A34F3"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33106A5D" w14:textId="77777777" w:rsidTr="005215C8">
        <w:trPr>
          <w:trHeight w:val="19"/>
        </w:trPr>
        <w:tc>
          <w:tcPr>
            <w:tcW w:w="2477" w:type="pct"/>
          </w:tcPr>
          <w:p w14:paraId="6982E117" w14:textId="049CC465" w:rsidR="002A34F3" w:rsidRPr="00827D1D" w:rsidRDefault="002A34F3" w:rsidP="00C1564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A34F3" w:rsidRPr="003D4C90" w14:paraId="7FE0A8DC" w14:textId="77777777" w:rsidTr="005215C8">
        <w:tc>
          <w:tcPr>
            <w:tcW w:w="2477" w:type="pct"/>
          </w:tcPr>
          <w:p w14:paraId="49F11062" w14:textId="77777777" w:rsidR="002A34F3" w:rsidRPr="003D4C90" w:rsidRDefault="002A34F3"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00E4E5A" w14:textId="77777777" w:rsidR="002A34F3" w:rsidRPr="003D4C90" w:rsidRDefault="002A34F3" w:rsidP="00C1564F">
            <w:pPr>
              <w:spacing w:after="0"/>
              <w:rPr>
                <w:rFonts w:ascii="Arial Narrow" w:hAnsi="Arial Narrow"/>
                <w:color w:val="404040" w:themeColor="text1" w:themeTint="BF"/>
                <w:sz w:val="18"/>
              </w:rPr>
            </w:pPr>
          </w:p>
        </w:tc>
      </w:tr>
    </w:tbl>
    <w:p w14:paraId="25BF5E43" w14:textId="77777777" w:rsidR="002764E6" w:rsidRDefault="002764E6" w:rsidP="00C1564F">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t>Дополнительные условия.</w:t>
      </w:r>
    </w:p>
    <w:p w14:paraId="69F56BBA" w14:textId="5D9DA1B1" w:rsidR="00856AA0" w:rsidRPr="00652F97" w:rsidRDefault="00856AA0" w:rsidP="00C1564F">
      <w:pPr>
        <w:pStyle w:val="PURBlueStrong-Indented"/>
        <w:keepNext w:val="0"/>
        <w:keepLines w:val="0"/>
        <w:spacing w:line="240" w:lineRule="auto"/>
        <w:rPr>
          <w:rFonts w:cs="Arial"/>
        </w:rPr>
      </w:pPr>
      <w:r>
        <w:t>Использование только служб синхронизации</w:t>
      </w:r>
    </w:p>
    <w:p w14:paraId="29DBA27D" w14:textId="31A13E9B" w:rsidR="00856AA0" w:rsidRDefault="00CE2C4A" w:rsidP="00C1564F">
      <w:pPr>
        <w:pStyle w:val="PURBlueStrong"/>
        <w:keepNext w:val="0"/>
        <w:keepLines w:val="0"/>
        <w:spacing w:after="120" w:line="240" w:lineRule="auto"/>
      </w:pPr>
      <w:r>
        <w:rPr>
          <w:smallCaps w:val="0"/>
          <w:color w:val="404040" w:themeColor="text1" w:themeTint="BF"/>
        </w:rPr>
        <w:t>Если в Forefront Identity Manager используются только службы синхронизации, этот Продукт можно использовать вместо Forefront Identity Manager 2012 R2 (раздел о модели SAL).</w:t>
      </w:r>
    </w:p>
    <w:p w14:paraId="08378432" w14:textId="5E03DF33" w:rsidR="002764E6" w:rsidRDefault="00A93FEE" w:rsidP="00C1564F">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C4A9ACF" w14:textId="259DDBCF" w:rsidR="000A570B" w:rsidRDefault="000A570B" w:rsidP="00C1564F">
      <w:pPr>
        <w:pStyle w:val="PURProductName"/>
      </w:pPr>
      <w:bookmarkStart w:id="111" w:name="_Toc428364456"/>
      <w:bookmarkStart w:id="112" w:name="_Toc428364751"/>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77777777" w:rsidR="000A570B" w:rsidRDefault="000A570B"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3D5A5E6F" w14:textId="77777777" w:rsidR="000A570B" w:rsidRPr="006E381D" w:rsidRDefault="006E381D" w:rsidP="00C1564F">
      <w:pPr>
        <w:pStyle w:val="PURBody"/>
        <w:rPr>
          <w:b/>
        </w:rPr>
      </w:pPr>
      <w:r>
        <w:rPr>
          <w:b/>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C1564F">
            <w:pPr>
              <w:pStyle w:val="PURLMSH"/>
            </w:pPr>
            <w:r>
              <w:t xml:space="preserve">Перемещение лицензий в фермах серверов: </w:t>
            </w:r>
            <w:r>
              <w:rPr>
                <w:b/>
              </w:rPr>
              <w:t>Нет</w:t>
            </w:r>
            <w:r>
              <w:t xml:space="preserve"> </w:t>
            </w:r>
          </w:p>
        </w:tc>
        <w:tc>
          <w:tcPr>
            <w:tcW w:w="2523" w:type="pct"/>
          </w:tcPr>
          <w:p w14:paraId="5B17D097" w14:textId="77777777" w:rsidR="000A570B" w:rsidRDefault="000A570B" w:rsidP="00C1564F">
            <w:pPr>
              <w:pStyle w:val="PURLMSH"/>
            </w:pPr>
            <w:r>
              <w:t xml:space="preserve">См. соответствующее уведомление. </w:t>
            </w:r>
            <w:r>
              <w:rPr>
                <w:b/>
              </w:rPr>
              <w:t>Нет</w:t>
            </w:r>
          </w:p>
        </w:tc>
      </w:tr>
      <w:tr w:rsidR="000A570B" w14:paraId="4928BC4E" w14:textId="77777777" w:rsidTr="00AE7BEF">
        <w:tc>
          <w:tcPr>
            <w:tcW w:w="2477" w:type="pct"/>
          </w:tcPr>
          <w:p w14:paraId="0993905C" w14:textId="35FB331C" w:rsidR="000A570B" w:rsidRPr="00250A5F" w:rsidRDefault="00624A7C" w:rsidP="00C1564F">
            <w:pPr>
              <w:pStyle w:val="PURLMSH"/>
            </w:pPr>
            <w:r>
              <w:lastRenderedPageBreak/>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D15D210" w14:textId="77777777" w:rsidR="000A570B" w:rsidRDefault="000A570B" w:rsidP="00C1564F">
            <w:pPr>
              <w:pStyle w:val="PURLMSH"/>
            </w:pPr>
          </w:p>
        </w:tc>
      </w:tr>
    </w:tbl>
    <w:p w14:paraId="3ACCC5FE" w14:textId="77777777" w:rsidR="000A570B" w:rsidRDefault="000A570B" w:rsidP="00C1564F">
      <w:pPr>
        <w:pStyle w:val="PURADDITIONALTERMSHEADERMB"/>
      </w:pPr>
      <w:r>
        <w:t>Дополнительные условия.</w:t>
      </w:r>
    </w:p>
    <w:p w14:paraId="5CD469F4" w14:textId="77777777" w:rsidR="000A570B" w:rsidRDefault="000A570B" w:rsidP="00C1564F">
      <w:pPr>
        <w:pStyle w:val="PURBlueStrong"/>
        <w:spacing w:line="240" w:lineRule="auto"/>
      </w:pPr>
      <w:r>
        <w:t>Компоненты</w:t>
      </w:r>
    </w:p>
    <w:p w14:paraId="5BF196D2" w14:textId="4B78A8F3" w:rsidR="000A570B" w:rsidRPr="008F7CB0" w:rsidRDefault="000A570B" w:rsidP="00C1564F">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C1564F">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7D68A66" w14:textId="77777777" w:rsidR="000A570B" w:rsidRPr="002C084A" w:rsidRDefault="000A570B" w:rsidP="00C1564F">
      <w:pPr>
        <w:pStyle w:val="PURBlueStrong"/>
        <w:spacing w:line="240" w:lineRule="auto"/>
      </w:pPr>
      <w:r>
        <w:t>Локализация и перевод</w:t>
      </w:r>
    </w:p>
    <w:p w14:paraId="2C58C0F8" w14:textId="7D7AAA00" w:rsidR="000A570B" w:rsidRPr="008F7CB0" w:rsidRDefault="000A570B"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3EFB253" w14:textId="19BDD515" w:rsidR="000A570B" w:rsidRPr="008F7CB0" w:rsidRDefault="000A570B" w:rsidP="00C1564F">
      <w:pPr>
        <w:pStyle w:val="PURBody-Indented"/>
      </w:pPr>
      <w:r>
        <w:t xml:space="preserve">Если вы хотите выполнить локализацию и (или) перевод программного обеспечения, у вас должно быть действующее </w:t>
      </w:r>
      <w:r w:rsidR="00277C58" w:rsidRPr="00277C58">
        <w:br/>
      </w:r>
      <w:r>
        <w:t xml:space="preserve">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1" w:history="1">
        <w:r>
          <w:rPr>
            <w:rStyle w:val="Hyperlink"/>
          </w:rPr>
          <w:t>https://mbs.microsoft.com/partnersource/partneressentials/pllp</w:t>
        </w:r>
      </w:hyperlink>
      <w:r>
        <w:t xml:space="preserve"> или обратитесь к своему Менеджеру по работе с партнерами.</w:t>
      </w:r>
    </w:p>
    <w:p w14:paraId="7D98F7E2" w14:textId="3CE3A280" w:rsidR="000A570B" w:rsidRDefault="00A93FEE" w:rsidP="00C1564F">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706AA238" w14:textId="0C96F5E6" w:rsidR="000A570B" w:rsidRDefault="000A570B" w:rsidP="00C1564F">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8364457"/>
      <w:bookmarkStart w:id="130" w:name="_Toc428364752"/>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5D4A0E" w:rsidRPr="001B58B7">
        <w:t xml:space="preserve"> </w:t>
      </w:r>
      <w:r w:rsidR="005D4A0E">
        <w:rPr>
          <w:lang w:val="en-US"/>
        </w:rPr>
        <w:t>R</w:t>
      </w:r>
      <w:r w:rsidR="005D4A0E" w:rsidRPr="001B58B7">
        <w:t>2</w:t>
      </w:r>
      <w:bookmarkEnd w:id="129"/>
      <w:bookmarkEnd w:id="130"/>
      <w:r>
        <w:fldChar w:fldCharType="begin"/>
      </w:r>
      <w:r>
        <w:instrText>XE "Microsoft Dynamics GP 2015</w:instrText>
      </w:r>
      <w:r w:rsidR="005D4A0E" w:rsidRPr="001B58B7">
        <w:instrText xml:space="preserve"> </w:instrText>
      </w:r>
      <w:r w:rsidR="005D4A0E">
        <w:rPr>
          <w:lang w:val="en-US"/>
        </w:rPr>
        <w:instrText>R</w:instrText>
      </w:r>
      <w:r w:rsidR="005D4A0E" w:rsidRPr="001B58B7">
        <w:instrText>2</w:instrText>
      </w:r>
      <w:r>
        <w:instrText>"</w:instrText>
      </w:r>
      <w:r>
        <w:fldChar w:fldCharType="end"/>
      </w:r>
    </w:p>
    <w:p w14:paraId="45DE27C5" w14:textId="77777777" w:rsidR="000A570B" w:rsidRDefault="000A570B"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C1564F">
            <w:pPr>
              <w:pStyle w:val="PURLMSH"/>
            </w:pPr>
            <w:r>
              <w:t xml:space="preserve">Перемещение лицензий в фермах серверов: </w:t>
            </w:r>
            <w:r>
              <w:rPr>
                <w:b/>
              </w:rPr>
              <w:t>Нет</w:t>
            </w:r>
            <w:r>
              <w:t xml:space="preserve"> </w:t>
            </w:r>
          </w:p>
        </w:tc>
        <w:tc>
          <w:tcPr>
            <w:tcW w:w="2523" w:type="pct"/>
          </w:tcPr>
          <w:p w14:paraId="385A25E8" w14:textId="77777777" w:rsidR="000A570B" w:rsidRDefault="000A570B" w:rsidP="00C1564F">
            <w:pPr>
              <w:pStyle w:val="PURLMSH"/>
            </w:pPr>
            <w:r>
              <w:t xml:space="preserve">См. соответствующее уведомление. </w:t>
            </w:r>
            <w:r>
              <w:rPr>
                <w:b/>
              </w:rPr>
              <w:t>Нет</w:t>
            </w:r>
          </w:p>
        </w:tc>
      </w:tr>
      <w:tr w:rsidR="000A570B" w14:paraId="46755817" w14:textId="77777777" w:rsidTr="00AE7BEF">
        <w:tc>
          <w:tcPr>
            <w:tcW w:w="2477" w:type="pct"/>
          </w:tcPr>
          <w:p w14:paraId="71C202C3" w14:textId="31DA361A" w:rsidR="000A570B" w:rsidRPr="00250A5F" w:rsidRDefault="00624A7C" w:rsidP="00C1564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3AF0E45B" w14:textId="77777777" w:rsidR="000A570B" w:rsidRDefault="000A570B" w:rsidP="00C1564F">
            <w:pPr>
              <w:pStyle w:val="PURLMSH"/>
            </w:pPr>
          </w:p>
        </w:tc>
      </w:tr>
    </w:tbl>
    <w:p w14:paraId="1EC14CD0" w14:textId="77777777" w:rsidR="000A570B" w:rsidRDefault="000A570B" w:rsidP="00C1564F">
      <w:pPr>
        <w:pStyle w:val="PURADDITIONALTERMSHEADERMB"/>
        <w:keepNext/>
      </w:pPr>
      <w:r>
        <w:t>Дополнительные условия.</w:t>
      </w:r>
    </w:p>
    <w:p w14:paraId="78AC94F6" w14:textId="77777777" w:rsidR="000A570B" w:rsidRDefault="000A570B" w:rsidP="00C1564F">
      <w:pPr>
        <w:pStyle w:val="PURBlueStrong"/>
        <w:spacing w:line="240" w:lineRule="auto"/>
      </w:pPr>
      <w:r>
        <w:t>Компоненты</w:t>
      </w:r>
    </w:p>
    <w:p w14:paraId="0FDB9390" w14:textId="3FDBC9A7" w:rsidR="000A570B" w:rsidRPr="008F7CB0" w:rsidRDefault="000A570B" w:rsidP="00C1564F">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C1564F">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2D6B307" w14:textId="77777777" w:rsidR="000A570B" w:rsidRPr="002C084A" w:rsidRDefault="000A570B" w:rsidP="00C1564F">
      <w:pPr>
        <w:pStyle w:val="PURBlueStrong"/>
        <w:spacing w:line="240" w:lineRule="auto"/>
      </w:pPr>
      <w:r>
        <w:t>Локализация и перевод</w:t>
      </w:r>
    </w:p>
    <w:p w14:paraId="519EDA80" w14:textId="77777777" w:rsidR="000A570B" w:rsidRDefault="000A570B" w:rsidP="00C1564F">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3" w:history="1">
        <w:r>
          <w:rPr>
            <w:rStyle w:val="Hyperlink"/>
          </w:rPr>
          <w:t>http://www.microsoft.com/dynamics/en/us/products/gp-availability.aspx</w:t>
        </w:r>
      </w:hyperlink>
    </w:p>
    <w:p w14:paraId="39AC0C5F" w14:textId="555E48E1" w:rsidR="000A570B" w:rsidRPr="008F7CB0" w:rsidRDefault="000A570B" w:rsidP="00C1564F">
      <w:pPr>
        <w:pStyle w:val="PURBody-Indented"/>
      </w:pPr>
      <w:r>
        <w:t xml:space="preserve">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w:t>
      </w:r>
      <w:r>
        <w:lastRenderedPageBreak/>
        <w:t>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637B6B" w14:textId="22A44D23" w:rsidR="000A570B" w:rsidRPr="008F7CB0" w:rsidRDefault="000A570B"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277C58" w:rsidRPr="00277C58">
        <w:br/>
      </w:r>
      <w:r>
        <w:t xml:space="preserve">Microsoft Dynamics Partner Localization and Translation Licensing Program посетите веб-сайт </w:t>
      </w:r>
      <w:hyperlink r:id="rId134" w:history="1">
        <w:r>
          <w:rPr>
            <w:rStyle w:val="Hyperlink"/>
          </w:rPr>
          <w:t>https://mbs.microsoft.com/partnersource/partneressentials/pllp</w:t>
        </w:r>
      </w:hyperlink>
      <w:r>
        <w:t xml:space="preserve"> или обратитесь к своему Менеджеру по работе с партнерами.</w:t>
      </w:r>
    </w:p>
    <w:p w14:paraId="3B8288B8" w14:textId="6FC2D1FC" w:rsidR="000A570B" w:rsidRDefault="00A93FEE" w:rsidP="00C1564F">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9C3D450" w14:textId="198B1C04" w:rsidR="000A570B" w:rsidRDefault="000A570B" w:rsidP="00C1564F">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8364458"/>
      <w:bookmarkStart w:id="148" w:name="_Toc428364753"/>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77777777" w:rsidR="000A570B" w:rsidRDefault="000A570B"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C1564F">
            <w:pPr>
              <w:pStyle w:val="PURLMSH"/>
            </w:pPr>
            <w:r>
              <w:t xml:space="preserve">Перемещение лицензий в фермах серверов: </w:t>
            </w:r>
            <w:r>
              <w:rPr>
                <w:b/>
              </w:rPr>
              <w:t>Нет</w:t>
            </w:r>
            <w:r>
              <w:t xml:space="preserve"> </w:t>
            </w:r>
          </w:p>
        </w:tc>
        <w:tc>
          <w:tcPr>
            <w:tcW w:w="2523" w:type="pct"/>
          </w:tcPr>
          <w:p w14:paraId="44E88A01" w14:textId="77777777" w:rsidR="000A570B" w:rsidRDefault="000A570B" w:rsidP="00C1564F">
            <w:pPr>
              <w:pStyle w:val="PURLMSH"/>
            </w:pPr>
            <w:r>
              <w:t xml:space="preserve">См. соответствующее уведомление. </w:t>
            </w:r>
            <w:r>
              <w:rPr>
                <w:b/>
              </w:rPr>
              <w:t>Нет</w:t>
            </w:r>
          </w:p>
        </w:tc>
      </w:tr>
      <w:tr w:rsidR="000A570B" w14:paraId="4CD44025" w14:textId="77777777" w:rsidTr="00AE7BEF">
        <w:tc>
          <w:tcPr>
            <w:tcW w:w="2477" w:type="pct"/>
          </w:tcPr>
          <w:p w14:paraId="1BCB107D" w14:textId="296C4D85" w:rsidR="000A570B" w:rsidRPr="00250A5F" w:rsidRDefault="00624A7C" w:rsidP="00C1564F">
            <w:pPr>
              <w:pStyle w:val="PURLMSH"/>
            </w:pPr>
            <w:r>
              <w:t xml:space="preserve">Клиентское/Дополнительное программное обеспечение </w:t>
            </w:r>
            <w:r>
              <w:rPr>
                <w:b/>
              </w:rPr>
              <w:t>Да</w:t>
            </w:r>
            <w:r>
              <w:t xml:space="preserve"> </w:t>
            </w:r>
            <w:r w:rsidR="00D04F7C" w:rsidRPr="00D04F7C">
              <w:br/>
            </w:r>
            <w:r>
              <w:rPr>
                <w:i/>
              </w:rPr>
              <w:t xml:space="preserve">(см. </w:t>
            </w:r>
            <w:hyperlink w:anchor="Appendix1" w:history="1">
              <w:r>
                <w:rPr>
                  <w:rStyle w:val="Hyperlink"/>
                  <w:i/>
                </w:rPr>
                <w:t>Приложение 1</w:t>
              </w:r>
            </w:hyperlink>
            <w:r>
              <w:rPr>
                <w:i/>
              </w:rPr>
              <w:t>)</w:t>
            </w:r>
          </w:p>
        </w:tc>
        <w:tc>
          <w:tcPr>
            <w:tcW w:w="2523" w:type="pct"/>
          </w:tcPr>
          <w:p w14:paraId="58443C90" w14:textId="77777777" w:rsidR="000A570B" w:rsidRDefault="000A570B" w:rsidP="00C1564F">
            <w:pPr>
              <w:pStyle w:val="PURLMSH"/>
            </w:pPr>
          </w:p>
        </w:tc>
      </w:tr>
    </w:tbl>
    <w:p w14:paraId="05ADB17F" w14:textId="77777777" w:rsidR="000A570B" w:rsidRPr="003F1D09" w:rsidRDefault="000A570B" w:rsidP="00C1564F">
      <w:pPr>
        <w:pStyle w:val="PURADDITIONALTERMSHEADERMB"/>
      </w:pPr>
      <w:r>
        <w:t>Дополнительные условия.</w:t>
      </w:r>
    </w:p>
    <w:p w14:paraId="737F17BF" w14:textId="77777777" w:rsidR="000A570B" w:rsidRDefault="000A570B" w:rsidP="00C1564F">
      <w:pPr>
        <w:pStyle w:val="PURBlueStrong"/>
        <w:spacing w:line="240" w:lineRule="auto"/>
      </w:pPr>
      <w:r>
        <w:t>Компоненты</w:t>
      </w:r>
    </w:p>
    <w:p w14:paraId="6DBEE695" w14:textId="08B58F46" w:rsidR="000A570B" w:rsidRPr="008F7CB0" w:rsidRDefault="000A570B" w:rsidP="00C1564F">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C1564F">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3B839F1F" w14:textId="77777777" w:rsidR="000A570B" w:rsidRPr="002C084A" w:rsidRDefault="000A570B" w:rsidP="00C1564F">
      <w:pPr>
        <w:pStyle w:val="PURBlueStrong"/>
        <w:spacing w:line="240" w:lineRule="auto"/>
      </w:pPr>
      <w:r>
        <w:t>Локализация и перевод</w:t>
      </w:r>
    </w:p>
    <w:p w14:paraId="437C3D3B" w14:textId="77777777" w:rsidR="000A570B" w:rsidRDefault="000A570B" w:rsidP="00C1564F">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6" w:history="1">
        <w:r>
          <w:rPr>
            <w:rStyle w:val="Hyperlink"/>
          </w:rPr>
          <w:t>http://www.microsoft.com/dynamics/en/us/products/nav-availability.aspx</w:t>
        </w:r>
      </w:hyperlink>
    </w:p>
    <w:p w14:paraId="62B6C265" w14:textId="5B814E86" w:rsidR="000A570B" w:rsidRPr="008F7CB0" w:rsidRDefault="000A570B"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4C78EE" w14:textId="5A56962F" w:rsidR="000A570B" w:rsidRPr="008F7CB0" w:rsidRDefault="000A570B"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7" w:history="1">
        <w:r>
          <w:rPr>
            <w:rStyle w:val="Hyperlink"/>
          </w:rPr>
          <w:t>https://mbs.microsoft.com/partnersource/partneressentials/pllp</w:t>
        </w:r>
      </w:hyperlink>
      <w:r>
        <w:t xml:space="preserve"> или обратитесь к своему Менеджеру по работе с партнерами.</w:t>
      </w:r>
    </w:p>
    <w:p w14:paraId="48C80CF0" w14:textId="07DE125D" w:rsidR="000A570B" w:rsidRDefault="00A93FEE" w:rsidP="00C1564F">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3DA54228" w14:textId="71FCE6DF" w:rsidR="000A570B" w:rsidRDefault="000A570B" w:rsidP="00C1564F">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8364459"/>
      <w:bookmarkStart w:id="166" w:name="_Toc428364754"/>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77777777" w:rsidR="000A570B" w:rsidRDefault="000A570B"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C1564F">
            <w:pPr>
              <w:pStyle w:val="PURLMSH"/>
            </w:pPr>
            <w:r>
              <w:t xml:space="preserve">Перемещение лицензий в фермах серверов: </w:t>
            </w:r>
            <w:r>
              <w:rPr>
                <w:b/>
              </w:rPr>
              <w:t>Нет</w:t>
            </w:r>
            <w:r>
              <w:t xml:space="preserve"> </w:t>
            </w:r>
          </w:p>
        </w:tc>
        <w:tc>
          <w:tcPr>
            <w:tcW w:w="2523" w:type="pct"/>
          </w:tcPr>
          <w:p w14:paraId="2869EDEB" w14:textId="77777777" w:rsidR="000A570B" w:rsidRDefault="000A570B" w:rsidP="00C1564F">
            <w:pPr>
              <w:pStyle w:val="PURLMSH"/>
            </w:pPr>
            <w:r>
              <w:t xml:space="preserve">См. соответствующее уведомление. </w:t>
            </w:r>
            <w:r>
              <w:rPr>
                <w:b/>
              </w:rPr>
              <w:t>Нет</w:t>
            </w:r>
          </w:p>
        </w:tc>
      </w:tr>
      <w:tr w:rsidR="000A570B" w14:paraId="33269B4D" w14:textId="77777777" w:rsidTr="00AE7BEF">
        <w:tc>
          <w:tcPr>
            <w:tcW w:w="2477" w:type="pct"/>
          </w:tcPr>
          <w:p w14:paraId="5EBF7C1A" w14:textId="0F483CDA" w:rsidR="000A570B" w:rsidRPr="00250A5F" w:rsidRDefault="00624A7C" w:rsidP="00C1564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308C97C" w14:textId="77777777" w:rsidR="000A570B" w:rsidRDefault="000A570B" w:rsidP="00C1564F">
            <w:pPr>
              <w:pStyle w:val="PURLMSH"/>
            </w:pPr>
          </w:p>
        </w:tc>
      </w:tr>
    </w:tbl>
    <w:p w14:paraId="6B20992F" w14:textId="77777777" w:rsidR="000A570B" w:rsidRDefault="000A570B" w:rsidP="00C1564F">
      <w:pPr>
        <w:pStyle w:val="PURADDITIONALTERMSHEADERMB"/>
      </w:pPr>
      <w:r>
        <w:t>Дополнительные условия.</w:t>
      </w:r>
    </w:p>
    <w:p w14:paraId="5CA19376" w14:textId="77777777" w:rsidR="000A570B" w:rsidRDefault="000A570B" w:rsidP="00C1564F">
      <w:pPr>
        <w:pStyle w:val="PURBlueStrong"/>
        <w:spacing w:line="240" w:lineRule="auto"/>
      </w:pPr>
      <w:r>
        <w:lastRenderedPageBreak/>
        <w:t>Компоненты</w:t>
      </w:r>
    </w:p>
    <w:p w14:paraId="3DA30B94" w14:textId="439E9EB9" w:rsidR="000A570B" w:rsidRPr="008F7CB0" w:rsidRDefault="000A570B" w:rsidP="00C1564F">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8" w:history="1">
        <w:r>
          <w:rPr>
            <w:rStyle w:val="Hyperlink"/>
          </w:rPr>
          <w:t>www.explore.ms</w:t>
        </w:r>
      </w:hyperlink>
      <w:r>
        <w:t>.</w:t>
      </w:r>
    </w:p>
    <w:p w14:paraId="33001451" w14:textId="34C97BD0" w:rsidR="000A570B" w:rsidRPr="008F7CB0" w:rsidRDefault="000A570B" w:rsidP="00C1564F">
      <w:pPr>
        <w:pStyle w:val="PURBody-Indented"/>
      </w:pPr>
      <w: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14:paraId="32AFBA88" w14:textId="77777777" w:rsidR="000A570B" w:rsidRPr="00830DCA" w:rsidRDefault="000A570B" w:rsidP="00C1564F">
      <w:pPr>
        <w:pStyle w:val="PURBlueStrong"/>
        <w:spacing w:line="240" w:lineRule="auto"/>
      </w:pPr>
      <w:r>
        <w:t>Локализация и перевод</w:t>
      </w:r>
    </w:p>
    <w:p w14:paraId="1A93B964" w14:textId="77777777" w:rsidR="000A570B" w:rsidRDefault="000A570B" w:rsidP="00C1564F">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857701A" w14:textId="1BCFC5A7" w:rsidR="000A570B" w:rsidRDefault="000A570B"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A06BC8" w:rsidRPr="00A06BC8">
        <w:br/>
      </w:r>
      <w:r>
        <w:t xml:space="preserve">Microsoft Dynamics Partner Localization and Translation Licensing Program посетите веб-сайт </w:t>
      </w:r>
      <w:hyperlink r:id="rId140" w:history="1">
        <w:r>
          <w:rPr>
            <w:rStyle w:val="Hyperlink"/>
          </w:rPr>
          <w:t>https://mbs.microsoft.com/partnersource/partneressentials/pllp</w:t>
        </w:r>
      </w:hyperlink>
      <w:r>
        <w:t xml:space="preserve"> или обратитесь к своему Менеджеру по работе с партнерами.</w:t>
      </w:r>
    </w:p>
    <w:p w14:paraId="1D74475A" w14:textId="77B8C835" w:rsidR="000A570B" w:rsidRDefault="00A93FEE" w:rsidP="00C1564F">
      <w:pPr>
        <w:pStyle w:val="PURBreadcrumb"/>
        <w:keepNext w:val="0"/>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0E1FA20" w14:textId="67595868" w:rsidR="000A570B" w:rsidRPr="00A23961" w:rsidRDefault="000A570B" w:rsidP="00C1564F">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8364460"/>
      <w:bookmarkStart w:id="186" w:name="_Toc428364755"/>
      <w:r>
        <w:t>Система контроля использования</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w:instrText>
      </w:r>
      <w:r w:rsidR="001B58B7">
        <w:instrText xml:space="preserve">Система контроля использования </w:instrText>
      </w:r>
      <w:r>
        <w:instrText>"</w:instrText>
      </w:r>
      <w:r>
        <w:fldChar w:fldCharType="end"/>
      </w:r>
    </w:p>
    <w:p w14:paraId="48455A77" w14:textId="77777777" w:rsidR="000A570B" w:rsidRPr="00A23961" w:rsidRDefault="000A570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0020E719" w14:textId="77777777" w:rsidTr="00AE7BEF">
        <w:tc>
          <w:tcPr>
            <w:tcW w:w="2477" w:type="pct"/>
          </w:tcPr>
          <w:p w14:paraId="6156240C" w14:textId="77777777" w:rsidR="000A570B" w:rsidRPr="00A23961" w:rsidRDefault="000A570B"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C1564F">
            <w:pPr>
              <w:spacing w:after="0"/>
              <w:rPr>
                <w:rFonts w:ascii="Arial Narrow" w:hAnsi="Arial Narrow"/>
                <w:color w:val="404040" w:themeColor="text1" w:themeTint="BF"/>
                <w:sz w:val="18"/>
              </w:rPr>
            </w:pPr>
          </w:p>
        </w:tc>
      </w:tr>
    </w:tbl>
    <w:p w14:paraId="094E49EE" w14:textId="77777777" w:rsidR="000A570B" w:rsidRPr="00A23961" w:rsidRDefault="000A570B" w:rsidP="00C1564F">
      <w:pPr>
        <w:spacing w:after="0"/>
        <w:rPr>
          <w:color w:val="404040" w:themeColor="text1" w:themeTint="BF"/>
          <w:sz w:val="18"/>
        </w:rPr>
      </w:pPr>
    </w:p>
    <w:p w14:paraId="1B76EA82" w14:textId="77777777" w:rsidR="000A570B" w:rsidRPr="00A23961" w:rsidRDefault="000A570B" w:rsidP="00C1564F">
      <w:pPr>
        <w:pStyle w:val="PURADDITIONALTERMSHEADERMB"/>
      </w:pPr>
      <w:r>
        <w:t>Дополнительные условия.</w:t>
      </w:r>
    </w:p>
    <w:p w14:paraId="3C0F442D" w14:textId="77777777" w:rsidR="000A570B" w:rsidRPr="00A23961" w:rsidRDefault="000A570B" w:rsidP="00C1564F">
      <w:pPr>
        <w:pStyle w:val="PURBlueStrong"/>
        <w:spacing w:line="240" w:lineRule="auto"/>
      </w:pPr>
      <w:r>
        <w:t>Запуск экземпляров серверного программного обеспечения</w:t>
      </w:r>
    </w:p>
    <w:p w14:paraId="30B73D77" w14:textId="1438BBDD" w:rsidR="000A570B" w:rsidRPr="00A23961" w:rsidRDefault="000A570B" w:rsidP="00C1564F">
      <w:pPr>
        <w:pStyle w:val="PURBody-Indented"/>
        <w:rPr>
          <w:lang w:eastAsia="ja-JP"/>
        </w:rPr>
      </w:pPr>
      <w:r>
        <w:t>Вы можете запускать любое количество экземпляров серверного программного обеспечения на сервере, на котором выполняются выпуски Windows Server 2003. Вы не можете отделять части компонентов серверного программного обеспечения для использования на нескольких серверах.</w:t>
      </w:r>
    </w:p>
    <w:p w14:paraId="00BDC890" w14:textId="77777777" w:rsidR="000A570B" w:rsidRPr="00A23961" w:rsidRDefault="000A570B" w:rsidP="00C1564F">
      <w:pPr>
        <w:pStyle w:val="PURBlueStrong"/>
        <w:spacing w:line="240" w:lineRule="auto"/>
      </w:pPr>
      <w:r>
        <w:t>Изменение</w:t>
      </w:r>
    </w:p>
    <w:p w14:paraId="0BC3F6FC" w14:textId="4ACAF566" w:rsidR="000A570B" w:rsidRPr="00A23961" w:rsidRDefault="000A570B" w:rsidP="00C1564F">
      <w:pPr>
        <w:pStyle w:val="PURBody-Indented"/>
        <w:rPr>
          <w:lang w:eastAsia="ja-JP"/>
        </w:rPr>
      </w:pPr>
      <w:r>
        <w:t xml:space="preserve">Вы можете изменять исключительно для интеграции с другими внутренними клиентскими и серверными системами только файлы продукта, (i) являющиеся XML- или ASP-файлами, или (ii) не установленные на сервере как часть программы 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14:paraId="77E6DDA3" w14:textId="2D8859EE" w:rsidR="000A570B" w:rsidRDefault="00A93FEE" w:rsidP="00C1564F">
      <w:pPr>
        <w:pStyle w:val="PURBreadcrumb"/>
        <w:keepNext w:val="0"/>
        <w:rPr>
          <w:lang w:eastAsia="ja-JP"/>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0061DA4" w14:textId="25548857" w:rsidR="000A570B" w:rsidRPr="00A23961" w:rsidRDefault="000A570B" w:rsidP="00C1564F">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8364461"/>
      <w:bookmarkStart w:id="206" w:name="_Toc428364756"/>
      <w:r>
        <w:t xml:space="preserve">Размещение </w:t>
      </w:r>
      <w:bookmarkEnd w:id="187"/>
      <w:bookmarkEnd w:id="188"/>
      <w:bookmarkEnd w:id="189"/>
      <w:bookmarkEnd w:id="190"/>
      <w:bookmarkEnd w:id="191"/>
      <w:bookmarkEnd w:id="192"/>
      <w:bookmarkEnd w:id="193"/>
      <w:r>
        <w:t>SharePoint 2013</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instrText>XE "Размещение SharePoint 2013"</w:instrText>
      </w:r>
      <w:r>
        <w:fldChar w:fldCharType="end"/>
      </w:r>
    </w:p>
    <w:p w14:paraId="65ABFE36" w14:textId="77777777" w:rsidR="000A570B" w:rsidRPr="00A23961" w:rsidRDefault="000A570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2157A39C" w:rsidR="00827D1D" w:rsidRPr="00827D1D" w:rsidRDefault="00827D1D" w:rsidP="00C1564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6E7C5509" w14:textId="77777777" w:rsidTr="00AE7BEF">
        <w:tc>
          <w:tcPr>
            <w:tcW w:w="2477" w:type="pct"/>
          </w:tcPr>
          <w:p w14:paraId="029935AF" w14:textId="1A71C667" w:rsidR="000A570B" w:rsidRPr="00A23961" w:rsidRDefault="000A570B"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C87224" w:rsidRPr="00C8722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AAD1E9D" w14:textId="77777777" w:rsidR="000A570B" w:rsidRPr="00A23961" w:rsidRDefault="000A570B" w:rsidP="00C1564F">
            <w:pPr>
              <w:spacing w:after="0"/>
              <w:rPr>
                <w:rFonts w:ascii="Arial Narrow" w:hAnsi="Arial Narrow"/>
                <w:color w:val="404040" w:themeColor="text1" w:themeTint="BF"/>
                <w:sz w:val="18"/>
              </w:rPr>
            </w:pPr>
          </w:p>
        </w:tc>
      </w:tr>
    </w:tbl>
    <w:p w14:paraId="044A3889" w14:textId="77777777" w:rsidR="000A570B" w:rsidRPr="00A23961" w:rsidRDefault="000A570B" w:rsidP="00C1564F">
      <w:pPr>
        <w:pStyle w:val="PURADDITIONALTERMSHEADERMB"/>
      </w:pPr>
      <w:r>
        <w:t>Дополнительные условия.</w:t>
      </w:r>
    </w:p>
    <w:p w14:paraId="2E679079" w14:textId="733632A9" w:rsidR="000A570B" w:rsidRPr="00A23961" w:rsidRDefault="00CB5F78" w:rsidP="00C1564F">
      <w:pPr>
        <w:pStyle w:val="PURBody-Indented"/>
      </w:pPr>
      <w:r>
        <w:lastRenderedPageBreak/>
        <w:t>Это программное обеспечение можно использовать для предоставления доступа к содержимому, сведениям и приложениям внешним пользователям. Его также можно использовать для предоставления доступа к содержимому, сведениям и приложениям внутренним пользователям при условии, что те же содержимое, сведения и приложения доступны внешним пользователям. Использование программного обеспечения SharePoint Server для предоставления доступа к содержимому, сведениям и приложениям, которые могут использоваться только внутренними пользователями, должно осуществляться по лицензиям SAL на SharePoint Server 2013. Под «внешними пользователями» подразумеваются пользователи, (i) не работающие в организации вашего клиента, (ii) не являющиеся подрядчиками или агентами организации клиента. Все остальные пользователи называются «внутренними пользователями».</w:t>
      </w:r>
    </w:p>
    <w:p w14:paraId="76B08C87" w14:textId="641554A8" w:rsidR="004F6F1D" w:rsidRPr="00A50403" w:rsidRDefault="004F6F1D" w:rsidP="00C1564F">
      <w:pPr>
        <w:pStyle w:val="PURBlueStrong"/>
        <w:spacing w:line="240" w:lineRule="auto"/>
      </w:pPr>
      <w:r>
        <w:t>Запуск экземпляров серверного программного обеспечения</w:t>
      </w:r>
    </w:p>
    <w:p w14:paraId="63B05E62" w14:textId="13FF0F5B" w:rsidR="000A570B" w:rsidRDefault="000A570B" w:rsidP="00C1564F">
      <w:pPr>
        <w:pStyle w:val="PURBody-Indented"/>
        <w:rPr>
          <w:lang w:eastAsia="ja-JP"/>
        </w:rPr>
      </w:pPr>
      <w:r>
        <w:t>Даже если в Общих условиях лицензии указано иное, Размещение SharePoint 2013 не подлежит лицензированию по варианту Неограниченной виртуализации (см. вариант (1)). Для лицензирования Размещения SharePoint 2013 необходимо использовать вариант лицензирования по Количеству используемых процессоров (см. вариант (2)).</w:t>
      </w:r>
    </w:p>
    <w:p w14:paraId="006BDECC" w14:textId="1A3979F8" w:rsidR="000A570B" w:rsidRPr="00A23961" w:rsidRDefault="00A93FEE" w:rsidP="00C1564F">
      <w:pPr>
        <w:keepLines/>
        <w:spacing w:before="240" w:after="240"/>
        <w:jc w:val="right"/>
        <w:rPr>
          <w:rFonts w:ascii="Arial Narrow" w:hAnsi="Arial Narrow"/>
          <w:color w:val="00467F"/>
          <w:sz w:val="16"/>
          <w:u w:val="single"/>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7E06A984" w14:textId="1C818CB7" w:rsidR="002B550E" w:rsidRPr="00A23961" w:rsidRDefault="002B550E" w:rsidP="00C1564F">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8364462"/>
      <w:bookmarkStart w:id="225" w:name="_Toc428364757"/>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0172E7EB" w14:textId="77777777" w:rsidTr="00A50403">
        <w:tc>
          <w:tcPr>
            <w:tcW w:w="2477" w:type="pct"/>
          </w:tcPr>
          <w:p w14:paraId="0E9ECA0C" w14:textId="2CA3560F"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C1564F">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C1564F">
      <w:pPr>
        <w:pStyle w:val="PURADDITIONALTERMSHEADERMB"/>
        <w:keepNext/>
        <w:keepLines/>
      </w:pPr>
      <w:r>
        <w:t>Дополнительные условия.</w:t>
      </w:r>
    </w:p>
    <w:p w14:paraId="6A55A905" w14:textId="4894AF25" w:rsidR="002B550E" w:rsidRPr="002B20ED" w:rsidRDefault="002B550E" w:rsidP="00C1564F">
      <w:pPr>
        <w:pStyle w:val="PURBody-Indented"/>
        <w:keepNext/>
        <w:keepLines/>
      </w:pPr>
      <w:r>
        <w:t xml:space="preserve">Лицензия применима только для управления операционными средами, в которых работают серверные операционные системы. </w:t>
      </w:r>
      <w:r>
        <w:rPr>
          <w:rFonts w:cs="Arial"/>
        </w:rPr>
        <w:t>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w:t>
      </w:r>
      <w:r>
        <w:t>. Назначив эти лицензии, вы можете управлять любым количеством серверных операционных сред, работающих на устройстве, которому назначены лицензии System Center 2012 R2 Datacenter. Лицензии на System Center 2012 R2 Datacenter также дают возможность осуществлять управление из более ранних версий серверного программного обеспечения System Center.</w:t>
      </w:r>
    </w:p>
    <w:p w14:paraId="73420881" w14:textId="0CDE5BA2" w:rsidR="002B550E" w:rsidRPr="002B20ED" w:rsidRDefault="002B550E" w:rsidP="00C1564F">
      <w:pPr>
        <w:pStyle w:val="PURBody-Indented"/>
      </w:pPr>
      <w:r>
        <w:t xml:space="preserve">System Center 2012 R2 Datacenter включает право на доступ к веб-службе System Center Endpoint Protection и связанному </w:t>
      </w:r>
      <w:r w:rsidR="00A06BC8" w:rsidRPr="00A06BC8">
        <w:br/>
      </w:r>
      <w:r>
        <w:t>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14:paraId="3702EB26" w14:textId="77777777" w:rsidR="002B20ED" w:rsidRPr="002B20ED" w:rsidRDefault="002B20ED" w:rsidP="00C1564F">
      <w:pPr>
        <w:pStyle w:val="PURBody-Indented"/>
        <w:spacing w:after="0"/>
      </w:pPr>
      <w:r>
        <w:t>System Center 2012 R2 Datacenter включает в себя Клиентское программное обеспечение. Клиентское программное обеспечение содержит все компоненты продукта, кроме следующих:</w:t>
      </w:r>
    </w:p>
    <w:p w14:paraId="0603DB70" w14:textId="77777777" w:rsidR="002B20ED" w:rsidRPr="002B20ED" w:rsidRDefault="002B20ED" w:rsidP="00C1564F">
      <w:pPr>
        <w:pStyle w:val="PURBody-Indented"/>
        <w:numPr>
          <w:ilvl w:val="0"/>
          <w:numId w:val="49"/>
        </w:numPr>
        <w:spacing w:after="0"/>
      </w:pPr>
      <w:r>
        <w:t>Унифицированный установщик</w:t>
      </w:r>
    </w:p>
    <w:p w14:paraId="5D0607DD" w14:textId="77777777" w:rsidR="002B20ED" w:rsidRPr="002B20ED" w:rsidRDefault="002B20ED" w:rsidP="00C1564F">
      <w:pPr>
        <w:pStyle w:val="PURBody-Indented"/>
        <w:numPr>
          <w:ilvl w:val="0"/>
          <w:numId w:val="49"/>
        </w:numPr>
        <w:spacing w:after="0"/>
      </w:pPr>
      <w:r>
        <w:t>Консоль управления конфигурациями</w:t>
      </w:r>
    </w:p>
    <w:p w14:paraId="4B68A19F" w14:textId="77777777" w:rsidR="002B20ED" w:rsidRPr="002B20ED" w:rsidRDefault="002B20ED" w:rsidP="00C1564F">
      <w:pPr>
        <w:pStyle w:val="PURBody-Indented"/>
        <w:numPr>
          <w:ilvl w:val="0"/>
          <w:numId w:val="49"/>
        </w:numPr>
        <w:spacing w:after="0"/>
      </w:pPr>
      <w:r>
        <w:t xml:space="preserve">Точка управления устройствами </w:t>
      </w:r>
    </w:p>
    <w:p w14:paraId="080D1FAA" w14:textId="77777777" w:rsidR="002B20ED" w:rsidRPr="002B20ED" w:rsidRDefault="002B20ED" w:rsidP="00C1564F">
      <w:pPr>
        <w:pStyle w:val="PURBody-Indented"/>
        <w:numPr>
          <w:ilvl w:val="0"/>
          <w:numId w:val="49"/>
        </w:numPr>
        <w:spacing w:after="0"/>
      </w:pPr>
      <w:r>
        <w:t>Administrator Console</w:t>
      </w:r>
    </w:p>
    <w:p w14:paraId="7A847A7F" w14:textId="77777777" w:rsidR="002B20ED" w:rsidRPr="002B20ED" w:rsidRDefault="002B20ED" w:rsidP="00C1564F">
      <w:pPr>
        <w:pStyle w:val="PURBody-Indented"/>
        <w:numPr>
          <w:ilvl w:val="0"/>
          <w:numId w:val="49"/>
        </w:numPr>
        <w:spacing w:after="0"/>
      </w:pPr>
      <w:r>
        <w:t>Консоль Service Manager</w:t>
      </w:r>
    </w:p>
    <w:p w14:paraId="475C4DC0" w14:textId="77777777" w:rsidR="002B20ED" w:rsidRPr="002B20ED" w:rsidRDefault="002B20ED" w:rsidP="00C1564F">
      <w:pPr>
        <w:pStyle w:val="PURBody-Indented"/>
        <w:numPr>
          <w:ilvl w:val="0"/>
          <w:numId w:val="49"/>
        </w:numPr>
        <w:spacing w:after="0"/>
      </w:pPr>
      <w:r>
        <w:t>Установщик консоли оператора Opalis</w:t>
      </w:r>
    </w:p>
    <w:p w14:paraId="3B1FA314" w14:textId="77777777" w:rsidR="002B20ED" w:rsidRPr="002B20ED" w:rsidRDefault="002B20ED" w:rsidP="00C1564F">
      <w:pPr>
        <w:pStyle w:val="PURBody-Indented"/>
        <w:numPr>
          <w:ilvl w:val="0"/>
          <w:numId w:val="49"/>
        </w:numPr>
        <w:spacing w:after="0"/>
      </w:pPr>
      <w:r>
        <w:t xml:space="preserve">SQL Server </w:t>
      </w:r>
    </w:p>
    <w:p w14:paraId="47C0186C" w14:textId="77777777" w:rsidR="002B20ED" w:rsidRPr="002B20ED" w:rsidRDefault="002B20ED" w:rsidP="00C1564F">
      <w:pPr>
        <w:pStyle w:val="PURBody-Indented"/>
        <w:numPr>
          <w:ilvl w:val="0"/>
          <w:numId w:val="49"/>
        </w:numPr>
        <w:spacing w:after="0"/>
      </w:pPr>
      <w:r>
        <w:t>Все остальные консоли управления</w:t>
      </w:r>
    </w:p>
    <w:p w14:paraId="19784BDC" w14:textId="77777777" w:rsidR="002B20ED" w:rsidRPr="00254F56" w:rsidRDefault="002B20ED" w:rsidP="00C1564F">
      <w:pPr>
        <w:pStyle w:val="PURBody-Indented"/>
      </w:pPr>
    </w:p>
    <w:p w14:paraId="474D43BC" w14:textId="77777777" w:rsidR="002B550E" w:rsidRDefault="002B550E" w:rsidP="00C1564F">
      <w:pPr>
        <w:pStyle w:val="PURBlueStrong-Indented"/>
        <w:spacing w:line="240" w:lineRule="auto"/>
      </w:pPr>
      <w:r>
        <w:t>ПО .NET Framework</w:t>
      </w:r>
    </w:p>
    <w:p w14:paraId="7A2C5B56" w14:textId="271B69AF" w:rsidR="002B550E" w:rsidRDefault="002B550E"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AA03D21" w14:textId="77777777" w:rsidR="002B550E" w:rsidRDefault="002B550E" w:rsidP="00C1564F">
      <w:pPr>
        <w:pStyle w:val="PURBlueStrong-Indented"/>
        <w:spacing w:line="240" w:lineRule="auto"/>
      </w:pPr>
      <w:r>
        <w:t>Запрет на копирование или распространение комплектов данных</w:t>
      </w:r>
    </w:p>
    <w:p w14:paraId="70561BA3" w14:textId="52160E80" w:rsidR="002B550E" w:rsidRDefault="002B550E" w:rsidP="00C1564F">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326F37C6" w14:textId="5D1D8609" w:rsidR="002B550E" w:rsidRDefault="002B550E" w:rsidP="00C1564F">
      <w:pPr>
        <w:pStyle w:val="PURBlueStrong-Indented"/>
        <w:spacing w:line="240" w:lineRule="auto"/>
      </w:pPr>
      <w:r>
        <w:t>Пакет автоматической установки Windows</w:t>
      </w:r>
    </w:p>
    <w:p w14:paraId="6FBB6EA2" w14:textId="1C3B2C7A" w:rsidR="002B550E" w:rsidRDefault="002B550E" w:rsidP="00C1564F">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490368A" w14:textId="407FD22A" w:rsidR="002B550E" w:rsidRDefault="002B550E" w:rsidP="00C1564F">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w:t>
      </w:r>
      <w:r>
        <w:lastRenderedPageBreak/>
        <w:t>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2B88FF03" w14:textId="06C78F2A" w:rsidR="002B550E" w:rsidRDefault="002B550E" w:rsidP="00C1564F">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1C3BC032" w14:textId="77777777" w:rsidR="002B550E" w:rsidRPr="000949B3" w:rsidRDefault="002B550E" w:rsidP="00C1564F">
      <w:pPr>
        <w:pStyle w:val="PURBlueStrong-Indented"/>
        <w:spacing w:line="240" w:lineRule="auto"/>
      </w:pPr>
      <w:r>
        <w:t>Иерархия сайтов — географическое представление</w:t>
      </w:r>
    </w:p>
    <w:p w14:paraId="3B48F04B" w14:textId="496DFFA9" w:rsidR="002B550E" w:rsidRPr="00794C12" w:rsidRDefault="002B550E" w:rsidP="00C1564F">
      <w:pPr>
        <w:pStyle w:val="PURBody-Indented"/>
      </w:pPr>
      <w:r>
        <w:t xml:space="preserve">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w:t>
      </w:r>
      <w:r w:rsidR="00A06BC8" w:rsidRPr="00613FF6">
        <w:br/>
      </w:r>
      <w:r>
        <w:t>Вы не имеете право использовать указанные ниже элементы с какой-либо целью, даже если они доступны с помощью Bing Maps API:</w:t>
      </w:r>
    </w:p>
    <w:p w14:paraId="78373493" w14:textId="77777777" w:rsidR="002B550E" w:rsidRPr="00794C12" w:rsidRDefault="002B550E" w:rsidP="00C1564F">
      <w:pPr>
        <w:pStyle w:val="PURBullet-Indented"/>
        <w:numPr>
          <w:ilvl w:val="0"/>
          <w:numId w:val="11"/>
        </w:numPr>
        <w:spacing w:line="240" w:lineRule="auto"/>
      </w:pPr>
      <w:r>
        <w:t>Bing Maps API для сенсорного управления движением или составления маршрута;</w:t>
      </w:r>
    </w:p>
    <w:p w14:paraId="78E8E89B" w14:textId="77777777" w:rsidR="002B550E" w:rsidRPr="00794C12" w:rsidRDefault="002B550E" w:rsidP="00C1564F">
      <w:pPr>
        <w:pStyle w:val="PURBullet-Indented"/>
        <w:numPr>
          <w:ilvl w:val="0"/>
          <w:numId w:val="11"/>
        </w:numPr>
        <w:spacing w:line="240" w:lineRule="auto"/>
      </w:pPr>
      <w:r>
        <w:t>данные о дорожном движении или вид дорожного движения сверху (или связанные с ними метаданные).</w:t>
      </w:r>
    </w:p>
    <w:p w14:paraId="1A30703B" w14:textId="77777777" w:rsidR="002B550E" w:rsidRPr="00DC630C" w:rsidRDefault="002B550E" w:rsidP="00C1564F">
      <w:pPr>
        <w:pStyle w:val="PURBody-Indented"/>
        <w:keepNext/>
        <w:keepLines/>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4F4E4CE4" w14:textId="77777777" w:rsidR="002B550E" w:rsidRPr="00DC630C" w:rsidRDefault="002B550E" w:rsidP="00C1564F">
      <w:pPr>
        <w:pStyle w:val="PURBullet-Indented"/>
        <w:numPr>
          <w:ilvl w:val="0"/>
          <w:numId w:val="11"/>
        </w:numPr>
        <w:spacing w:line="240" w:lineRule="auto"/>
      </w:pPr>
      <w:r>
        <w:t>эмблемы;</w:t>
      </w:r>
    </w:p>
    <w:p w14:paraId="09E8AF48" w14:textId="77777777" w:rsidR="002B550E" w:rsidRPr="00DC630C" w:rsidRDefault="002B550E" w:rsidP="00C1564F">
      <w:pPr>
        <w:pStyle w:val="PURBullet-Indented"/>
        <w:numPr>
          <w:ilvl w:val="0"/>
          <w:numId w:val="11"/>
        </w:numPr>
        <w:spacing w:line="240" w:lineRule="auto"/>
      </w:pPr>
      <w:r>
        <w:t>товарные знаки;</w:t>
      </w:r>
    </w:p>
    <w:p w14:paraId="3E991893" w14:textId="77777777" w:rsidR="002B550E" w:rsidRPr="00DC630C" w:rsidRDefault="002B550E" w:rsidP="00C1564F">
      <w:pPr>
        <w:pStyle w:val="PURBullet-Indented"/>
        <w:numPr>
          <w:ilvl w:val="0"/>
          <w:numId w:val="11"/>
        </w:numPr>
        <w:spacing w:line="240" w:lineRule="auto"/>
      </w:pPr>
      <w:r>
        <w:t>уведомления об авторском праве;</w:t>
      </w:r>
    </w:p>
    <w:p w14:paraId="12509AD1" w14:textId="77777777" w:rsidR="002B550E" w:rsidRPr="00DC630C" w:rsidRDefault="002B550E" w:rsidP="00C1564F">
      <w:pPr>
        <w:pStyle w:val="PURBullet-Indented"/>
        <w:numPr>
          <w:ilvl w:val="0"/>
          <w:numId w:val="11"/>
        </w:numPr>
        <w:spacing w:line="240" w:lineRule="auto"/>
      </w:pPr>
      <w:r>
        <w:t>цифровые водяные знаки; или</w:t>
      </w:r>
    </w:p>
    <w:p w14:paraId="39500E7B" w14:textId="77777777" w:rsidR="002B550E" w:rsidRPr="00DC630C" w:rsidRDefault="002B550E" w:rsidP="00C1564F">
      <w:pPr>
        <w:pStyle w:val="PURBullet-Indented"/>
        <w:numPr>
          <w:ilvl w:val="0"/>
          <w:numId w:val="11"/>
        </w:numPr>
        <w:spacing w:line="240" w:lineRule="auto"/>
      </w:pPr>
      <w:r>
        <w:t>другие уведомления Microsoft и ее поставщиков.</w:t>
      </w:r>
    </w:p>
    <w:p w14:paraId="4F485442" w14:textId="77777777" w:rsidR="002B550E" w:rsidRDefault="002B550E" w:rsidP="00C1564F">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1" w:tgtFrame="_blank" w:history="1">
        <w:r>
          <w:rPr>
            <w:rStyle w:val="Hyperlink"/>
          </w:rPr>
          <w:t>http://go.microsoft.com/?linkid=9710837</w:t>
        </w:r>
      </w:hyperlink>
      <w:r>
        <w:t>.</w:t>
      </w:r>
    </w:p>
    <w:p w14:paraId="24D53E12" w14:textId="594CD849" w:rsidR="002B550E" w:rsidRPr="00003ECB" w:rsidRDefault="00A93FEE" w:rsidP="00C1564F">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23BB0711" w14:textId="69B09DCF" w:rsidR="002B550E" w:rsidRPr="00A23961" w:rsidRDefault="002B550E" w:rsidP="00C1564F">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8364463"/>
      <w:bookmarkStart w:id="245" w:name="_Toc428364758"/>
      <w:r>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76359EF9" w14:textId="77777777" w:rsidTr="000351E1">
        <w:tc>
          <w:tcPr>
            <w:tcW w:w="2477" w:type="pct"/>
          </w:tcPr>
          <w:p w14:paraId="3DA7BDEF" w14:textId="0B0FF6B6" w:rsidR="002B550E" w:rsidRPr="00A23961" w:rsidRDefault="002B550E"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C1564F">
      <w:pPr>
        <w:pStyle w:val="PURADDITIONALTERMSHEADERMB"/>
      </w:pPr>
      <w:r>
        <w:t>Дополнительные условия.</w:t>
      </w:r>
    </w:p>
    <w:p w14:paraId="381E67B3" w14:textId="77114EBA" w:rsidR="002B550E" w:rsidRDefault="002B550E" w:rsidP="00C1564F">
      <w:pPr>
        <w:pStyle w:val="PURBody-Indented"/>
      </w:pPr>
      <w:r>
        <w:t>Лицензия применима только для управления операционными средами, в которых работают серверные операционные системы. 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 Назначив эти лицензии, вы можете управлять одной серверной операционной средой, работающей на устройстве, которому назначены лицензии System Center 2012 R2 Standard.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Лицензии не требуются для Операционных сред, в которых отсутствуют работающие экземпляры программного обеспечения. Лицензии на System Center 2012 R2 Standard также дают возможность осуществлять управление из более ранних версий серверного программного обеспечения System Center.</w:t>
      </w:r>
    </w:p>
    <w:p w14:paraId="35AC6097" w14:textId="3F4BE407" w:rsidR="00CA7C89" w:rsidRDefault="00CA7C89" w:rsidP="00C1564F">
      <w:pPr>
        <w:pStyle w:val="PURBody-Indented"/>
      </w:pPr>
      <w:r>
        <w:t>Если вы лицензировали один или несколько серверов в центре обработке данных, ваши лицензии включают следующие дополнительные права.</w:t>
      </w:r>
      <w:r w:rsidR="009B2897">
        <w:t xml:space="preserve"> </w:t>
      </w:r>
      <w:r>
        <w:t>Вам не нужно приобретать отдельные лицензии для:</w:t>
      </w:r>
    </w:p>
    <w:p w14:paraId="536AECBE" w14:textId="2E9CFA98" w:rsidR="00CA7C89" w:rsidRPr="005A5FED" w:rsidRDefault="00CA7C89" w:rsidP="00C1564F">
      <w:pPr>
        <w:pStyle w:val="PURBullet-Indented"/>
        <w:spacing w:line="240" w:lineRule="auto"/>
      </w:pPr>
      <w:r>
        <w:t>устройств инфраструктуры сети, которые функционируют исключительно в целях передачи сетевых данных и на которых не запускается программное обеспечение Windows Server;</w:t>
      </w:r>
    </w:p>
    <w:p w14:paraId="383F2D1C" w14:textId="77777777" w:rsidR="00CA7C89" w:rsidRDefault="00CA7C89" w:rsidP="00C1564F">
      <w:pPr>
        <w:pStyle w:val="PURBullet-Indented"/>
        <w:spacing w:line="240" w:lineRule="auto"/>
      </w:pPr>
      <w:r>
        <w:t>преобразования Операционных сред из физических в виртуальные;</w:t>
      </w:r>
    </w:p>
    <w:p w14:paraId="480916E1" w14:textId="0AF9A9DC" w:rsidR="00CA7C89" w:rsidRPr="005A5FED" w:rsidRDefault="00CA7C89" w:rsidP="00C1564F">
      <w:pPr>
        <w:pStyle w:val="PURBullet-Indented"/>
        <w:spacing w:line="240" w:lineRule="auto"/>
      </w:pPr>
      <w:r>
        <w:t>мониторинга состояния компонентов оборудования устройства или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017CFE78" w14:textId="0596F6E8" w:rsidR="002B550E" w:rsidRDefault="00104535" w:rsidP="00C1564F">
      <w:pPr>
        <w:pStyle w:val="PURBody-Indented"/>
      </w:pPr>
      <w:r>
        <w:lastRenderedPageBreak/>
        <w:t xml:space="preserve">System Center 2012 R2 Standard включает право на доступ к веб-службе System Center Endpoint Protection и связанному 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14:paraId="56B2C2DB" w14:textId="77777777" w:rsidR="00CA7C89" w:rsidRPr="007B2A51" w:rsidRDefault="00CA7C89" w:rsidP="00C1564F">
      <w:pPr>
        <w:pStyle w:val="PURBody-Indented"/>
      </w:pPr>
      <w:r>
        <w:t>Лицензии SAL на управление не требуются для:</w:t>
      </w:r>
    </w:p>
    <w:p w14:paraId="22EA21A8" w14:textId="77777777" w:rsidR="00CA7C89" w:rsidRPr="007B2A51" w:rsidRDefault="00CA7C89" w:rsidP="00C1564F">
      <w:pPr>
        <w:pStyle w:val="PURBullet-Indented"/>
        <w:spacing w:line="240" w:lineRule="auto"/>
      </w:pPr>
      <w:r>
        <w:t>любых операционных сред, в которых отсутствуют работающие экземпляры программного обеспечения;</w:t>
      </w:r>
    </w:p>
    <w:p w14:paraId="0B19E933" w14:textId="77777777" w:rsidR="00CA7C89" w:rsidRPr="007B2A51" w:rsidRDefault="00CA7C89" w:rsidP="00C1564F">
      <w:pPr>
        <w:pStyle w:val="PURBullet-Indented"/>
        <w:spacing w:line="240" w:lineRule="auto"/>
      </w:pPr>
      <w:r>
        <w:t>любых устройств, функционирующих только в качестве устройств инфраструктуры сети (3-й уровень модели OSI или ниже); либо</w:t>
      </w:r>
    </w:p>
    <w:p w14:paraId="75A4BB5A" w14:textId="6262E757" w:rsidR="00CA7C89" w:rsidRDefault="00CA7C89" w:rsidP="00C1564F">
      <w:pPr>
        <w:pStyle w:val="PURBullet-Indented"/>
        <w:spacing w:line="240" w:lineRule="auto"/>
      </w:pPr>
      <w: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 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14:paraId="7B965D52" w14:textId="77777777" w:rsidR="002B20ED" w:rsidRPr="002B20ED" w:rsidRDefault="002B20ED" w:rsidP="00C1564F">
      <w:pPr>
        <w:pStyle w:val="PURBody-Indented"/>
        <w:spacing w:after="0"/>
      </w:pPr>
      <w:r>
        <w:t>System Center 2012 R2 Standard включает в себя Клиентское программное обеспечение. Клиентское программное обеспечение содержит все компоненты продукта, кроме следующих:</w:t>
      </w:r>
    </w:p>
    <w:p w14:paraId="528707FA" w14:textId="77777777" w:rsidR="002B20ED" w:rsidRPr="002B20ED" w:rsidRDefault="002B20ED" w:rsidP="00C1564F">
      <w:pPr>
        <w:pStyle w:val="PURBody-Indented"/>
        <w:numPr>
          <w:ilvl w:val="0"/>
          <w:numId w:val="49"/>
        </w:numPr>
        <w:spacing w:after="0"/>
      </w:pPr>
      <w:r>
        <w:t>Унифицированный установщик</w:t>
      </w:r>
    </w:p>
    <w:p w14:paraId="2149DEF5" w14:textId="77777777" w:rsidR="002B20ED" w:rsidRPr="002B20ED" w:rsidRDefault="002B20ED" w:rsidP="00C1564F">
      <w:pPr>
        <w:pStyle w:val="PURBody-Indented"/>
        <w:numPr>
          <w:ilvl w:val="0"/>
          <w:numId w:val="49"/>
        </w:numPr>
        <w:spacing w:after="0"/>
      </w:pPr>
      <w:r>
        <w:t>Консоль управления конфигурациями</w:t>
      </w:r>
    </w:p>
    <w:p w14:paraId="29FB2E61" w14:textId="77777777" w:rsidR="002B20ED" w:rsidRPr="002B20ED" w:rsidRDefault="002B20ED" w:rsidP="00C1564F">
      <w:pPr>
        <w:pStyle w:val="PURBody-Indented"/>
        <w:numPr>
          <w:ilvl w:val="0"/>
          <w:numId w:val="49"/>
        </w:numPr>
        <w:spacing w:after="0"/>
      </w:pPr>
      <w:r>
        <w:t xml:space="preserve">Точка управления устройствами </w:t>
      </w:r>
    </w:p>
    <w:p w14:paraId="242EFCC2" w14:textId="77777777" w:rsidR="002B20ED" w:rsidRPr="002B20ED" w:rsidRDefault="002B20ED" w:rsidP="00C1564F">
      <w:pPr>
        <w:pStyle w:val="PURBody-Indented"/>
        <w:numPr>
          <w:ilvl w:val="0"/>
          <w:numId w:val="49"/>
        </w:numPr>
        <w:spacing w:after="0"/>
      </w:pPr>
      <w:r>
        <w:t>Administrator Console</w:t>
      </w:r>
    </w:p>
    <w:p w14:paraId="39A356D3" w14:textId="77777777" w:rsidR="002B20ED" w:rsidRPr="002B20ED" w:rsidRDefault="002B20ED" w:rsidP="00C1564F">
      <w:pPr>
        <w:pStyle w:val="PURBody-Indented"/>
        <w:numPr>
          <w:ilvl w:val="0"/>
          <w:numId w:val="49"/>
        </w:numPr>
        <w:spacing w:after="0"/>
      </w:pPr>
      <w:r>
        <w:t>Консоль Service Manager</w:t>
      </w:r>
    </w:p>
    <w:p w14:paraId="4A46A6E8" w14:textId="77777777" w:rsidR="002B20ED" w:rsidRPr="002B20ED" w:rsidRDefault="002B20ED" w:rsidP="00C1564F">
      <w:pPr>
        <w:pStyle w:val="PURBody-Indented"/>
        <w:numPr>
          <w:ilvl w:val="0"/>
          <w:numId w:val="49"/>
        </w:numPr>
        <w:spacing w:after="0"/>
      </w:pPr>
      <w:r>
        <w:t>Установщик консоли оператора Opalis</w:t>
      </w:r>
    </w:p>
    <w:p w14:paraId="137DEC59" w14:textId="77777777" w:rsidR="002B20ED" w:rsidRPr="002B20ED" w:rsidRDefault="002B20ED" w:rsidP="00C1564F">
      <w:pPr>
        <w:pStyle w:val="PURBody-Indented"/>
        <w:numPr>
          <w:ilvl w:val="0"/>
          <w:numId w:val="49"/>
        </w:numPr>
        <w:spacing w:after="0"/>
      </w:pPr>
      <w:r>
        <w:t xml:space="preserve">SQL Server </w:t>
      </w:r>
    </w:p>
    <w:p w14:paraId="60E0D28B" w14:textId="77777777" w:rsidR="002B20ED" w:rsidRPr="002B20ED" w:rsidRDefault="002B20ED" w:rsidP="00C1564F">
      <w:pPr>
        <w:pStyle w:val="PURBody-Indented"/>
        <w:numPr>
          <w:ilvl w:val="0"/>
          <w:numId w:val="49"/>
        </w:numPr>
      </w:pPr>
      <w:r>
        <w:t>Все остальные консоли управления</w:t>
      </w:r>
    </w:p>
    <w:p w14:paraId="790EF73E" w14:textId="77777777" w:rsidR="002B550E" w:rsidRPr="002448BE" w:rsidRDefault="002B550E" w:rsidP="00C1564F">
      <w:pPr>
        <w:pStyle w:val="PURBlueStrong-Indented"/>
        <w:spacing w:line="240" w:lineRule="auto"/>
      </w:pPr>
      <w:r>
        <w:t>ПО .NET Framework</w:t>
      </w:r>
    </w:p>
    <w:p w14:paraId="4E2FF9B3" w14:textId="61B21A46" w:rsidR="002B550E" w:rsidRDefault="002B550E"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8490AA4" w14:textId="77777777" w:rsidR="002B550E" w:rsidRDefault="002B550E" w:rsidP="00C1564F">
      <w:pPr>
        <w:pStyle w:val="PURBlueStrong-Indented"/>
        <w:spacing w:line="240" w:lineRule="auto"/>
      </w:pPr>
      <w:r>
        <w:t>Запрет на копирование или распространение комплектов данных</w:t>
      </w:r>
    </w:p>
    <w:p w14:paraId="352A0CDF" w14:textId="5FE1DA07" w:rsidR="002B550E" w:rsidRDefault="002B550E" w:rsidP="00C1564F">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293C91F1" w14:textId="3110E57B" w:rsidR="002B550E" w:rsidRDefault="002B550E" w:rsidP="00C1564F">
      <w:pPr>
        <w:pStyle w:val="PURBlueStrong-Indented"/>
        <w:spacing w:line="240" w:lineRule="auto"/>
      </w:pPr>
      <w:r>
        <w:t>Пакет автоматической установки Windows</w:t>
      </w:r>
    </w:p>
    <w:p w14:paraId="13B7969B" w14:textId="70D3F4BB" w:rsidR="002B550E" w:rsidRDefault="002B550E" w:rsidP="00C1564F">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51979CD" w14:textId="2C8B9C8D" w:rsidR="002B550E" w:rsidRDefault="002B550E" w:rsidP="00C1564F">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D625782" w14:textId="685577EB" w:rsidR="002B550E" w:rsidRDefault="002B550E" w:rsidP="00C1564F">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7A572F6C" w14:textId="77777777" w:rsidR="002B550E" w:rsidRPr="000949B3" w:rsidRDefault="002B550E" w:rsidP="00C1564F">
      <w:pPr>
        <w:pStyle w:val="PURBlueStrong-Indented"/>
        <w:spacing w:line="240" w:lineRule="auto"/>
      </w:pPr>
      <w:r>
        <w:t>Иерархия сайтов — географическое представление</w:t>
      </w:r>
    </w:p>
    <w:p w14:paraId="7DC32F40" w14:textId="2B89B9FE" w:rsidR="002B550E" w:rsidRPr="00794C12" w:rsidRDefault="002B550E" w:rsidP="00C1564F">
      <w:pPr>
        <w:pStyle w:val="PURBody-Indented"/>
      </w:pPr>
      <w:r>
        <w:t>Серверное программное обеспечение System Center 2012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3F8B58B" w14:textId="77777777" w:rsidR="002B550E" w:rsidRPr="00794C12" w:rsidRDefault="002B550E" w:rsidP="00C1564F">
      <w:pPr>
        <w:pStyle w:val="PURBullet-Indented"/>
        <w:numPr>
          <w:ilvl w:val="0"/>
          <w:numId w:val="11"/>
        </w:numPr>
        <w:spacing w:line="240" w:lineRule="auto"/>
      </w:pPr>
      <w:r>
        <w:t>Bing Maps API для сенсорного управления движением или составления маршрута;</w:t>
      </w:r>
    </w:p>
    <w:p w14:paraId="375962BF" w14:textId="77777777" w:rsidR="002B550E" w:rsidRPr="00794C12" w:rsidRDefault="002B550E" w:rsidP="00C1564F">
      <w:pPr>
        <w:pStyle w:val="PURBullet-Indented"/>
        <w:numPr>
          <w:ilvl w:val="0"/>
          <w:numId w:val="11"/>
        </w:numPr>
        <w:spacing w:line="240" w:lineRule="auto"/>
      </w:pPr>
      <w:r>
        <w:t>данные о дорожном движении или вид дорожного движения сверху (или связанные с ними метаданные).</w:t>
      </w:r>
    </w:p>
    <w:p w14:paraId="7B2E1DA3" w14:textId="77777777" w:rsidR="002B550E" w:rsidRPr="00DC630C" w:rsidRDefault="002B550E" w:rsidP="00C1564F">
      <w:pPr>
        <w:pStyle w:val="PURBody-Indented"/>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3333F7C4" w14:textId="77777777" w:rsidR="002B550E" w:rsidRPr="00DC630C" w:rsidRDefault="002B550E" w:rsidP="00C1564F">
      <w:pPr>
        <w:pStyle w:val="PURBullet-Indented"/>
        <w:numPr>
          <w:ilvl w:val="0"/>
          <w:numId w:val="11"/>
        </w:numPr>
        <w:spacing w:line="240" w:lineRule="auto"/>
      </w:pPr>
      <w:r>
        <w:lastRenderedPageBreak/>
        <w:t>эмблемы;</w:t>
      </w:r>
    </w:p>
    <w:p w14:paraId="6BB4F64A" w14:textId="77777777" w:rsidR="002B550E" w:rsidRPr="00DC630C" w:rsidRDefault="002B550E" w:rsidP="00C1564F">
      <w:pPr>
        <w:pStyle w:val="PURBullet-Indented"/>
        <w:numPr>
          <w:ilvl w:val="0"/>
          <w:numId w:val="11"/>
        </w:numPr>
        <w:spacing w:line="240" w:lineRule="auto"/>
      </w:pPr>
      <w:r>
        <w:t>товарные знаки;</w:t>
      </w:r>
    </w:p>
    <w:p w14:paraId="185957CA" w14:textId="77777777" w:rsidR="002B550E" w:rsidRPr="00DC630C" w:rsidRDefault="002B550E" w:rsidP="00C1564F">
      <w:pPr>
        <w:pStyle w:val="PURBullet-Indented"/>
        <w:numPr>
          <w:ilvl w:val="0"/>
          <w:numId w:val="11"/>
        </w:numPr>
        <w:spacing w:line="240" w:lineRule="auto"/>
      </w:pPr>
      <w:r>
        <w:t>уведомления об авторском праве;</w:t>
      </w:r>
    </w:p>
    <w:p w14:paraId="3689B13B" w14:textId="77777777" w:rsidR="002B550E" w:rsidRPr="00DC630C" w:rsidRDefault="002B550E" w:rsidP="00C1564F">
      <w:pPr>
        <w:pStyle w:val="PURBullet-Indented"/>
        <w:numPr>
          <w:ilvl w:val="0"/>
          <w:numId w:val="11"/>
        </w:numPr>
        <w:spacing w:line="240" w:lineRule="auto"/>
      </w:pPr>
      <w:r>
        <w:t>цифровые водяные знаки; или</w:t>
      </w:r>
    </w:p>
    <w:p w14:paraId="5B60FDE6" w14:textId="77777777" w:rsidR="002B550E" w:rsidRPr="00DC630C" w:rsidRDefault="002B550E" w:rsidP="00C1564F">
      <w:pPr>
        <w:pStyle w:val="PURBullet-Indented"/>
        <w:numPr>
          <w:ilvl w:val="0"/>
          <w:numId w:val="11"/>
        </w:numPr>
        <w:spacing w:line="240" w:lineRule="auto"/>
      </w:pPr>
      <w:r>
        <w:t>другие уведомления Microsoft и ее поставщиков.</w:t>
      </w:r>
    </w:p>
    <w:p w14:paraId="32F935C0" w14:textId="77C5F1DA" w:rsidR="002B550E" w:rsidRDefault="002B550E" w:rsidP="00C1564F">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2"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46F7462D" w:rsidR="00830DCA" w:rsidRPr="00003ECB" w:rsidRDefault="005C2583" w:rsidP="00C1564F">
      <w:pPr>
        <w:keepLines/>
        <w:spacing w:before="240" w:after="240"/>
        <w:jc w:val="right"/>
        <w:rPr>
          <w:rFonts w:ascii="Arial Narrow" w:hAnsi="Arial Narrow"/>
          <w:color w:val="00467F"/>
          <w:sz w:val="16"/>
          <w:u w:val="single"/>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72F2BB96" w14:textId="37A2FB5F" w:rsidR="000A570B" w:rsidRPr="009214B8" w:rsidRDefault="000A570B" w:rsidP="00C1564F">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8364464"/>
      <w:bookmarkStart w:id="263" w:name="_Toc428364759"/>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77777777" w:rsidR="000A570B" w:rsidRDefault="000A570B"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C1564F">
            <w:pPr>
              <w:pStyle w:val="PURLMSH"/>
            </w:pPr>
            <w:r>
              <w:t xml:space="preserve">Перемещение лицензий в фермах серверов: </w:t>
            </w:r>
            <w:r>
              <w:rPr>
                <w:b/>
              </w:rPr>
              <w:t>Нет</w:t>
            </w:r>
          </w:p>
        </w:tc>
        <w:tc>
          <w:tcPr>
            <w:tcW w:w="2523" w:type="pct"/>
            <w:vMerge w:val="restart"/>
          </w:tcPr>
          <w:p w14:paraId="08F378D6" w14:textId="7E382F8E" w:rsidR="00624A7C" w:rsidRDefault="00624A7C" w:rsidP="00C1564F">
            <w:pPr>
              <w:pStyle w:val="PURLMSH"/>
            </w:pPr>
            <w:r>
              <w:t xml:space="preserve">См. соответствующее уведомление. </w:t>
            </w:r>
            <w:r>
              <w:rPr>
                <w:b/>
              </w:rPr>
              <w:t xml:space="preserve">Потенциально нежелательное программное обеспечение, MPEG4, VC-1 </w:t>
            </w:r>
            <w:r>
              <w:rPr>
                <w:i/>
              </w:rPr>
              <w:t xml:space="preserve">(см. </w:t>
            </w:r>
            <w:hyperlink w:anchor="Appendix2" w:history="1">
              <w:r>
                <w:rPr>
                  <w:rStyle w:val="Hyperlink"/>
                  <w:i/>
                </w:rPr>
                <w:t>Приложение 2</w:t>
              </w:r>
            </w:hyperlink>
            <w:r>
              <w:rPr>
                <w:i/>
              </w:rPr>
              <w:t>)</w:t>
            </w:r>
          </w:p>
        </w:tc>
      </w:tr>
      <w:tr w:rsidR="00624A7C" w14:paraId="1DDB42F8" w14:textId="77777777" w:rsidTr="00AE7BEF">
        <w:tc>
          <w:tcPr>
            <w:tcW w:w="2477" w:type="pct"/>
          </w:tcPr>
          <w:p w14:paraId="6DC285BD" w14:textId="0D036B8B" w:rsidR="00624A7C" w:rsidRPr="00250A5F" w:rsidRDefault="00624A7C" w:rsidP="00C1564F">
            <w:pPr>
              <w:pStyle w:val="PURLMSH"/>
            </w:pPr>
            <w:r>
              <w:t xml:space="preserve">Клиентское/Дополнительное программное обеспечение </w:t>
            </w:r>
            <w:r>
              <w:rPr>
                <w:b/>
              </w:rPr>
              <w:t>Да</w:t>
            </w:r>
            <w:r>
              <w:t xml:space="preserve"> </w:t>
            </w:r>
            <w:r w:rsidR="00D2362A" w:rsidRPr="00D2362A">
              <w:br/>
            </w:r>
            <w:r>
              <w:rPr>
                <w:i/>
              </w:rPr>
              <w:t xml:space="preserve">(см. </w:t>
            </w:r>
            <w:hyperlink w:anchor="Appendix1" w:history="1">
              <w:r>
                <w:rPr>
                  <w:rStyle w:val="Hyperlink"/>
                  <w:i/>
                </w:rPr>
                <w:t>Приложение 1</w:t>
              </w:r>
            </w:hyperlink>
            <w:r>
              <w:rPr>
                <w:i/>
              </w:rPr>
              <w:t>)</w:t>
            </w:r>
          </w:p>
        </w:tc>
        <w:tc>
          <w:tcPr>
            <w:tcW w:w="2523" w:type="pct"/>
            <w:vMerge/>
          </w:tcPr>
          <w:p w14:paraId="5A9193AD" w14:textId="77777777" w:rsidR="00624A7C" w:rsidRDefault="00624A7C" w:rsidP="00C1564F">
            <w:pPr>
              <w:pStyle w:val="PURLMSH"/>
            </w:pPr>
          </w:p>
        </w:tc>
      </w:tr>
    </w:tbl>
    <w:p w14:paraId="7FA4E5E1" w14:textId="77777777" w:rsidR="000A570B" w:rsidRPr="009D7917" w:rsidRDefault="000A570B" w:rsidP="00C1564F">
      <w:pPr>
        <w:pStyle w:val="PURADDITIONALTERMSHEADERMB"/>
      </w:pPr>
      <w:r>
        <w:t>Дополнительные условия.</w:t>
      </w:r>
    </w:p>
    <w:p w14:paraId="7413D502" w14:textId="400AB78B" w:rsidR="000A570B" w:rsidRPr="005A5FED" w:rsidRDefault="00830DCA" w:rsidP="00C1564F">
      <w:pPr>
        <w:pStyle w:val="PURBlueStrong"/>
        <w:spacing w:line="240" w:lineRule="auto"/>
      </w:pPr>
      <w:r>
        <w:t>Количество необходимых лицензий</w:t>
      </w:r>
    </w:p>
    <w:p w14:paraId="37DF99B3" w14:textId="1FA3079A" w:rsidR="000A570B" w:rsidRPr="005A5FED" w:rsidRDefault="000A570B" w:rsidP="00C1564F">
      <w:pPr>
        <w:pStyle w:val="PURBody-Indented"/>
        <w:rPr>
          <w:color w:val="00467F" w:themeColor="text2"/>
          <w:u w:val="single"/>
        </w:rPr>
      </w:pPr>
      <w: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14:paraId="18183821" w14:textId="77777777" w:rsidR="000A570B" w:rsidRPr="005A5FED" w:rsidRDefault="000A570B" w:rsidP="00C1564F">
      <w:pPr>
        <w:pStyle w:val="PURBullet-Indented"/>
        <w:spacing w:line="240" w:lineRule="auto"/>
      </w:pPr>
      <w:r>
        <w:t>один экземпляр серверного программного обеспечения в одной физической операционной среде (или ОС);</w:t>
      </w:r>
    </w:p>
    <w:p w14:paraId="742E0421" w14:textId="56A9995B" w:rsidR="000A570B" w:rsidRPr="005A5FED" w:rsidRDefault="000A570B" w:rsidP="00C1564F">
      <w:pPr>
        <w:pStyle w:val="PURBullet-Indented"/>
        <w:spacing w:line="240" w:lineRule="auto"/>
      </w:pPr>
      <w:r>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14:paraId="24616465" w14:textId="773166E5" w:rsidR="000A570B" w:rsidRPr="005A5FED" w:rsidRDefault="000A570B" w:rsidP="00C1564F">
      <w:pPr>
        <w:pStyle w:val="PURBody-Indented"/>
      </w:pPr>
      <w:r>
        <w:t>Вы можете запустить на лицензированном сервере экземпляр выпуска Web, Standard, Enterprise (той же или более ранней версии) или более ранней версии Datacenter вместо выпуска Standard в любой операционной среде (или ОС).</w:t>
      </w:r>
    </w:p>
    <w:p w14:paraId="47553AA7" w14:textId="77777777" w:rsidR="000A570B" w:rsidRPr="00151334" w:rsidRDefault="000A570B" w:rsidP="00C1564F">
      <w:pPr>
        <w:pStyle w:val="PURBlueStrong"/>
        <w:spacing w:line="240" w:lineRule="auto"/>
      </w:pPr>
      <w:r>
        <w:t>Доступ для тестирования, обслуживания и администрирования</w:t>
      </w:r>
    </w:p>
    <w:p w14:paraId="2BB7E8D8" w14:textId="68EEFF83" w:rsidR="000A570B" w:rsidRPr="00151334" w:rsidRDefault="000A570B" w:rsidP="00C1564F">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496C6795" w14:textId="77777777" w:rsidR="000A570B" w:rsidRPr="00151334" w:rsidRDefault="000A570B" w:rsidP="00C1564F">
      <w:pPr>
        <w:pStyle w:val="PURBlueStrong"/>
        <w:spacing w:line="240" w:lineRule="auto"/>
      </w:pPr>
      <w:r>
        <w:t>Технология хранения данных</w:t>
      </w:r>
    </w:p>
    <w:p w14:paraId="5ECE930C" w14:textId="280DB727" w:rsidR="000A570B" w:rsidRPr="00151334" w:rsidRDefault="000A570B" w:rsidP="00C1564F">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10448E02" w14:textId="77777777" w:rsidR="005D4A0E" w:rsidRPr="00793593" w:rsidRDefault="005D4A0E" w:rsidP="00C1564F">
      <w:pPr>
        <w:pStyle w:val="PURBlueStrong"/>
        <w:spacing w:line="240" w:lineRule="auto"/>
      </w:pPr>
      <w:r>
        <w:t>Функциональность Microsoft Identity Manager 2016</w:t>
      </w:r>
    </w:p>
    <w:p w14:paraId="3108A15E" w14:textId="77777777" w:rsidR="005D4A0E" w:rsidRPr="00622E8A" w:rsidRDefault="005D4A0E" w:rsidP="00C1564F">
      <w:pPr>
        <w:pStyle w:val="PURBlueStrong"/>
        <w:spacing w:after="120" w:line="240" w:lineRule="auto"/>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35EC1DFC" w14:textId="66EFFA32" w:rsidR="000A570B" w:rsidRPr="00793593" w:rsidRDefault="000A570B" w:rsidP="00C1564F">
      <w:pPr>
        <w:pStyle w:val="PURBlueStrong"/>
        <w:spacing w:line="240" w:lineRule="auto"/>
      </w:pPr>
      <w:r>
        <w:t>Windows Server 2012 R2 Remote Desktop Services</w:t>
      </w:r>
    </w:p>
    <w:p w14:paraId="516AAEF1" w14:textId="7BC5EB4A" w:rsidR="007E7798" w:rsidRDefault="007E7798" w:rsidP="00C1564F">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3E47123B" w14:textId="07E2A908" w:rsidR="000A570B" w:rsidRDefault="000A570B" w:rsidP="00C1564F">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2BA53DFE" w14:textId="71FEE621" w:rsidR="0009114F" w:rsidRPr="00793593" w:rsidRDefault="0009114F" w:rsidP="00C1564F">
      <w:pPr>
        <w:pStyle w:val="PURBody-Indented"/>
      </w:pPr>
      <w:r>
        <w:t xml:space="preserve">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w:t>
      </w:r>
      <w:r>
        <w:lastRenderedPageBreak/>
        <w:t>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4793386D" w14:textId="41BE55F1" w:rsidR="000A570B" w:rsidRPr="009B2897" w:rsidRDefault="000A570B" w:rsidP="00C1564F">
      <w:pPr>
        <w:pStyle w:val="PURBlueStrong"/>
        <w:spacing w:line="240" w:lineRule="auto"/>
        <w:rPr>
          <w:lang w:val="en-US"/>
        </w:rPr>
      </w:pPr>
      <w:r w:rsidRPr="009B2897">
        <w:rPr>
          <w:lang w:val="en-US"/>
        </w:rPr>
        <w:t>Windows Server 2012 R2 Active Directory Rights Management Services</w:t>
      </w:r>
    </w:p>
    <w:p w14:paraId="75E88303" w14:textId="1C0DD70A" w:rsidR="000A570B" w:rsidRPr="00072C74" w:rsidRDefault="000A570B" w:rsidP="00C1564F">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73F70CFD" w14:textId="20CC31F0" w:rsidR="000A570B" w:rsidRPr="00072C74" w:rsidRDefault="000A570B" w:rsidP="00C1564F">
      <w:pPr>
        <w:pStyle w:val="PURBlueStrong"/>
        <w:spacing w:line="240" w:lineRule="auto"/>
        <w:rPr>
          <w:lang w:val="en-US"/>
        </w:rPr>
      </w:pPr>
      <w:r w:rsidRPr="00072C74">
        <w:rPr>
          <w:lang w:val="en-US"/>
        </w:rPr>
        <w:t>Microsoft Application Virtualization for Remote Desktop Services</w:t>
      </w:r>
    </w:p>
    <w:p w14:paraId="67BA2C56" w14:textId="59FF4A10" w:rsidR="000A570B" w:rsidRPr="00793593" w:rsidRDefault="000A570B" w:rsidP="00C1564F">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6C43C4C5" w14:textId="4740113B" w:rsidR="000A570B" w:rsidRPr="001A0924" w:rsidRDefault="00A93FEE" w:rsidP="00C1564F">
      <w:pPr>
        <w:pStyle w:val="PURBreadcrumb"/>
        <w:keepNext w:val="0"/>
        <w:keepLines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CB61F22" w14:textId="029237F1" w:rsidR="000A570B" w:rsidRPr="00A23961" w:rsidRDefault="000A570B" w:rsidP="00C1564F">
      <w:pPr>
        <w:pStyle w:val="PURProductName"/>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8364465"/>
      <w:bookmarkStart w:id="284" w:name="_Toc428364760"/>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p>
        </w:tc>
        <w:tc>
          <w:tcPr>
            <w:tcW w:w="2523" w:type="pct"/>
            <w:vMerge w:val="restart"/>
          </w:tcPr>
          <w:p w14:paraId="747CCCDA" w14:textId="50E7B6FC" w:rsidR="007C7A84" w:rsidRPr="00A23961" w:rsidRDefault="007C7A84"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Потенциально нежелательное программное обеспечение, MPEG-4, VC-1 </w:t>
            </w:r>
            <w:r>
              <w:rPr>
                <w:rFonts w:ascii="Arial Narrow" w:hAnsi="Arial Narrow"/>
                <w:i/>
                <w:color w:val="404040" w:themeColor="text1" w:themeTint="BF"/>
                <w:sz w:val="18"/>
              </w:rPr>
              <w:t xml:space="preserve">(см. </w:t>
            </w:r>
            <w:hyperlink w:anchor="Appendix2" w:history="1">
              <w:r>
                <w:rPr>
                  <w:rFonts w:ascii="Arial Narrow" w:hAnsi="Arial Narrow"/>
                  <w:i/>
                  <w:color w:val="00467F"/>
                  <w:sz w:val="18"/>
                  <w:u w:val="single"/>
                </w:rPr>
                <w:t>Приложение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0EBC4E7B" w:rsidR="007C7A84" w:rsidRPr="00A23961" w:rsidRDefault="007C7A84"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D2362A" w:rsidRPr="00D2362A">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C1564F">
            <w:pPr>
              <w:spacing w:after="0"/>
              <w:rPr>
                <w:rFonts w:ascii="Arial Narrow" w:hAnsi="Arial Narrow"/>
                <w:color w:val="404040" w:themeColor="text1" w:themeTint="BF"/>
                <w:sz w:val="18"/>
              </w:rPr>
            </w:pPr>
          </w:p>
        </w:tc>
      </w:tr>
    </w:tbl>
    <w:p w14:paraId="141F14EA" w14:textId="77777777" w:rsidR="000A570B" w:rsidRPr="00A23961" w:rsidRDefault="000A570B" w:rsidP="00C1564F">
      <w:pPr>
        <w:pStyle w:val="PURADDITIONALTERMSHEADERMB"/>
      </w:pPr>
      <w:r>
        <w:t>Дополнительные условия.</w:t>
      </w:r>
    </w:p>
    <w:p w14:paraId="077218E6" w14:textId="77777777" w:rsidR="000A570B" w:rsidRPr="00A23961" w:rsidRDefault="000A570B" w:rsidP="00C1564F">
      <w:pPr>
        <w:pStyle w:val="PURBlueStrong"/>
        <w:spacing w:line="240" w:lineRule="auto"/>
      </w:pPr>
      <w:r>
        <w:t xml:space="preserve">Количество необходимых лицензий </w:t>
      </w:r>
    </w:p>
    <w:p w14:paraId="3F31D266" w14:textId="77777777" w:rsidR="000A570B" w:rsidRPr="00A23961" w:rsidRDefault="000A570B" w:rsidP="00C1564F">
      <w:pPr>
        <w:pStyle w:val="PURBody-Indented"/>
        <w:rPr>
          <w:i/>
        </w:rPr>
      </w:pPr>
      <w:r>
        <w:t>Общее количество лицензий на программное обеспечение, необходимых для сервера, равно сумме лицензий на программное обеспечение, указанных в пунктах (i) и (ii) ниже.</w:t>
      </w:r>
    </w:p>
    <w:p w14:paraId="75615849" w14:textId="278DD5E3" w:rsidR="000A570B" w:rsidRPr="0017023C" w:rsidRDefault="000A570B" w:rsidP="00C1564F">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3284E26E" w14:textId="04761B99" w:rsidR="000A570B" w:rsidRPr="00A23961" w:rsidRDefault="000A570B" w:rsidP="00C1564F">
      <w:pPr>
        <w:pStyle w:val="PURBullet-Indented"/>
        <w:spacing w:line="240" w:lineRule="auto"/>
      </w:pPr>
      <w:r>
        <w:t>один экземпляр серверного программного обеспечения в одной физической операционной среде (или ОС); и</w:t>
      </w:r>
    </w:p>
    <w:p w14:paraId="2EEF5DD2" w14:textId="77777777" w:rsidR="000A570B" w:rsidRPr="00A23961" w:rsidRDefault="000A570B" w:rsidP="00C1564F">
      <w:pPr>
        <w:pStyle w:val="PURBullet-Indented"/>
        <w:spacing w:line="240" w:lineRule="auto"/>
      </w:pPr>
      <w:r>
        <w:t>один экземпляр серверного программного обеспечения в одной виртуальной операционной среде (или ОС).</w:t>
      </w:r>
    </w:p>
    <w:p w14:paraId="2FEEFC2F" w14:textId="2F0A8C98" w:rsidR="000A570B" w:rsidRPr="00A23961" w:rsidRDefault="000A570B" w:rsidP="00C1564F">
      <w:pPr>
        <w:pStyle w:val="PURBody-Indented"/>
      </w:pPr>
      <w:r>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14:paraId="7E4D6811" w14:textId="77777777" w:rsidR="000A570B" w:rsidRPr="00A23961" w:rsidRDefault="000A570B" w:rsidP="00C1564F">
      <w:pPr>
        <w:pStyle w:val="PURBullet-Indented"/>
        <w:spacing w:line="240" w:lineRule="auto"/>
      </w:pPr>
      <w:r>
        <w:t>запуска программного обеспечения виртуализации устройств или</w:t>
      </w:r>
    </w:p>
    <w:p w14:paraId="7A9E61F0" w14:textId="77777777" w:rsidR="000A570B" w:rsidRPr="00A23961" w:rsidRDefault="000A570B" w:rsidP="00C1564F">
      <w:pPr>
        <w:pStyle w:val="PURBullet-Indented"/>
        <w:spacing w:line="240" w:lineRule="auto"/>
      </w:pPr>
      <w:r>
        <w:t>обеспечения служб виртуализации устройств или</w:t>
      </w:r>
    </w:p>
    <w:p w14:paraId="29202781" w14:textId="77777777" w:rsidR="000A570B" w:rsidRPr="00497124" w:rsidRDefault="000A570B" w:rsidP="00C1564F">
      <w:pPr>
        <w:pStyle w:val="PURBullet-Indented"/>
        <w:spacing w:line="240" w:lineRule="auto"/>
      </w:pPr>
      <w:r>
        <w:t>запуска программного обеспечения для управления операционными средами (или ОС) и их обслуживания на лицензированном сервере.</w:t>
      </w:r>
    </w:p>
    <w:p w14:paraId="51984851" w14:textId="37DCB01F" w:rsidR="000A570B" w:rsidRDefault="000A570B" w:rsidP="00C1564F">
      <w:pPr>
        <w:pStyle w:val="PURBody-Indented"/>
      </w:pPr>
      <w:r>
        <w:t>ii)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Pr>
          <w:bCs/>
        </w:rPr>
        <w:t xml:space="preserve"> лицензии </w:t>
      </w:r>
      <w:r>
        <w:t>на программное обеспечение для каждого физического процессора на сервере.</w:t>
      </w:r>
    </w:p>
    <w:p w14:paraId="30C04DAA" w14:textId="015BEF8E" w:rsidR="00F5573B" w:rsidRPr="005A5FED" w:rsidRDefault="00156FC7" w:rsidP="00C1564F">
      <w:pPr>
        <w:pStyle w:val="PURBody-Indented"/>
      </w:pPr>
      <w:r>
        <w:t>iii) Вы можете запустить на лицензированном сервере экземпляр выпуска Web, Standard или Enterprise (той же или более ранней версии) вместо выпуска Standard в любой операционной среде (или ОС).</w:t>
      </w:r>
    </w:p>
    <w:p w14:paraId="5A1B3E11" w14:textId="5D127292" w:rsidR="000A570B" w:rsidRPr="00151334" w:rsidRDefault="000A570B" w:rsidP="00C1564F">
      <w:pPr>
        <w:pStyle w:val="PURBlueStrong"/>
        <w:spacing w:line="240" w:lineRule="auto"/>
      </w:pPr>
      <w:r>
        <w:t>Доступ для тестирования, обслуживания и администрирования</w:t>
      </w:r>
    </w:p>
    <w:p w14:paraId="6228E891" w14:textId="0AD17260" w:rsidR="000A570B" w:rsidRPr="00151334" w:rsidRDefault="000A570B" w:rsidP="00C1564F">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566EED13" w14:textId="77777777" w:rsidR="000A570B" w:rsidRPr="00A23961" w:rsidRDefault="000A570B" w:rsidP="00C1564F">
      <w:pPr>
        <w:pStyle w:val="PURBlueStrong"/>
        <w:spacing w:line="240" w:lineRule="auto"/>
      </w:pPr>
      <w:r>
        <w:t>Технология хранения данных</w:t>
      </w:r>
    </w:p>
    <w:p w14:paraId="7889C90A" w14:textId="44886C77" w:rsidR="000A570B" w:rsidRPr="00A23961" w:rsidRDefault="000A570B" w:rsidP="00C1564F">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703E8168" w14:textId="77777777" w:rsidR="005D4A0E" w:rsidRPr="00793593" w:rsidRDefault="005D4A0E" w:rsidP="00C1564F">
      <w:pPr>
        <w:pStyle w:val="PURBlueStrong"/>
        <w:spacing w:line="240" w:lineRule="auto"/>
      </w:pPr>
      <w:r>
        <w:lastRenderedPageBreak/>
        <w:t>Функциональность Microsoft Identity Manager 2016</w:t>
      </w:r>
    </w:p>
    <w:p w14:paraId="28F778D4" w14:textId="77777777" w:rsidR="005D4A0E" w:rsidRPr="00622E8A" w:rsidRDefault="005D4A0E" w:rsidP="00C1564F">
      <w:pPr>
        <w:pStyle w:val="PURBlueStrong"/>
        <w:spacing w:after="120" w:line="240" w:lineRule="auto"/>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36AA6546" w14:textId="3DF3C908" w:rsidR="00CE4119" w:rsidRPr="00793593" w:rsidRDefault="00CE4119" w:rsidP="00C1564F">
      <w:pPr>
        <w:pStyle w:val="PURBlueStrong"/>
        <w:spacing w:line="240" w:lineRule="auto"/>
      </w:pPr>
      <w:r>
        <w:t>Windows Server 2012 R2 Remote Desktop Services</w:t>
      </w:r>
    </w:p>
    <w:p w14:paraId="5C07C7D1" w14:textId="45B0EE8F" w:rsidR="007E7798" w:rsidRDefault="007E7798" w:rsidP="00C1564F">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2115DC78" w14:textId="5F5694DC" w:rsidR="0009114F" w:rsidRDefault="00CE4119" w:rsidP="00C1564F">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41FBFCA8" w14:textId="1C9963AA" w:rsidR="00CE4119" w:rsidRPr="00793593" w:rsidRDefault="0009114F" w:rsidP="00C1564F">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B1884C8" w14:textId="4C740083" w:rsidR="00CE4119" w:rsidRPr="009B2897" w:rsidRDefault="00CE4119" w:rsidP="00C1564F">
      <w:pPr>
        <w:pStyle w:val="PURBlueStrong"/>
        <w:keepLines w:val="0"/>
        <w:spacing w:line="240" w:lineRule="auto"/>
        <w:rPr>
          <w:lang w:val="en-US"/>
        </w:rPr>
      </w:pPr>
      <w:r w:rsidRPr="009B2897">
        <w:rPr>
          <w:lang w:val="en-US"/>
        </w:rPr>
        <w:t>Windows Server 2012 R2 Active Directory Rights Management Services</w:t>
      </w:r>
    </w:p>
    <w:p w14:paraId="76AADEFE" w14:textId="7ADF4254" w:rsidR="00CE4119" w:rsidRPr="00072C74" w:rsidRDefault="00CE4119" w:rsidP="00C1564F">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1439BDAC" w14:textId="1135635C" w:rsidR="00CE4119" w:rsidRPr="00072C74" w:rsidRDefault="00CE4119" w:rsidP="00C1564F">
      <w:pPr>
        <w:pStyle w:val="PURBlueStrong"/>
        <w:spacing w:line="240" w:lineRule="auto"/>
        <w:rPr>
          <w:lang w:val="en-US"/>
        </w:rPr>
      </w:pPr>
      <w:r w:rsidRPr="00072C74">
        <w:rPr>
          <w:lang w:val="en-US"/>
        </w:rPr>
        <w:t>Microsoft Application Virtualization for Remote Desktop Services</w:t>
      </w:r>
    </w:p>
    <w:p w14:paraId="436BCAC2" w14:textId="62007837" w:rsidR="000A570B" w:rsidRPr="00A23961" w:rsidRDefault="00CE4119" w:rsidP="00C1564F">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1CCFD1FA" w14:textId="178BEFEE" w:rsidR="000C3222" w:rsidRPr="001A0924" w:rsidRDefault="00A93FEE" w:rsidP="00C1564F">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5F9C4F4" w14:textId="1BAE9163" w:rsidR="000C3222" w:rsidRDefault="000C3222" w:rsidP="00C1564F">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8364466"/>
      <w:bookmarkStart w:id="297" w:name="_Toc428364761"/>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C1564F">
      <w:pPr>
        <w:pStyle w:val="PURLicenseTerm"/>
        <w:spacing w:line="240" w:lineRule="auto"/>
      </w:pPr>
      <w: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C1564F">
            <w:pPr>
              <w:pStyle w:val="PURBody"/>
            </w:pPr>
            <w:r>
              <w:t xml:space="preserve">Перемещение лицензий в фермах серверов: </w:t>
            </w:r>
            <w:r>
              <w:rPr>
                <w:b/>
              </w:rPr>
              <w:t>Нет</w:t>
            </w:r>
          </w:p>
        </w:tc>
        <w:tc>
          <w:tcPr>
            <w:tcW w:w="5532" w:type="dxa"/>
          </w:tcPr>
          <w:p w14:paraId="71742217" w14:textId="5F72BE88" w:rsidR="000C3222" w:rsidRDefault="000C3222" w:rsidP="00C1564F">
            <w:pPr>
              <w:pStyle w:val="PURBody"/>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i/>
                  <w:color w:val="00467F"/>
                  <w:u w:val="single"/>
                </w:rPr>
                <w:t>Приложение 1</w:t>
              </w:r>
            </w:hyperlink>
            <w:r>
              <w:rPr>
                <w:i/>
              </w:rPr>
              <w:t>)</w:t>
            </w:r>
          </w:p>
        </w:tc>
      </w:tr>
      <w:tr w:rsidR="000C3222" w14:paraId="32DB6BE9" w14:textId="77777777" w:rsidTr="000C3222">
        <w:tc>
          <w:tcPr>
            <w:tcW w:w="5498" w:type="dxa"/>
          </w:tcPr>
          <w:p w14:paraId="769B3D74" w14:textId="1127910E" w:rsidR="000C3222" w:rsidRPr="000C3222" w:rsidRDefault="000C3222" w:rsidP="00C1564F">
            <w:pPr>
              <w:pStyle w:val="PURBody"/>
              <w:rPr>
                <w:b/>
              </w:rPr>
            </w:pPr>
          </w:p>
        </w:tc>
        <w:tc>
          <w:tcPr>
            <w:tcW w:w="5532" w:type="dxa"/>
          </w:tcPr>
          <w:p w14:paraId="3C917251" w14:textId="6851F3B9" w:rsidR="000C3222" w:rsidRDefault="000C3222" w:rsidP="00C1564F">
            <w:pPr>
              <w:pStyle w:val="PURBody"/>
            </w:pPr>
            <w:r>
              <w:t xml:space="preserve">См. соответствующее уведомление. </w:t>
            </w:r>
            <w:r>
              <w:rPr>
                <w:b/>
              </w:rPr>
              <w:t>Передача данных, MPEG-4, VC-1, потенциально нежелательное программное обеспечение</w:t>
            </w:r>
            <w:r w:rsidR="00EC1D0F" w:rsidRPr="00EC1D0F">
              <w:rPr>
                <w:b/>
              </w:rPr>
              <w:br/>
            </w:r>
            <w:r>
              <w:rPr>
                <w:b/>
              </w:rPr>
              <w:t xml:space="preserve"> </w:t>
            </w:r>
            <w:r>
              <w:t xml:space="preserve">(Уведомление I) </w:t>
            </w:r>
            <w:r>
              <w:rPr>
                <w:i/>
              </w:rPr>
              <w:t xml:space="preserve">(см. </w:t>
            </w:r>
            <w:hyperlink w:anchor="Appendix2" w:history="1">
              <w:r>
                <w:rPr>
                  <w:i/>
                  <w:color w:val="00467F"/>
                  <w:u w:val="single"/>
                </w:rPr>
                <w:t>Приложение 2</w:t>
              </w:r>
            </w:hyperlink>
            <w:r>
              <w:rPr>
                <w:i/>
              </w:rPr>
              <w:t>)</w:t>
            </w:r>
          </w:p>
        </w:tc>
      </w:tr>
    </w:tbl>
    <w:p w14:paraId="735D7128" w14:textId="77777777" w:rsidR="000C3222" w:rsidRDefault="000C3222" w:rsidP="00C1564F">
      <w:pPr>
        <w:pStyle w:val="PURBlueBGHeader"/>
      </w:pPr>
      <w:r>
        <w:t>Дополнительные условия.</w:t>
      </w:r>
    </w:p>
    <w:p w14:paraId="62CB0537" w14:textId="77777777" w:rsidR="000C3222" w:rsidRDefault="000C3222" w:rsidP="00C1564F">
      <w:pPr>
        <w:pStyle w:val="PURBlueStrong-Indented"/>
        <w:spacing w:line="240" w:lineRule="auto"/>
      </w:pPr>
      <w:r>
        <w:t>Ограничения использования</w:t>
      </w:r>
    </w:p>
    <w:p w14:paraId="05CB2312" w14:textId="1ECFA21B" w:rsidR="001D11A3" w:rsidRPr="0017023C" w:rsidRDefault="00B70FA2" w:rsidP="00C1564F">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0F4714DC" w14:textId="50A39E73" w:rsidR="001D11A3" w:rsidRPr="00A23961" w:rsidRDefault="001D11A3" w:rsidP="00C1564F">
      <w:pPr>
        <w:pStyle w:val="PURBullet-Indented"/>
        <w:spacing w:line="240" w:lineRule="auto"/>
      </w:pPr>
      <w:r>
        <w:t>один экземпляр серверного программного обеспечения в одной физической операционной среде (или ОС); и</w:t>
      </w:r>
    </w:p>
    <w:p w14:paraId="34F7FC49" w14:textId="6BE55BB4" w:rsidR="001D11A3" w:rsidRPr="00A23961" w:rsidRDefault="001D11A3" w:rsidP="00C1564F">
      <w:pPr>
        <w:pStyle w:val="PURBullet-Indented"/>
        <w:spacing w:line="240" w:lineRule="auto"/>
      </w:pPr>
      <w:r>
        <w:t>один экземпляр серверного программного обеспечения в одной виртуальной операционной среде (или ОС).</w:t>
      </w:r>
    </w:p>
    <w:p w14:paraId="4503AC4A" w14:textId="58FBFE67" w:rsidR="00DD69C5" w:rsidRDefault="00B70FA2" w:rsidP="00C1564F">
      <w:pPr>
        <w:pStyle w:val="PURBody-Indented"/>
      </w:pPr>
      <w:r>
        <w:t>ii) Вы должны использовать серверное программное обеспечение в домене, в котором настроена служба Active Directory сервера:</w:t>
      </w:r>
    </w:p>
    <w:p w14:paraId="38F55C03" w14:textId="2E473B45" w:rsidR="00DD69C5" w:rsidRDefault="00DD69C5" w:rsidP="00C1564F">
      <w:pPr>
        <w:pStyle w:val="PURBullet-Indented"/>
        <w:spacing w:line="240" w:lineRule="auto"/>
      </w:pPr>
      <w:r>
        <w:t>является контроллером домена (одним сервером, которому назначены все роли FSMO);</w:t>
      </w:r>
    </w:p>
    <w:p w14:paraId="37D7C3B8" w14:textId="22BB8887" w:rsidR="00DD69C5" w:rsidRDefault="00DD69C5" w:rsidP="00C1564F">
      <w:pPr>
        <w:pStyle w:val="PURBullet-Indented"/>
        <w:spacing w:line="240" w:lineRule="auto"/>
      </w:pPr>
      <w:r>
        <w:t xml:space="preserve">установлена на корневом компьютере доменного леса; </w:t>
      </w:r>
    </w:p>
    <w:p w14:paraId="6B7C4182" w14:textId="64DFD0AF" w:rsidR="00DD69C5" w:rsidRDefault="00DD69C5" w:rsidP="00C1564F">
      <w:pPr>
        <w:pStyle w:val="PURBullet-Indented"/>
        <w:spacing w:line="240" w:lineRule="auto"/>
      </w:pPr>
      <w:r>
        <w:t>не является дочерним доменом и</w:t>
      </w:r>
    </w:p>
    <w:p w14:paraId="18EA0600" w14:textId="681CCC24" w:rsidR="00DD69C5" w:rsidRDefault="00DD69C5" w:rsidP="00C1564F">
      <w:pPr>
        <w:pStyle w:val="PURBullet-Indented"/>
        <w:spacing w:line="240" w:lineRule="auto"/>
      </w:pPr>
      <w:r>
        <w:t>не имеет доверительных отношений с другими доменами.</w:t>
      </w:r>
    </w:p>
    <w:p w14:paraId="64F4E585" w14:textId="4A5A0470" w:rsidR="00DD69C5" w:rsidRDefault="00B70FA2" w:rsidP="00C1564F">
      <w:pPr>
        <w:pStyle w:val="PURBody-Indented"/>
      </w:pPr>
      <w:r>
        <w:t>iii)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Pr>
          <w:rFonts w:cs="Arial"/>
          <w:szCs w:val="18"/>
        </w:rPr>
        <w:t xml:space="preserve"> или предоставления служб аппаратной виртуализации. На этот экземпляр не распространяются требования пункта (ii) выше. Это единственная конфигурация, в которой экземпляр не обязан быть контроллером домена.</w:t>
      </w:r>
    </w:p>
    <w:p w14:paraId="5FCEA02A" w14:textId="77777777" w:rsidR="000C3222" w:rsidRDefault="000C3222" w:rsidP="00C1564F">
      <w:pPr>
        <w:pStyle w:val="PURBody-Indented"/>
      </w:pPr>
      <w:r>
        <w:t>Через 30 дней после первоначальной установки серверное программное обеспечение будет периодически проверять соответствие настроек службы Active Directory указанным выше настройкам. Если при проверке настроек обнаружены несоответствия, выполняются следующие действия:</w:t>
      </w:r>
    </w:p>
    <w:p w14:paraId="14E36385" w14:textId="6874C318" w:rsidR="000C3222" w:rsidRDefault="000C3222" w:rsidP="00C1564F">
      <w:pPr>
        <w:pStyle w:val="PURBullet-Indented"/>
        <w:numPr>
          <w:ilvl w:val="0"/>
          <w:numId w:val="16"/>
        </w:numPr>
        <w:spacing w:line="240" w:lineRule="auto"/>
      </w:pPr>
      <w:r>
        <w:lastRenderedPageBreak/>
        <w:t>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Windows Server 2012 R2 Essentials.</w:t>
      </w:r>
    </w:p>
    <w:p w14:paraId="726DAD3F" w14:textId="77777777" w:rsidR="000C3222" w:rsidRDefault="000C3222" w:rsidP="00C1564F">
      <w:pPr>
        <w:pStyle w:val="PURBullet-Indented"/>
        <w:numPr>
          <w:ilvl w:val="0"/>
          <w:numId w:val="16"/>
        </w:numPr>
        <w:spacing w:line="240" w:lineRule="auto"/>
      </w:pPr>
      <w:r>
        <w:t>Если несоответствие не будет устранено на 21 день, сервер завершит работу и будет выключен до тех пор, пока администратор не перезагрузит его.</w:t>
      </w:r>
    </w:p>
    <w:p w14:paraId="749C321C" w14:textId="49E1BE52" w:rsidR="000C3222" w:rsidRDefault="000C3222" w:rsidP="00C1564F">
      <w:pPr>
        <w:pStyle w:val="PURBullet-Indented"/>
        <w:numPr>
          <w:ilvl w:val="0"/>
          <w:numId w:val="16"/>
        </w:numPr>
        <w:spacing w:line="240" w:lineRule="auto"/>
      </w:pPr>
      <w: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14:paraId="273B4F7D" w14:textId="77777777" w:rsidR="000C3222" w:rsidRDefault="000C3222" w:rsidP="00C1564F">
      <w:pPr>
        <w:pStyle w:val="PURBody-Indented"/>
      </w:pPr>
      <w:r>
        <w:t>После исправления настроек предупреждения и автоматические отключения прекратятся.</w:t>
      </w:r>
    </w:p>
    <w:p w14:paraId="296536DE" w14:textId="2AFF9CD2" w:rsidR="000C3222" w:rsidRDefault="000C3222" w:rsidP="00C1564F">
      <w:pPr>
        <w:pStyle w:val="PURBlueStrong-Indented"/>
        <w:spacing w:line="240" w:lineRule="auto"/>
      </w:pPr>
      <w:r>
        <w:t>Использование серверного программного обеспечения</w:t>
      </w:r>
    </w:p>
    <w:p w14:paraId="2AF6AEED" w14:textId="626D5CE3" w:rsidR="000C3222" w:rsidRDefault="000C3222" w:rsidP="00C1564F">
      <w:pPr>
        <w:pStyle w:val="PURBody-Indented"/>
      </w:pPr>
      <w:r>
        <w:t>Пользовательская учетная запись — это уникальное имя пользователя и связанный с ним пароль, созданные посредством Консоли Windows Server 2012 R2 Essentials.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14:paraId="54A1907D" w14:textId="18916342" w:rsidR="000C3222" w:rsidRDefault="000C3222" w:rsidP="00C1564F">
      <w:pPr>
        <w:pStyle w:val="PURBlueStrong-Indented"/>
        <w:spacing w:line="240" w:lineRule="auto"/>
      </w:pPr>
      <w:r>
        <w:t>Windows Server 2012 R2 Essentials Connector</w:t>
      </w:r>
    </w:p>
    <w:p w14:paraId="5530F5CF" w14:textId="0C3CBCAC" w:rsidR="000C3222" w:rsidRDefault="000C3222" w:rsidP="00C1564F">
      <w:pPr>
        <w:pStyle w:val="PURBody-Indented"/>
      </w:pPr>
      <w:r>
        <w:t>Вы можете одновременно установить и использовать программное обеспечение Windows Server 2012 R2 Essentials Connector не более чем на 50 устройствах. Вы можете использовать это программное обеспечение только вместе с серверным программным обеспечением.</w:t>
      </w:r>
    </w:p>
    <w:p w14:paraId="5252DD57" w14:textId="1C9998F2" w:rsidR="000C3222" w:rsidRDefault="000C3222" w:rsidP="00C1564F">
      <w:pPr>
        <w:pStyle w:val="PURBlueStrong-Indented"/>
        <w:spacing w:line="240" w:lineRule="auto"/>
      </w:pPr>
      <w:r>
        <w:t>Доступ к Службе управления правами Active Directory Windows Server 2012 R2</w:t>
      </w:r>
    </w:p>
    <w:p w14:paraId="500235F6" w14:textId="03CF8042" w:rsidR="000C3222" w:rsidRDefault="000C3222" w:rsidP="00C1564F">
      <w:pPr>
        <w:pStyle w:val="PURBody-Indented"/>
      </w:pPr>
      <w:r>
        <w:t>Вы должны приобрести лицензию Windows Server 2012 R2 Active Directory Rights Management Services SAL для каждой Пользовательской учетной записи, с помощью которой пользователь может прямо или косвенно обращаться к функциям Службы управления правами Active Directory Windows Server 2012 R2.</w:t>
      </w:r>
    </w:p>
    <w:p w14:paraId="7FDCF2A8" w14:textId="796CB3EB" w:rsidR="000C3222" w:rsidRDefault="000C3222" w:rsidP="00C1564F">
      <w:pPr>
        <w:pStyle w:val="PURBlueStrong-Indented"/>
        <w:spacing w:line="240" w:lineRule="auto"/>
        <w:ind w:left="274"/>
      </w:pPr>
      <w:r>
        <w:t>Проверка подлинности</w:t>
      </w:r>
    </w:p>
    <w:p w14:paraId="5A56247F" w14:textId="3540ED4B" w:rsidR="000C3222" w:rsidRDefault="000C3222" w:rsidP="00C1564F">
      <w:pPr>
        <w:pStyle w:val="PURBody-Indented"/>
        <w:keepNext/>
        <w:keepLines/>
        <w:ind w:left="274"/>
      </w:pPr>
      <w: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веб-сайте </w:t>
      </w:r>
      <w:hyperlink r:id="rId143">
        <w:r>
          <w:rPr>
            <w:color w:val="00467F"/>
            <w:u w:val="single"/>
          </w:rPr>
          <w:t>http://go.microsoft.com/fwlink/?linkid=39157</w:t>
        </w:r>
      </w:hyperlink>
      <w:r>
        <w:t>.</w:t>
      </w:r>
    </w:p>
    <w:p w14:paraId="35C2F394" w14:textId="62797BDA" w:rsidR="000C3222" w:rsidRDefault="000C3222" w:rsidP="00C1564F">
      <w:pPr>
        <w:pStyle w:val="PURBody-Indented"/>
      </w:pPr>
      <w:r>
        <w:t xml:space="preserve">Во время проверки программное обеспечение передает сведения о программном обеспечении и устройстве в корпорацию Microsoft. Эти сведения включают версию программного обеспечения, ключ продукта и IP-адрес устройства. Microsoft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в ходе нее сведениях см. по адресу </w:t>
      </w:r>
      <w:hyperlink r:id="rId144">
        <w:r>
          <w:rPr>
            <w:color w:val="00467F"/>
            <w:u w:val="single"/>
          </w:rPr>
          <w:t>http://go.microsoft.com/fwlink/?linkid=96551</w:t>
        </w:r>
      </w:hyperlink>
      <w:r>
        <w:t>.</w:t>
      </w:r>
    </w:p>
    <w:p w14:paraId="13074DA2" w14:textId="619BCCDF" w:rsidR="000C3222" w:rsidRDefault="000C3222" w:rsidP="00C1564F">
      <w:pPr>
        <w:pStyle w:val="PURBody-Indented"/>
      </w:pPr>
      <w:r>
        <w:t>Если на программное обеспечение нет официальной лицензии, это может повлиять на его функциональные возможности. Например, возможно следующее:</w:t>
      </w:r>
    </w:p>
    <w:p w14:paraId="1A3A03AA" w14:textId="3836C385" w:rsidR="000C3222" w:rsidRDefault="000C3222" w:rsidP="00C1564F">
      <w:pPr>
        <w:pStyle w:val="PURBullet-Indented"/>
        <w:numPr>
          <w:ilvl w:val="0"/>
          <w:numId w:val="17"/>
        </w:numPr>
        <w:spacing w:line="240" w:lineRule="auto"/>
      </w:pPr>
      <w:r>
        <w:t>вам придется заново активировать программное обеспечение или</w:t>
      </w:r>
    </w:p>
    <w:p w14:paraId="3EAB52FF" w14:textId="613FD799" w:rsidR="000C3222" w:rsidRDefault="000C3222" w:rsidP="00C1564F">
      <w:pPr>
        <w:pStyle w:val="PURBullet-Indented"/>
        <w:numPr>
          <w:ilvl w:val="0"/>
          <w:numId w:val="17"/>
        </w:numPr>
        <w:spacing w:line="240" w:lineRule="auto"/>
      </w:pPr>
      <w:r>
        <w:t>вы будете получать напоминания о необходимости получения лицензионной копии программного обеспечения,</w:t>
      </w:r>
    </w:p>
    <w:p w14:paraId="4D9BC9FE" w14:textId="302FF07D" w:rsidR="000C3222" w:rsidRDefault="000C3222" w:rsidP="00C1564F">
      <w:pPr>
        <w:pStyle w:val="PURBody-Indented"/>
      </w:pPr>
      <w:r>
        <w:t>или вы не сможете получить определенные обновления от Microsoft.</w:t>
      </w:r>
    </w:p>
    <w:p w14:paraId="6CA0E871" w14:textId="316E8BBC" w:rsidR="000C3222" w:rsidRDefault="000C3222" w:rsidP="00C1564F">
      <w:pPr>
        <w:pStyle w:val="PURBody-Indented"/>
      </w:pPr>
      <w:r>
        <w:t xml:space="preserve">Вы можете получать обновления для программного обеспечения только от Microsoft или из авторизованных источников. Дополнительные сведения о получении обновлений из авторизованных источников см. по адресу </w:t>
      </w:r>
      <w:hyperlink r:id="rId145">
        <w:r>
          <w:rPr>
            <w:color w:val="00467F"/>
            <w:u w:val="single"/>
          </w:rPr>
          <w:t>http://go.microsoft.com/fwlink/?linkid=96552</w:t>
        </w:r>
      </w:hyperlink>
      <w:r>
        <w:t>.</w:t>
      </w:r>
    </w:p>
    <w:p w14:paraId="740228B7" w14:textId="320238FB" w:rsidR="000C3222" w:rsidRDefault="000C3222" w:rsidP="00C1564F">
      <w:pPr>
        <w:pStyle w:val="PURBlueStrong-Indented"/>
        <w:spacing w:line="240" w:lineRule="auto"/>
      </w:pPr>
      <w:r>
        <w:t>Технология хранения данных</w:t>
      </w:r>
    </w:p>
    <w:p w14:paraId="11E0E374" w14:textId="28600052" w:rsidR="000C3222" w:rsidRDefault="000C3222" w:rsidP="00C1564F">
      <w:pPr>
        <w:pStyle w:val="PURBody-Indented"/>
      </w:pPr>
      <w:r>
        <w:t>Серверное программное обеспечение может включать внутреннюю базу данных Windows или технологию хранения данных Microsoft SQL Server Desktop Engine для Windows.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p w14:paraId="77551792" w14:textId="1EF77D60" w:rsidR="009950B2" w:rsidRDefault="00A93FEE" w:rsidP="00C1564F">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bookmarkStart w:id="298" w:name="_Toc299519114"/>
      <w:bookmarkStart w:id="299" w:name="_Toc299524978"/>
      <w:bookmarkStart w:id="300" w:name="_Toc299531546"/>
      <w:bookmarkStart w:id="301" w:name="_Toc299531870"/>
    </w:p>
    <w:p w14:paraId="72698C20" w14:textId="77777777" w:rsidR="009950B2" w:rsidRPr="00CD6E9D" w:rsidRDefault="009950B2" w:rsidP="00C1564F">
      <w:pPr>
        <w:pStyle w:val="PURSectionHeading"/>
      </w:pPr>
      <w:bookmarkStart w:id="302" w:name="_Toc346536848"/>
      <w:bookmarkStart w:id="303" w:name="Per_Core"/>
      <w:bookmarkEnd w:id="52"/>
    </w:p>
    <w:p w14:paraId="5437CE82" w14:textId="77777777" w:rsidR="00423D30" w:rsidRDefault="00423D30" w:rsidP="00C1564F">
      <w:pPr>
        <w:pStyle w:val="PURSectionHeading"/>
        <w:sectPr w:rsidR="00423D30" w:rsidSect="00DF3827">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C1564F">
      <w:pPr>
        <w:pStyle w:val="PURSectionHeading"/>
        <w:sectPr w:rsidR="000C3222" w:rsidSect="00DF3827">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8364762"/>
      <w:r>
        <w:lastRenderedPageBreak/>
        <w:t>Модель лицензирования «на ядро»</w:t>
      </w:r>
      <w:bookmarkEnd w:id="302"/>
      <w:bookmarkEnd w:id="304"/>
      <w:bookmarkEnd w:id="305"/>
      <w:bookmarkEnd w:id="306"/>
      <w:bookmarkEnd w:id="307"/>
      <w:bookmarkEnd w:id="308"/>
      <w:bookmarkEnd w:id="309"/>
    </w:p>
    <w:p w14:paraId="5878014A" w14:textId="77777777" w:rsidR="00FD1448"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8364440" w:history="1">
        <w:r w:rsidR="00FD1448" w:rsidRPr="00350409">
          <w:rPr>
            <w:rStyle w:val="Hyperlink"/>
            <w:noProof/>
          </w:rPr>
          <w:t>BizTalk Server 2013 R2 Enterprise</w:t>
        </w:r>
        <w:r w:rsidR="00FD1448">
          <w:rPr>
            <w:noProof/>
            <w:webHidden/>
          </w:rPr>
          <w:tab/>
        </w:r>
        <w:r w:rsidR="00FD1448">
          <w:rPr>
            <w:noProof/>
            <w:webHidden/>
          </w:rPr>
          <w:fldChar w:fldCharType="begin"/>
        </w:r>
        <w:r w:rsidR="00FD1448">
          <w:rPr>
            <w:noProof/>
            <w:webHidden/>
          </w:rPr>
          <w:instrText xml:space="preserve"> PAGEREF _Toc428364440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0ED66268" w14:textId="77777777" w:rsidR="00FD1448" w:rsidRDefault="00A93FEE">
      <w:pPr>
        <w:pStyle w:val="TOC2"/>
        <w:rPr>
          <w:noProof/>
          <w:color w:val="auto"/>
          <w:sz w:val="22"/>
          <w:lang w:val="en-US" w:eastAsia="ja-JP" w:bidi="ar-SA"/>
        </w:rPr>
      </w:pPr>
      <w:hyperlink w:anchor="_Toc428364441" w:history="1">
        <w:r w:rsidR="00FD1448" w:rsidRPr="00350409">
          <w:rPr>
            <w:rStyle w:val="Hyperlink"/>
            <w:noProof/>
          </w:rPr>
          <w:t>BizTalk Server 2013 R2 Standard</w:t>
        </w:r>
        <w:r w:rsidR="00FD1448">
          <w:rPr>
            <w:noProof/>
            <w:webHidden/>
          </w:rPr>
          <w:tab/>
        </w:r>
        <w:r w:rsidR="00FD1448">
          <w:rPr>
            <w:noProof/>
            <w:webHidden/>
          </w:rPr>
          <w:fldChar w:fldCharType="begin"/>
        </w:r>
        <w:r w:rsidR="00FD1448">
          <w:rPr>
            <w:noProof/>
            <w:webHidden/>
          </w:rPr>
          <w:instrText xml:space="preserve"> PAGEREF _Toc428364441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5189E02F" w14:textId="77777777" w:rsidR="00FD1448" w:rsidRDefault="00A93FEE">
      <w:pPr>
        <w:pStyle w:val="TOC2"/>
        <w:rPr>
          <w:noProof/>
          <w:color w:val="auto"/>
          <w:sz w:val="22"/>
          <w:lang w:val="en-US" w:eastAsia="ja-JP" w:bidi="ar-SA"/>
        </w:rPr>
      </w:pPr>
      <w:hyperlink w:anchor="_Toc428364442" w:history="1">
        <w:r w:rsidR="00FD1448" w:rsidRPr="00350409">
          <w:rPr>
            <w:rStyle w:val="Hyperlink"/>
            <w:noProof/>
          </w:rPr>
          <w:t>BizTalk Server 2013 R2 Branch</w:t>
        </w:r>
        <w:r w:rsidR="00FD1448">
          <w:rPr>
            <w:noProof/>
            <w:webHidden/>
          </w:rPr>
          <w:tab/>
        </w:r>
        <w:r w:rsidR="00FD1448">
          <w:rPr>
            <w:noProof/>
            <w:webHidden/>
          </w:rPr>
          <w:fldChar w:fldCharType="begin"/>
        </w:r>
        <w:r w:rsidR="00FD1448">
          <w:rPr>
            <w:noProof/>
            <w:webHidden/>
          </w:rPr>
          <w:instrText xml:space="preserve"> PAGEREF _Toc428364442 \h </w:instrText>
        </w:r>
        <w:r w:rsidR="00FD1448">
          <w:rPr>
            <w:noProof/>
            <w:webHidden/>
          </w:rPr>
        </w:r>
        <w:r w:rsidR="00FD1448">
          <w:rPr>
            <w:noProof/>
            <w:webHidden/>
          </w:rPr>
          <w:fldChar w:fldCharType="separate"/>
        </w:r>
        <w:r w:rsidR="00FD1448">
          <w:rPr>
            <w:noProof/>
            <w:webHidden/>
          </w:rPr>
          <w:t>30</w:t>
        </w:r>
        <w:r w:rsidR="00FD1448">
          <w:rPr>
            <w:noProof/>
            <w:webHidden/>
          </w:rPr>
          <w:fldChar w:fldCharType="end"/>
        </w:r>
      </w:hyperlink>
    </w:p>
    <w:p w14:paraId="316A51F4" w14:textId="77777777" w:rsidR="00FD1448" w:rsidRDefault="00A93FEE">
      <w:pPr>
        <w:pStyle w:val="TOC2"/>
        <w:rPr>
          <w:noProof/>
          <w:color w:val="auto"/>
          <w:sz w:val="22"/>
          <w:lang w:val="en-US" w:eastAsia="ja-JP" w:bidi="ar-SA"/>
        </w:rPr>
      </w:pPr>
      <w:hyperlink w:anchor="_Toc428364443" w:history="1">
        <w:r w:rsidR="00FD1448" w:rsidRPr="00350409">
          <w:rPr>
            <w:rStyle w:val="Hyperlink"/>
            <w:noProof/>
          </w:rPr>
          <w:t>Microsoft Dynamics AX 2012 R3 Standard Commerce Server Core</w:t>
        </w:r>
        <w:r w:rsidR="00FD1448">
          <w:rPr>
            <w:noProof/>
            <w:webHidden/>
          </w:rPr>
          <w:tab/>
        </w:r>
        <w:r w:rsidR="00FD1448">
          <w:rPr>
            <w:noProof/>
            <w:webHidden/>
          </w:rPr>
          <w:fldChar w:fldCharType="begin"/>
        </w:r>
        <w:r w:rsidR="00FD1448">
          <w:rPr>
            <w:noProof/>
            <w:webHidden/>
          </w:rPr>
          <w:instrText xml:space="preserve"> PAGEREF _Toc428364443 \h </w:instrText>
        </w:r>
        <w:r w:rsidR="00FD1448">
          <w:rPr>
            <w:noProof/>
            <w:webHidden/>
          </w:rPr>
        </w:r>
        <w:r w:rsidR="00FD1448">
          <w:rPr>
            <w:noProof/>
            <w:webHidden/>
          </w:rPr>
          <w:fldChar w:fldCharType="separate"/>
        </w:r>
        <w:r w:rsidR="00FD1448">
          <w:rPr>
            <w:noProof/>
            <w:webHidden/>
          </w:rPr>
          <w:t>31</w:t>
        </w:r>
        <w:r w:rsidR="00FD1448">
          <w:rPr>
            <w:noProof/>
            <w:webHidden/>
          </w:rPr>
          <w:fldChar w:fldCharType="end"/>
        </w:r>
      </w:hyperlink>
    </w:p>
    <w:p w14:paraId="56D6C02D" w14:textId="77777777" w:rsidR="00FD1448" w:rsidRDefault="00A93FEE">
      <w:pPr>
        <w:pStyle w:val="TOC2"/>
        <w:rPr>
          <w:noProof/>
          <w:color w:val="auto"/>
          <w:sz w:val="22"/>
          <w:lang w:val="en-US" w:eastAsia="ja-JP" w:bidi="ar-SA"/>
        </w:rPr>
      </w:pPr>
      <w:hyperlink w:anchor="_Toc428364444" w:history="1">
        <w:r w:rsidR="00FD1448" w:rsidRPr="00350409">
          <w:rPr>
            <w:rStyle w:val="Hyperlink"/>
            <w:noProof/>
          </w:rPr>
          <w:t>SQL Server 2014 Enterprise Core</w:t>
        </w:r>
        <w:r w:rsidR="00FD1448">
          <w:rPr>
            <w:noProof/>
            <w:webHidden/>
          </w:rPr>
          <w:tab/>
        </w:r>
        <w:r w:rsidR="00FD1448">
          <w:rPr>
            <w:noProof/>
            <w:webHidden/>
          </w:rPr>
          <w:fldChar w:fldCharType="begin"/>
        </w:r>
        <w:r w:rsidR="00FD1448">
          <w:rPr>
            <w:noProof/>
            <w:webHidden/>
          </w:rPr>
          <w:instrText xml:space="preserve"> PAGEREF _Toc428364444 \h </w:instrText>
        </w:r>
        <w:r w:rsidR="00FD1448">
          <w:rPr>
            <w:noProof/>
            <w:webHidden/>
          </w:rPr>
        </w:r>
        <w:r w:rsidR="00FD1448">
          <w:rPr>
            <w:noProof/>
            <w:webHidden/>
          </w:rPr>
          <w:fldChar w:fldCharType="separate"/>
        </w:r>
        <w:r w:rsidR="00FD1448">
          <w:rPr>
            <w:noProof/>
            <w:webHidden/>
          </w:rPr>
          <w:t>31</w:t>
        </w:r>
        <w:r w:rsidR="00FD1448">
          <w:rPr>
            <w:noProof/>
            <w:webHidden/>
          </w:rPr>
          <w:fldChar w:fldCharType="end"/>
        </w:r>
      </w:hyperlink>
    </w:p>
    <w:p w14:paraId="07976394" w14:textId="77777777" w:rsidR="00FD1448" w:rsidRDefault="00A93FEE">
      <w:pPr>
        <w:pStyle w:val="TOC2"/>
        <w:rPr>
          <w:noProof/>
          <w:color w:val="auto"/>
          <w:sz w:val="22"/>
          <w:lang w:val="en-US" w:eastAsia="ja-JP" w:bidi="ar-SA"/>
        </w:rPr>
      </w:pPr>
      <w:hyperlink w:anchor="_Toc428364445" w:history="1">
        <w:r w:rsidR="00FD1448" w:rsidRPr="00350409">
          <w:rPr>
            <w:rStyle w:val="Hyperlink"/>
            <w:noProof/>
          </w:rPr>
          <w:t>SQL Server 2014 Standard Core</w:t>
        </w:r>
        <w:r w:rsidR="00FD1448">
          <w:rPr>
            <w:noProof/>
            <w:webHidden/>
          </w:rPr>
          <w:tab/>
        </w:r>
        <w:r w:rsidR="00FD1448">
          <w:rPr>
            <w:noProof/>
            <w:webHidden/>
          </w:rPr>
          <w:fldChar w:fldCharType="begin"/>
        </w:r>
        <w:r w:rsidR="00FD1448">
          <w:rPr>
            <w:noProof/>
            <w:webHidden/>
          </w:rPr>
          <w:instrText xml:space="preserve"> PAGEREF _Toc428364445 \h </w:instrText>
        </w:r>
        <w:r w:rsidR="00FD1448">
          <w:rPr>
            <w:noProof/>
            <w:webHidden/>
          </w:rPr>
        </w:r>
        <w:r w:rsidR="00FD1448">
          <w:rPr>
            <w:noProof/>
            <w:webHidden/>
          </w:rPr>
          <w:fldChar w:fldCharType="separate"/>
        </w:r>
        <w:r w:rsidR="00FD1448">
          <w:rPr>
            <w:noProof/>
            <w:webHidden/>
          </w:rPr>
          <w:t>32</w:t>
        </w:r>
        <w:r w:rsidR="00FD1448">
          <w:rPr>
            <w:noProof/>
            <w:webHidden/>
          </w:rPr>
          <w:fldChar w:fldCharType="end"/>
        </w:r>
      </w:hyperlink>
    </w:p>
    <w:p w14:paraId="55D3E773" w14:textId="77777777" w:rsidR="00FD1448" w:rsidRDefault="00A93FEE">
      <w:pPr>
        <w:pStyle w:val="TOC2"/>
        <w:rPr>
          <w:noProof/>
          <w:color w:val="auto"/>
          <w:sz w:val="22"/>
          <w:lang w:val="en-US" w:eastAsia="ja-JP" w:bidi="ar-SA"/>
        </w:rPr>
      </w:pPr>
      <w:hyperlink w:anchor="_Toc428364446" w:history="1">
        <w:r w:rsidR="00FD1448" w:rsidRPr="00350409">
          <w:rPr>
            <w:rStyle w:val="Hyperlink"/>
            <w:noProof/>
          </w:rPr>
          <w:t>SQL Server 2014 Web Core</w:t>
        </w:r>
        <w:r w:rsidR="00FD1448">
          <w:rPr>
            <w:noProof/>
            <w:webHidden/>
          </w:rPr>
          <w:tab/>
        </w:r>
        <w:r w:rsidR="00FD1448">
          <w:rPr>
            <w:noProof/>
            <w:webHidden/>
          </w:rPr>
          <w:fldChar w:fldCharType="begin"/>
        </w:r>
        <w:r w:rsidR="00FD1448">
          <w:rPr>
            <w:noProof/>
            <w:webHidden/>
          </w:rPr>
          <w:instrText xml:space="preserve"> PAGEREF _Toc428364446 \h </w:instrText>
        </w:r>
        <w:r w:rsidR="00FD1448">
          <w:rPr>
            <w:noProof/>
            <w:webHidden/>
          </w:rPr>
        </w:r>
        <w:r w:rsidR="00FD1448">
          <w:rPr>
            <w:noProof/>
            <w:webHidden/>
          </w:rPr>
          <w:fldChar w:fldCharType="separate"/>
        </w:r>
        <w:r w:rsidR="00FD1448">
          <w:rPr>
            <w:noProof/>
            <w:webHidden/>
          </w:rPr>
          <w:t>32</w:t>
        </w:r>
        <w:r w:rsidR="00FD1448">
          <w:rPr>
            <w:noProof/>
            <w:webHidden/>
          </w:rPr>
          <w:fldChar w:fldCharType="end"/>
        </w:r>
      </w:hyperlink>
    </w:p>
    <w:p w14:paraId="37D7B73F" w14:textId="77777777" w:rsidR="008941DE" w:rsidRDefault="008941DE" w:rsidP="00C1564F">
      <w:pPr>
        <w:pStyle w:val="TOC2"/>
        <w:sectPr w:rsidR="008941DE" w:rsidSect="00DF3827">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C1564F"/>
    <w:p w14:paraId="6435BBFA" w14:textId="77777777" w:rsidR="009950B2" w:rsidRDefault="009950B2" w:rsidP="00C1564F">
      <w:pPr>
        <w:pStyle w:val="PURHeading1"/>
        <w:spacing w:line="240" w:lineRule="auto"/>
        <w:sectPr w:rsidR="009950B2" w:rsidSect="00DF3827">
          <w:type w:val="continuous"/>
          <w:pgSz w:w="12240" w:h="15840" w:code="1"/>
          <w:pgMar w:top="1170" w:right="720" w:bottom="720" w:left="720" w:header="432" w:footer="288" w:gutter="0"/>
          <w:cols w:num="2" w:space="360"/>
          <w:docGrid w:linePitch="360"/>
        </w:sectPr>
      </w:pPr>
    </w:p>
    <w:p w14:paraId="2642AF40" w14:textId="3D43919B" w:rsidR="000C3222" w:rsidRPr="004D5D5F" w:rsidRDefault="000C3222" w:rsidP="00C1564F">
      <w:pPr>
        <w:pStyle w:val="PURHeading1"/>
        <w:spacing w:line="240" w:lineRule="auto"/>
      </w:pPr>
      <w:r>
        <w:lastRenderedPageBreak/>
        <w:t xml:space="preserve">Общие условия </w:t>
      </w:r>
    </w:p>
    <w:p w14:paraId="4CB30CF5" w14:textId="0CA06D4C" w:rsidR="00041406" w:rsidRDefault="00041406" w:rsidP="00C1564F">
      <w:pPr>
        <w:pStyle w:val="PURBody-Indented"/>
      </w:pPr>
      <w: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UniversalTerms" w:history="1">
        <w:r>
          <w:rPr>
            <w:rStyle w:val="Hyperlink"/>
          </w:rPr>
          <w:t>Универсальных условиях лицензии</w:t>
        </w:r>
      </w:hyperlink>
      <w:r>
        <w:t>.</w:t>
      </w:r>
    </w:p>
    <w:p w14:paraId="136960A6" w14:textId="77777777" w:rsidR="00282633" w:rsidRDefault="00282633" w:rsidP="00C1564F">
      <w:pPr>
        <w:pStyle w:val="PURHeading2"/>
        <w:spacing w:line="240" w:lineRule="auto"/>
      </w:pPr>
      <w:r>
        <w:t>Лицензирование сервера</w:t>
      </w:r>
    </w:p>
    <w:p w14:paraId="4CAD8C95" w14:textId="6314F439" w:rsidR="00282633" w:rsidRDefault="00282633" w:rsidP="00C1564F">
      <w:pPr>
        <w:pStyle w:val="PURBody-Indented"/>
      </w:pPr>
      <w: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14:paraId="38F70686" w14:textId="77777777" w:rsidR="00282633" w:rsidRDefault="00282633" w:rsidP="00C1564F">
      <w:pPr>
        <w:pStyle w:val="PURBlueStrong-Indented"/>
        <w:spacing w:line="240" w:lineRule="auto"/>
      </w:pPr>
      <w:r>
        <w:t>Определение необходимого количества лицензий</w:t>
      </w:r>
    </w:p>
    <w:p w14:paraId="77C206B6" w14:textId="77777777" w:rsidR="00282633" w:rsidRPr="00536E6F" w:rsidRDefault="00282633" w:rsidP="00C1564F">
      <w:pPr>
        <w:pStyle w:val="PURBody-Indented"/>
        <w:rPr>
          <w:b/>
        </w:rPr>
      </w:pPr>
      <w:r>
        <w:t>Имеется два варианта лицензирования.</w:t>
      </w:r>
    </w:p>
    <w:p w14:paraId="6988719F" w14:textId="1BFDF46F" w:rsidR="00282633" w:rsidRPr="00830DCA" w:rsidRDefault="00282633" w:rsidP="00C1564F">
      <w:pPr>
        <w:pStyle w:val="PURBody-Indented"/>
      </w:pPr>
      <w:r>
        <w:rPr>
          <w:b/>
        </w:rPr>
        <w:t>Физические ядра на сервере.</w:t>
      </w:r>
      <w: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49" w:history="1">
        <w:r>
          <w:rPr>
            <w:rStyle w:val="Hyperlink"/>
            <w:rFonts w:cs="Arial"/>
            <w:szCs w:val="18"/>
          </w:rPr>
          <w:t>http://go.microsoft.com/fwlink/?LinkID=229882</w:t>
        </w:r>
      </w:hyperlink>
      <w:r>
        <w:t>.</w:t>
      </w:r>
    </w:p>
    <w:p w14:paraId="327BC431" w14:textId="06DA395D" w:rsidR="00282633" w:rsidRPr="001C02A6" w:rsidRDefault="00282633" w:rsidP="00C1564F">
      <w:pPr>
        <w:pStyle w:val="PURBody-Indented"/>
      </w:pPr>
      <w:r>
        <w:rPr>
          <w:b/>
        </w:rPr>
        <w:t>Отдельная виртуальная операционная среда.</w:t>
      </w:r>
      <w: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 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14:paraId="74808281" w14:textId="77777777" w:rsidR="00EA48AA" w:rsidRDefault="00EA48AA" w:rsidP="00C1564F">
      <w:pPr>
        <w:pStyle w:val="PURHeading2"/>
        <w:spacing w:line="240" w:lineRule="auto"/>
      </w:pPr>
      <w:r>
        <w:t>Назначение необходимого количества лицензий серверу</w:t>
      </w:r>
    </w:p>
    <w:p w14:paraId="011B8747" w14:textId="20814828" w:rsidR="00EA48AA" w:rsidRPr="000F6C7A" w:rsidRDefault="00EA48AA" w:rsidP="00C1564F">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18215E60" w14:textId="69E14E62" w:rsidR="00EA48AA" w:rsidRDefault="00EA48AA" w:rsidP="00C1564F">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27764A90" w14:textId="77777777" w:rsidR="00282633" w:rsidRDefault="00282633" w:rsidP="00C1564F">
      <w:pPr>
        <w:pStyle w:val="PURHeading2"/>
        <w:spacing w:line="240" w:lineRule="auto"/>
      </w:pPr>
      <w:r>
        <w:t>Запуск экземпляров серверного программного обеспечения</w:t>
      </w:r>
    </w:p>
    <w:p w14:paraId="00174BA9" w14:textId="77777777" w:rsidR="00282633" w:rsidRDefault="00282633" w:rsidP="00C1564F">
      <w:pPr>
        <w:pStyle w:val="PURBlueStrong-Indented"/>
        <w:spacing w:line="240" w:lineRule="auto"/>
      </w:pPr>
      <w:r>
        <w:t>следующие условия применяются к корпоративным выпускам серверного программного обеспечения</w:t>
      </w:r>
    </w:p>
    <w:p w14:paraId="18BE419A" w14:textId="77777777" w:rsidR="00282633" w:rsidRPr="00830DCA" w:rsidRDefault="00282633" w:rsidP="00C1564F">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5E7750E" w14:textId="392C72F8" w:rsidR="00282633" w:rsidRPr="00830DCA" w:rsidRDefault="00282633" w:rsidP="00C1564F">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14:paraId="2B8285DA" w14:textId="77777777" w:rsidR="00282633" w:rsidRPr="00830DCA" w:rsidRDefault="00282633" w:rsidP="00C1564F">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 право запускать любое количество экземпляров серверного программного обеспечения в этой виртуальной операционной среде.</w:t>
      </w:r>
    </w:p>
    <w:p w14:paraId="4955D5CF" w14:textId="1DD2FD7B" w:rsidR="00282633" w:rsidRDefault="00282633" w:rsidP="00C1564F">
      <w:pPr>
        <w:pStyle w:val="PURBlueStrong-Indented"/>
        <w:spacing w:line="240" w:lineRule="auto"/>
      </w:pPr>
      <w:r>
        <w:lastRenderedPageBreak/>
        <w:t>следующие условия применяются к стандартным и веб-выпускам серверного программного обеспечения</w:t>
      </w:r>
    </w:p>
    <w:p w14:paraId="7CF84953" w14:textId="77777777" w:rsidR="00282633" w:rsidRPr="00830DCA" w:rsidRDefault="00282633" w:rsidP="00C1564F">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C220144" w14:textId="27EEFD40" w:rsidR="00282633" w:rsidRPr="00830DCA" w:rsidRDefault="00282633" w:rsidP="00C1564F">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14:paraId="1F978152" w14:textId="55933437" w:rsidR="00282633" w:rsidRPr="00830DCA" w:rsidRDefault="00282633" w:rsidP="00C1564F">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14:paraId="1248E4AF" w14:textId="77777777" w:rsidR="00282633" w:rsidRDefault="00282633" w:rsidP="00C1564F">
      <w:pPr>
        <w:pStyle w:val="PURHeading2"/>
        <w:spacing w:line="240" w:lineRule="auto"/>
      </w:pPr>
      <w:r>
        <w:t>Запуск экземпляров дополнительного программного обеспечения</w:t>
      </w:r>
    </w:p>
    <w:p w14:paraId="1179C267" w14:textId="58882751" w:rsidR="00282633" w:rsidRDefault="00282633" w:rsidP="00C1564F">
      <w:pPr>
        <w:pStyle w:val="PURBody-Indented"/>
      </w:pPr>
      <w: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Pr>
            <w:rStyle w:val="Hyperlink"/>
          </w:rPr>
          <w:t>Приложении 1</w:t>
        </w:r>
      </w:hyperlink>
      <w: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p>
    <w:p w14:paraId="6D3C3BA6" w14:textId="57BC22AE" w:rsidR="00EA48AA" w:rsidRPr="00FD0417" w:rsidRDefault="00EA48AA" w:rsidP="00C1564F">
      <w:pPr>
        <w:pStyle w:val="PURHeading2"/>
        <w:spacing w:line="240" w:lineRule="auto"/>
      </w:pPr>
      <w:r>
        <w:t>Создание экземпляров и хранение на серверах или носителях</w:t>
      </w:r>
    </w:p>
    <w:p w14:paraId="3AC92FBD" w14:textId="77777777" w:rsidR="00EA48AA" w:rsidRPr="00710E52" w:rsidRDefault="00EA48AA" w:rsidP="00C1564F">
      <w:pPr>
        <w:pStyle w:val="PURBody-Indented"/>
      </w:pPr>
      <w:r>
        <w:t>Каждая приобретенная лицензия на программное обеспечение дает вам следующие дополнительные права.</w:t>
      </w:r>
    </w:p>
    <w:p w14:paraId="533936CF" w14:textId="77777777" w:rsidR="00EA48AA" w:rsidRPr="00710E52" w:rsidRDefault="00EA48AA" w:rsidP="00C1564F">
      <w:pPr>
        <w:pStyle w:val="PURBullet-Indented"/>
        <w:spacing w:line="240" w:lineRule="auto"/>
      </w:pPr>
      <w:r>
        <w:t>Вы можете создавать любое количество экземпляров серверного и клиентского программного обеспечения.</w:t>
      </w:r>
    </w:p>
    <w:p w14:paraId="54F8722C" w14:textId="77777777" w:rsidR="00EA48AA" w:rsidRPr="00710E52" w:rsidRDefault="00EA48AA" w:rsidP="00C1564F">
      <w:pPr>
        <w:pStyle w:val="PURBullet-Indented"/>
        <w:spacing w:line="240" w:lineRule="auto"/>
      </w:pPr>
      <w:r>
        <w:t>Вы можете хранить экземпляры серверного и клиентского программного обеспечения на любом вашем сервере или носителе.</w:t>
      </w:r>
    </w:p>
    <w:p w14:paraId="5A40ED0E" w14:textId="6BDEAB53" w:rsidR="00EA48AA" w:rsidRPr="00710E52" w:rsidRDefault="00EA48AA" w:rsidP="00C1564F">
      <w:pPr>
        <w:pStyle w:val="PURBullet-Indented"/>
        <w:spacing w:line="240" w:lineRule="auto"/>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07239F12" w14:textId="77777777" w:rsidR="00282633" w:rsidRDefault="00282633" w:rsidP="00C1564F">
      <w:pPr>
        <w:pStyle w:val="PURHeading2"/>
        <w:spacing w:line="240" w:lineRule="auto"/>
      </w:pPr>
      <w:r>
        <w:t>Дополнительные условия лицензии и (или) права на использование</w:t>
      </w:r>
    </w:p>
    <w:p w14:paraId="7C9A2B1C" w14:textId="411E0111" w:rsidR="00282633" w:rsidRDefault="00284E2C" w:rsidP="00C1564F">
      <w:pPr>
        <w:pStyle w:val="PURBlueStrong-Indented"/>
        <w:spacing w:line="240" w:lineRule="auto"/>
      </w:pPr>
      <w:r>
        <w:t>Лицензии подписчика (SAL) для доступа не требуются</w:t>
      </w:r>
    </w:p>
    <w:p w14:paraId="4174CC81" w14:textId="350903DD" w:rsidR="00282633" w:rsidRDefault="00284E2C" w:rsidP="00C1564F">
      <w:pPr>
        <w:pStyle w:val="PURBody-Indented"/>
      </w:pPr>
      <w:r>
        <w:t>Лицензии SAL для других устройств для доступа к экземплярам серверного программного обеспечения не требуются.</w:t>
      </w:r>
    </w:p>
    <w:p w14:paraId="07499C0D" w14:textId="77777777" w:rsidR="00D62BE8" w:rsidRPr="00FD0417" w:rsidRDefault="00D62BE8" w:rsidP="00C1564F">
      <w:pPr>
        <w:pStyle w:val="PURBlueStrong"/>
        <w:spacing w:line="240" w:lineRule="auto"/>
      </w:pPr>
      <w:r>
        <w:t>Вторично распространяемый код</w:t>
      </w:r>
    </w:p>
    <w:p w14:paraId="78CA6171" w14:textId="742BF622" w:rsidR="00D62BE8" w:rsidRDefault="00D62BE8" w:rsidP="00C1564F">
      <w:pPr>
        <w:pStyle w:val="PURBody-Indented"/>
      </w:pPr>
      <w:r>
        <w:t>Вы имеете право использовать Вторично распространяемый код в соответствии с Универсальными условиями лицензии.</w:t>
      </w:r>
    </w:p>
    <w:p w14:paraId="626010F2" w14:textId="49221579" w:rsidR="00D62BE8" w:rsidRDefault="00D62BE8" w:rsidP="00C1564F">
      <w:pPr>
        <w:pStyle w:val="PURHeading2"/>
        <w:spacing w:line="240" w:lineRule="auto"/>
      </w:pPr>
      <w:r>
        <w:t>Перемещение лицензий в фермах серверов</w:t>
      </w:r>
    </w:p>
    <w:p w14:paraId="1A76F3AD" w14:textId="77777777" w:rsidR="00D62BE8" w:rsidRPr="00FB2489" w:rsidRDefault="00D62BE8" w:rsidP="00C1564F">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606EEC91" w14:textId="77777777" w:rsidR="00D62BE8" w:rsidRDefault="00D62BE8" w:rsidP="00C1564F">
      <w:pPr>
        <w:pStyle w:val="PURBlueStrong"/>
        <w:spacing w:line="240" w:lineRule="auto"/>
      </w:pPr>
      <w:r>
        <w:t>Назначение лицензий и использование программного обеспечения в фермах серверов</w:t>
      </w:r>
    </w:p>
    <w:p w14:paraId="3CE038B7" w14:textId="0CCE1F38" w:rsidR="005D2BF6" w:rsidRDefault="005D2BF6" w:rsidP="00C1564F">
      <w:pPr>
        <w:pStyle w:val="PURBody-Indented"/>
      </w:pPr>
      <w: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14:paraId="4ADE6863" w14:textId="77777777" w:rsidR="00D62BE8" w:rsidRPr="00747B1F" w:rsidRDefault="00D62BE8" w:rsidP="00C1564F">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5157866A" w14:textId="77777777" w:rsidR="00D62BE8" w:rsidRDefault="00D62BE8" w:rsidP="00C1564F">
      <w:pPr>
        <w:pStyle w:val="PURBullet-Indented"/>
        <w:spacing w:line="240" w:lineRule="auto"/>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25CC724B" w14:textId="77777777" w:rsidR="00D62BE8" w:rsidRDefault="00D62BE8" w:rsidP="00C1564F">
      <w:pPr>
        <w:pStyle w:val="PURBullet-Indented"/>
        <w:spacing w:line="240" w:lineRule="auto"/>
        <w:rPr>
          <w:rFonts w:cs="Arial"/>
          <w:sz w:val="20"/>
        </w:rPr>
      </w:pPr>
      <w:r>
        <w:t>на территории Европейского Союза (ЕС) и (или) Европейской ассоциации свободной торговли (ЕАСТ)</w:t>
      </w:r>
      <w:r>
        <w:rPr>
          <w:rFonts w:cs="Arial"/>
        </w:rPr>
        <w:t>.</w:t>
      </w:r>
    </w:p>
    <w:p w14:paraId="2F495C4C" w14:textId="31117BE5" w:rsidR="00D62BE8" w:rsidRDefault="00D62BE8" w:rsidP="00C1564F">
      <w:pPr>
        <w:pStyle w:val="PURBody-Indented"/>
      </w:pPr>
      <w: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14:paraId="44B2CF7E" w14:textId="70A8288F" w:rsidR="00282633" w:rsidRDefault="00282633" w:rsidP="00C1564F">
      <w:pPr>
        <w:pStyle w:val="PURBullet-Indented"/>
        <w:numPr>
          <w:ilvl w:val="0"/>
          <w:numId w:val="9"/>
        </w:numPr>
        <w:spacing w:line="240" w:lineRule="auto"/>
      </w:pPr>
      <w:r>
        <w:rPr>
          <w:b/>
        </w:rPr>
        <w:t>Внутри фермы серверов</w:t>
      </w:r>
      <w:r>
        <w:t>.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14:paraId="1ACEFCB4" w14:textId="33324036" w:rsidR="00282633" w:rsidRDefault="00282633" w:rsidP="00C1564F">
      <w:pPr>
        <w:pStyle w:val="PURBullet-Indented"/>
        <w:numPr>
          <w:ilvl w:val="0"/>
          <w:numId w:val="9"/>
        </w:numPr>
        <w:spacing w:line="240" w:lineRule="auto"/>
      </w:pPr>
      <w:r>
        <w:rPr>
          <w:b/>
        </w:rPr>
        <w:t>Между фермами серверов</w:t>
      </w:r>
      <w:r>
        <w:t>. Вы имеете право передавать лицензии «на ядро» любому серверу, расположенному в других фермах серверов, но не в течение того же календарного месяца.</w:t>
      </w:r>
    </w:p>
    <w:p w14:paraId="275671D0" w14:textId="77777777" w:rsidR="00EA48AA" w:rsidRDefault="00EA48AA" w:rsidP="00C1564F">
      <w:pPr>
        <w:pStyle w:val="PURHeading1"/>
        <w:spacing w:line="240" w:lineRule="auto"/>
      </w:pPr>
      <w:r>
        <w:lastRenderedPageBreak/>
        <w:t>Условия лицензии для конкретного продукта</w:t>
      </w:r>
    </w:p>
    <w:p w14:paraId="34F627EA" w14:textId="622F40AF" w:rsidR="00280B5A" w:rsidRDefault="00280B5A" w:rsidP="00C1564F">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8364440"/>
      <w:bookmarkStart w:id="322" w:name="_Toc428364763"/>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77777777" w:rsidR="00280B5A" w:rsidRPr="000A146C" w:rsidRDefault="00280B5A"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7C7BF6AA" w:rsidR="00280B5A" w:rsidRPr="003667B6" w:rsidRDefault="00280B5A" w:rsidP="00C1564F">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37B3212E" w14:textId="77777777" w:rsidR="00280B5A" w:rsidRDefault="00280B5A" w:rsidP="00C1564F">
            <w:pPr>
              <w:pStyle w:val="PURLMSH"/>
            </w:pPr>
            <w:r>
              <w:t xml:space="preserve">См. соответствующее уведомление. </w:t>
            </w:r>
            <w:r>
              <w:rPr>
                <w:b/>
              </w:rPr>
              <w:t xml:space="preserve">Нет </w:t>
            </w:r>
          </w:p>
        </w:tc>
      </w:tr>
      <w:tr w:rsidR="00280B5A" w14:paraId="1EE99D9E" w14:textId="77777777" w:rsidTr="00280B5A">
        <w:tc>
          <w:tcPr>
            <w:tcW w:w="2477" w:type="pct"/>
          </w:tcPr>
          <w:p w14:paraId="78A3ABFB" w14:textId="6526A932" w:rsidR="00280B5A" w:rsidRPr="00250A5F" w:rsidRDefault="00280B5A" w:rsidP="00C1564F">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A09A41C" w14:textId="77777777" w:rsidR="00280B5A" w:rsidRDefault="00280B5A" w:rsidP="00C1564F">
            <w:pPr>
              <w:pStyle w:val="PURLMSH"/>
            </w:pPr>
          </w:p>
        </w:tc>
      </w:tr>
    </w:tbl>
    <w:p w14:paraId="035068E7" w14:textId="77777777" w:rsidR="00280B5A" w:rsidRPr="002760D0" w:rsidRDefault="00280B5A" w:rsidP="00C1564F">
      <w:pPr>
        <w:pStyle w:val="PURADDITIONALTERMSHEADERMB"/>
      </w:pPr>
      <w:r>
        <w:t>Дополнительные условия.</w:t>
      </w:r>
    </w:p>
    <w:p w14:paraId="3ED529BA" w14:textId="77777777" w:rsidR="00280B5A" w:rsidRDefault="00280B5A" w:rsidP="00C1564F">
      <w:pPr>
        <w:pStyle w:val="PURBlueStrong-Indented"/>
        <w:spacing w:line="240" w:lineRule="auto"/>
      </w:pPr>
      <w:r>
        <w:t>Веб-компоненты Office</w:t>
      </w:r>
    </w:p>
    <w:p w14:paraId="12AEAD2D" w14:textId="77777777" w:rsidR="00280B5A" w:rsidRDefault="00280B5A" w:rsidP="00C1564F">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52365157" w14:textId="77777777" w:rsidR="00280B5A" w:rsidRDefault="00280B5A" w:rsidP="00C1564F">
      <w:pPr>
        <w:pStyle w:val="PURBlueStrong-Indented"/>
        <w:spacing w:line="240" w:lineRule="auto"/>
      </w:pPr>
      <w:r>
        <w:t>ПО .NET Framework</w:t>
      </w:r>
    </w:p>
    <w:p w14:paraId="08DB6714" w14:textId="3F01BA95" w:rsidR="00280B5A" w:rsidRPr="006F7AFD" w:rsidRDefault="00280B5A"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0E1007" w14:textId="2979C837" w:rsidR="00280B5A" w:rsidRPr="00A50403" w:rsidRDefault="00A93FEE" w:rsidP="00C1564F">
      <w:pPr>
        <w:pStyle w:val="PURBullet"/>
        <w:keepLines/>
        <w:numPr>
          <w:ilvl w:val="0"/>
          <w:numId w:val="0"/>
        </w:numPr>
        <w:spacing w:before="240" w:after="240" w:line="240" w:lineRule="auto"/>
        <w:contextualSpacing w:val="0"/>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A89CB5E" w14:textId="0364E28A" w:rsidR="00280B5A" w:rsidRDefault="00280B5A" w:rsidP="00C1564F">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8364441"/>
      <w:bookmarkStart w:id="337" w:name="_Toc428364764"/>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77777777" w:rsidR="00280B5A" w:rsidRDefault="00280B5A"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142834D6" w:rsidR="00280B5A" w:rsidRPr="003667B6" w:rsidRDefault="00280B5A" w:rsidP="00C1564F">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798144A" w14:textId="77777777" w:rsidR="00280B5A" w:rsidRDefault="00280B5A" w:rsidP="00C1564F">
            <w:pPr>
              <w:pStyle w:val="PURLMSH"/>
            </w:pPr>
            <w:r>
              <w:t xml:space="preserve">См. соответствующее уведомление. </w:t>
            </w:r>
            <w:r>
              <w:rPr>
                <w:b/>
              </w:rPr>
              <w:t>Нет</w:t>
            </w:r>
          </w:p>
        </w:tc>
      </w:tr>
      <w:tr w:rsidR="00280B5A" w14:paraId="32A983EA" w14:textId="77777777" w:rsidTr="009950B2">
        <w:trPr>
          <w:trHeight w:val="284"/>
        </w:trPr>
        <w:tc>
          <w:tcPr>
            <w:tcW w:w="2477" w:type="pct"/>
          </w:tcPr>
          <w:p w14:paraId="493EF389" w14:textId="2AEB9F2D" w:rsidR="00280B5A" w:rsidRPr="00250A5F" w:rsidRDefault="00280B5A" w:rsidP="00C1564F">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0F11A311" w14:textId="77777777" w:rsidR="00280B5A" w:rsidRDefault="00280B5A" w:rsidP="00C1564F">
            <w:pPr>
              <w:pStyle w:val="PURLMSH"/>
            </w:pPr>
          </w:p>
        </w:tc>
      </w:tr>
    </w:tbl>
    <w:p w14:paraId="2C367F73" w14:textId="77777777" w:rsidR="00280B5A" w:rsidRPr="002760D0" w:rsidRDefault="00280B5A" w:rsidP="00C1564F">
      <w:pPr>
        <w:pStyle w:val="PURADDITIONALTERMSHEADERMB"/>
      </w:pPr>
      <w:r>
        <w:t>Дополнительные условия.</w:t>
      </w:r>
    </w:p>
    <w:p w14:paraId="41C437A4" w14:textId="77777777" w:rsidR="00280B5A" w:rsidRDefault="00280B5A" w:rsidP="00C1564F">
      <w:pPr>
        <w:pStyle w:val="PURBlueStrong-Indented"/>
        <w:spacing w:line="240" w:lineRule="auto"/>
      </w:pPr>
      <w:r>
        <w:t>Веб-компоненты Office</w:t>
      </w:r>
    </w:p>
    <w:p w14:paraId="1F9778C1" w14:textId="77777777" w:rsidR="00280B5A" w:rsidRDefault="00280B5A" w:rsidP="00C1564F">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1100465A" w14:textId="77777777" w:rsidR="00280B5A" w:rsidRPr="00AB18D1" w:rsidRDefault="00280B5A" w:rsidP="00C1564F">
      <w:pPr>
        <w:pStyle w:val="PURBlueStrong-Indented"/>
        <w:spacing w:line="240" w:lineRule="auto"/>
      </w:pPr>
      <w:r>
        <w:t>Ограничения использования</w:t>
      </w:r>
    </w:p>
    <w:p w14:paraId="5297B40D" w14:textId="6E4F7858" w:rsidR="00280B5A" w:rsidRDefault="00280B5A" w:rsidP="00C1564F">
      <w:pPr>
        <w:pStyle w:val="PURBullet-Indented"/>
        <w:numPr>
          <w:ilvl w:val="0"/>
          <w:numId w:val="0"/>
        </w:numPr>
        <w:spacing w:line="240" w:lineRule="auto"/>
        <w:ind w:left="270"/>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20E329E5" w14:textId="77777777" w:rsidR="00280B5A" w:rsidRDefault="00280B5A" w:rsidP="00C1564F">
      <w:pPr>
        <w:pStyle w:val="PURBlueStrong-Indented"/>
        <w:spacing w:line="240" w:lineRule="auto"/>
      </w:pPr>
      <w:r>
        <w:t>ПО .NET Framework</w:t>
      </w:r>
    </w:p>
    <w:p w14:paraId="45CB017F" w14:textId="405FAF1C" w:rsidR="00280B5A" w:rsidRPr="006F7AFD" w:rsidRDefault="00280B5A"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8052DAC" w14:textId="659E263D" w:rsidR="00280B5A" w:rsidRPr="00A50403" w:rsidRDefault="00A93FEE" w:rsidP="00C1564F">
      <w:pPr>
        <w:pStyle w:val="PURBreadcrumb"/>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9B5CC5E" w14:textId="2D5DE57C" w:rsidR="00280B5A" w:rsidRDefault="00280B5A" w:rsidP="00C1564F">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8364442"/>
      <w:bookmarkStart w:id="348" w:name="_Toc428364765"/>
      <w:r>
        <w:t xml:space="preserve">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77777777" w:rsidR="00280B5A" w:rsidRPr="000A146C" w:rsidRDefault="00280B5A"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22A927CB" w:rsidR="00280B5A" w:rsidRPr="003667B6" w:rsidRDefault="00280B5A" w:rsidP="00C1564F">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A10F8A3" w14:textId="77777777" w:rsidR="00280B5A" w:rsidRDefault="00280B5A" w:rsidP="00C1564F">
            <w:pPr>
              <w:pStyle w:val="PURLMSH"/>
            </w:pPr>
            <w:r>
              <w:t xml:space="preserve">См. соответствующее уведомление. </w:t>
            </w:r>
            <w:r>
              <w:rPr>
                <w:b/>
              </w:rPr>
              <w:t>Нет</w:t>
            </w:r>
          </w:p>
        </w:tc>
      </w:tr>
      <w:tr w:rsidR="00280B5A" w14:paraId="2C31CBB9" w14:textId="77777777" w:rsidTr="00A50403">
        <w:tc>
          <w:tcPr>
            <w:tcW w:w="2477" w:type="pct"/>
          </w:tcPr>
          <w:p w14:paraId="15F054E0" w14:textId="38147AC5" w:rsidR="00280B5A" w:rsidRPr="003667B6" w:rsidRDefault="00280B5A" w:rsidP="00C1564F">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FF4C4E1" w14:textId="77777777" w:rsidR="00280B5A" w:rsidRDefault="00280B5A" w:rsidP="00C1564F">
            <w:pPr>
              <w:pStyle w:val="PURLMSH"/>
            </w:pPr>
          </w:p>
        </w:tc>
      </w:tr>
    </w:tbl>
    <w:p w14:paraId="0D6145D6" w14:textId="77777777" w:rsidR="00280B5A" w:rsidRPr="002760D0" w:rsidRDefault="00280B5A" w:rsidP="00C1564F">
      <w:pPr>
        <w:pStyle w:val="PURADDITIONALTERMSHEADERMB"/>
      </w:pPr>
      <w:r>
        <w:t>Дополнительные условия.</w:t>
      </w:r>
    </w:p>
    <w:p w14:paraId="67C0DD1C" w14:textId="77777777" w:rsidR="00280B5A" w:rsidRDefault="00280B5A" w:rsidP="00C1564F">
      <w:pPr>
        <w:pStyle w:val="PURBlueStrong-Indented"/>
        <w:spacing w:line="240" w:lineRule="auto"/>
      </w:pPr>
      <w:r>
        <w:lastRenderedPageBreak/>
        <w:t>Веб-компоненты Office</w:t>
      </w:r>
    </w:p>
    <w:p w14:paraId="6CEF681D" w14:textId="77777777" w:rsidR="00280B5A" w:rsidRDefault="00280B5A" w:rsidP="00C1564F">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377A24C9" w14:textId="77777777" w:rsidR="00280B5A" w:rsidRPr="00AB18D1" w:rsidRDefault="00280B5A" w:rsidP="00C1564F">
      <w:pPr>
        <w:pStyle w:val="PURBlueStrong-Indented"/>
        <w:spacing w:line="240" w:lineRule="auto"/>
      </w:pPr>
      <w:r>
        <w:t>Ограничения использования</w:t>
      </w:r>
    </w:p>
    <w:p w14:paraId="63E1FD6C" w14:textId="77777777" w:rsidR="00280B5A" w:rsidRDefault="00280B5A" w:rsidP="00C1564F">
      <w:pPr>
        <w:pStyle w:val="PURBody-Indented"/>
      </w:pPr>
      <w:r>
        <w:t>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Лицензированный сервер не может:</w:t>
      </w:r>
    </w:p>
    <w:p w14:paraId="6FC4003B" w14:textId="77777777" w:rsidR="00280B5A" w:rsidRPr="00AB18D1" w:rsidRDefault="00280B5A" w:rsidP="00C1564F">
      <w:pPr>
        <w:pStyle w:val="PURBullet-Indented"/>
        <w:numPr>
          <w:ilvl w:val="0"/>
          <w:numId w:val="24"/>
        </w:numPr>
        <w:spacing w:line="240" w:lineRule="auto"/>
      </w:pPr>
      <w:r>
        <w:t>действовать в качестве центрального узла в сетевой модели типа «Звезда»;</w:t>
      </w:r>
    </w:p>
    <w:p w14:paraId="4D49DC22" w14:textId="77777777" w:rsidR="00280B5A" w:rsidRPr="00AB18D1" w:rsidRDefault="00280B5A" w:rsidP="00C1564F">
      <w:pPr>
        <w:pStyle w:val="PURBullet-Indented"/>
        <w:numPr>
          <w:ilvl w:val="0"/>
          <w:numId w:val="24"/>
        </w:numPr>
        <w:spacing w:line="240" w:lineRule="auto"/>
      </w:pPr>
      <w:r>
        <w:t>осуществлять централизацию связи на уровне организации с другими серверами или устройствами; или</w:t>
      </w:r>
    </w:p>
    <w:p w14:paraId="258ED234" w14:textId="77777777" w:rsidR="00280B5A" w:rsidRDefault="00280B5A" w:rsidP="00C1564F">
      <w:pPr>
        <w:pStyle w:val="PURBullet-Indented"/>
        <w:numPr>
          <w:ilvl w:val="0"/>
          <w:numId w:val="24"/>
        </w:numPr>
        <w:spacing w:line="240" w:lineRule="auto"/>
      </w:pPr>
      <w:r>
        <w:t>автоматизировать бизнес-процессы между подразделениями, дочерними компаниями или филиалами.</w:t>
      </w:r>
    </w:p>
    <w:p w14:paraId="7322E429" w14:textId="77777777" w:rsidR="00280B5A" w:rsidRDefault="00280B5A" w:rsidP="00C1564F">
      <w:pPr>
        <w:pStyle w:val="PURBullet-Indented"/>
        <w:numPr>
          <w:ilvl w:val="0"/>
          <w:numId w:val="0"/>
        </w:numPr>
        <w:spacing w:line="240" w:lineRule="auto"/>
        <w:ind w:left="504"/>
      </w:pPr>
    </w:p>
    <w:p w14:paraId="1C97FFD8" w14:textId="77777777" w:rsidR="00280B5A" w:rsidRDefault="00280B5A" w:rsidP="00C1564F">
      <w:pPr>
        <w:pStyle w:val="PURBullet-Indented"/>
        <w:numPr>
          <w:ilvl w:val="0"/>
          <w:numId w:val="0"/>
        </w:numPr>
        <w:spacing w:line="240" w:lineRule="auto"/>
        <w:ind w:left="288"/>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0E3EBA31" w14:textId="77777777" w:rsidR="00280B5A" w:rsidRDefault="00280B5A" w:rsidP="00C1564F">
      <w:pPr>
        <w:pStyle w:val="PURBlueStrong-Indented"/>
        <w:spacing w:line="240" w:lineRule="auto"/>
      </w:pPr>
      <w:r>
        <w:t>ПО .NET Framework</w:t>
      </w:r>
    </w:p>
    <w:p w14:paraId="1779B089" w14:textId="31CDA754" w:rsidR="00280B5A" w:rsidRPr="006F7AFD" w:rsidRDefault="00280B5A"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A89F02C" w14:textId="1EB8027B" w:rsidR="004F54A3" w:rsidRPr="00A50403" w:rsidRDefault="00A93FEE" w:rsidP="00C1564F">
      <w:pPr>
        <w:pStyle w:val="PURBullet"/>
        <w:numPr>
          <w:ilvl w:val="0"/>
          <w:numId w:val="0"/>
        </w:numPr>
        <w:spacing w:line="240" w:lineRule="auto"/>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78CFA21F" w14:textId="49EBE95D" w:rsidR="004F54A3" w:rsidRDefault="004F54A3" w:rsidP="00C1564F">
      <w:pPr>
        <w:pStyle w:val="PURProductName"/>
      </w:pPr>
      <w:bookmarkStart w:id="349" w:name="_Toc428364443"/>
      <w:bookmarkStart w:id="350" w:name="_Toc428364766"/>
      <w:r>
        <w:t>Microsoft Dynamics AX 2012 R3 Standard Commerce Server Core</w:t>
      </w:r>
      <w:bookmarkEnd w:id="349"/>
      <w:bookmarkEnd w:id="350"/>
      <w:r>
        <w:fldChar w:fldCharType="begin"/>
      </w:r>
      <w:r>
        <w:instrText>XE "Microsoft Dynamics AX 2012 R3 Standard Commerce Server Core"</w:instrText>
      </w:r>
      <w:r>
        <w:fldChar w:fldCharType="end"/>
      </w:r>
    </w:p>
    <w:p w14:paraId="508B6CCE" w14:textId="77777777" w:rsidR="004F54A3" w:rsidRPr="00A23961" w:rsidRDefault="004F54A3"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5FE0389B" w:rsidR="004F54A3" w:rsidRPr="00417407" w:rsidRDefault="004F54A3" w:rsidP="00C1564F">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C1564F">
            <w:pPr>
              <w:pStyle w:val="PURBody"/>
              <w:spacing w:after="0"/>
              <w:rPr>
                <w:rFonts w:ascii="Arial Narrow" w:hAnsi="Arial Narrow"/>
                <w:color w:val="404040"/>
              </w:rPr>
            </w:pPr>
            <w:r>
              <w:rPr>
                <w:rFonts w:ascii="Arial Narrow" w:hAnsi="Arial Narrow"/>
              </w:rPr>
              <w:t>См. соответствующее уведомление. Нет</w:t>
            </w:r>
          </w:p>
        </w:tc>
      </w:tr>
      <w:tr w:rsidR="004F54A3" w:rsidRPr="00417407" w14:paraId="4021A9A0" w14:textId="77777777" w:rsidTr="008B4AAF">
        <w:tc>
          <w:tcPr>
            <w:tcW w:w="5520" w:type="dxa"/>
            <w:shd w:val="clear" w:color="auto" w:fill="auto"/>
          </w:tcPr>
          <w:p w14:paraId="70E0369B" w14:textId="77777777" w:rsidR="00DB28A8" w:rsidRPr="005C2583" w:rsidRDefault="004F54A3" w:rsidP="00C1564F">
            <w:pPr>
              <w:pStyle w:val="PURBody"/>
              <w:spacing w:after="0"/>
              <w:rPr>
                <w:rFonts w:ascii="Arial Narrow" w:hAnsi="Arial Narrow"/>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p>
          <w:p w14:paraId="69076560" w14:textId="6F8BD070" w:rsidR="004F54A3" w:rsidRDefault="004F54A3" w:rsidP="00C1564F">
            <w:pPr>
              <w:pStyle w:val="PURBody"/>
              <w:spacing w:after="0"/>
              <w:rPr>
                <w:rFonts w:ascii="Arial Narrow" w:hAnsi="Arial Narrow"/>
                <w:i/>
              </w:rPr>
            </w:pP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p w14:paraId="5BC8F535" w14:textId="77777777" w:rsidR="004F54A3" w:rsidRPr="00417407" w:rsidRDefault="004F54A3" w:rsidP="00C1564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C1564F">
            <w:pPr>
              <w:pStyle w:val="PURBody"/>
              <w:spacing w:after="0"/>
              <w:rPr>
                <w:rFonts w:ascii="Arial Narrow" w:hAnsi="Arial Narrow"/>
                <w:color w:val="404040"/>
              </w:rPr>
            </w:pPr>
          </w:p>
        </w:tc>
      </w:tr>
    </w:tbl>
    <w:p w14:paraId="32763D3B" w14:textId="0B02DB54" w:rsidR="00280B5A" w:rsidRPr="00A50403" w:rsidRDefault="00A93FEE" w:rsidP="00C1564F">
      <w:pPr>
        <w:pStyle w:val="PURBullet"/>
        <w:numPr>
          <w:ilvl w:val="0"/>
          <w:numId w:val="0"/>
        </w:numPr>
        <w:spacing w:line="240" w:lineRule="auto"/>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F7DEBFD" w14:textId="296A1A9A" w:rsidR="00A748AB" w:rsidRDefault="00A748AB" w:rsidP="00C1564F">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8364444"/>
      <w:bookmarkStart w:id="362" w:name="_Toc428364767"/>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A23961" w:rsidRDefault="00A748A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58BD8813" w:rsidR="00A748AB" w:rsidRPr="00417407" w:rsidRDefault="00A748AB" w:rsidP="00C1564F">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9427216" w:rsidR="00A748AB" w:rsidRPr="00417407" w:rsidRDefault="00A748AB" w:rsidP="00C1564F">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240351BD" w:rsidR="00A748AB" w:rsidRPr="00417407" w:rsidRDefault="00A748AB" w:rsidP="00C1564F">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5E227B61" w14:textId="77777777" w:rsidR="00A748AB" w:rsidRPr="00417407" w:rsidRDefault="00A748AB" w:rsidP="00C1564F">
            <w:pPr>
              <w:pStyle w:val="PURBody"/>
              <w:spacing w:after="0"/>
              <w:rPr>
                <w:rFonts w:ascii="Arial Narrow" w:hAnsi="Arial Narrow"/>
                <w:color w:val="404040"/>
              </w:rPr>
            </w:pPr>
          </w:p>
        </w:tc>
      </w:tr>
    </w:tbl>
    <w:p w14:paraId="27C17900" w14:textId="77777777" w:rsidR="00A748AB" w:rsidRDefault="00A748AB" w:rsidP="00C1564F">
      <w:pPr>
        <w:pStyle w:val="PURBlueBGHeader"/>
        <w:pBdr>
          <w:top w:val="none" w:sz="0" w:space="0" w:color="auto"/>
          <w:left w:val="none" w:sz="0" w:space="0" w:color="auto"/>
          <w:bottom w:val="none" w:sz="0" w:space="0" w:color="auto"/>
          <w:right w:val="none" w:sz="0" w:space="0" w:color="auto"/>
        </w:pBdr>
      </w:pPr>
      <w:r>
        <w:t>Дополнительные условия.</w:t>
      </w:r>
    </w:p>
    <w:p w14:paraId="0C517015" w14:textId="77777777" w:rsidR="00EA48AA" w:rsidRDefault="00EA48AA" w:rsidP="00C1564F">
      <w:pPr>
        <w:pStyle w:val="PURBlueStrong-Indented"/>
        <w:spacing w:line="240" w:lineRule="auto"/>
      </w:pPr>
      <w:r>
        <w:t>Права на использование выпусков с меньшими функциональными возможностями</w:t>
      </w:r>
    </w:p>
    <w:p w14:paraId="2B459099" w14:textId="2C7218E7" w:rsidR="00EA48AA" w:rsidRPr="003D33E5" w:rsidRDefault="00EA48AA" w:rsidP="00C1564F">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Вместо любого разрешенного экземпляра можно создавать, хранить и использовать экземпляр SQL Server версии 2008 R2 выпуска Datacenter, любой более ранней версии SQL Server выпуска Enterprise либо версии 2014 или более ранней версии следующих выпусков программного обеспечения: Business Intelligence, Standard, Workgroup или Standard Edition for Small Business.</w:t>
      </w:r>
    </w:p>
    <w:p w14:paraId="26C9158D" w14:textId="77777777" w:rsidR="00EA48AA" w:rsidRDefault="00EA48AA" w:rsidP="00C1564F">
      <w:pPr>
        <w:pStyle w:val="PURBlueStrong-Indented"/>
        <w:spacing w:line="240" w:lineRule="auto"/>
      </w:pPr>
      <w:r>
        <w:t>Резервные серверы</w:t>
      </w:r>
    </w:p>
    <w:p w14:paraId="0B4C7F25" w14:textId="03B03643" w:rsidR="00EA48AA" w:rsidRPr="003D33E5" w:rsidRDefault="00EA48AA" w:rsidP="00C1564F">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3" w:name="_Toc346894345"/>
      <w:r>
        <w:rPr>
          <w:b w:val="0"/>
          <w:caps w:val="0"/>
          <w:color w:val="404040" w:themeColor="text1" w:themeTint="BF"/>
          <w:sz w:val="18"/>
        </w:rPr>
        <w:t xml:space="preserve">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w:t>
      </w:r>
      <w:r>
        <w:rPr>
          <w:b w:val="0"/>
          <w:caps w:val="0"/>
          <w:color w:val="404040" w:themeColor="text1" w:themeTint="BF"/>
          <w:sz w:val="18"/>
        </w:rPr>
        <w:lastRenderedPageBreak/>
        <w:t>экземпляры.</w:t>
      </w:r>
      <w:bookmarkEnd w:id="363"/>
    </w:p>
    <w:p w14:paraId="6A68E203" w14:textId="77777777" w:rsidR="009E6523" w:rsidRDefault="009E6523" w:rsidP="00C1564F">
      <w:pPr>
        <w:pStyle w:val="PURBlueStrong-Indented"/>
        <w:spacing w:line="240" w:lineRule="auto"/>
      </w:pPr>
      <w:r>
        <w:t>ПО .NET Framework</w:t>
      </w:r>
    </w:p>
    <w:p w14:paraId="54B36D39" w14:textId="39991968" w:rsidR="009E6523" w:rsidRDefault="009E6523"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63A328" w14:textId="7549ECAA" w:rsidR="00830DCA" w:rsidRPr="00A23961" w:rsidRDefault="00A93FEE" w:rsidP="00C1564F">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50B7D9A5" w14:textId="198CF469" w:rsidR="00EA48AA" w:rsidRDefault="00EA48AA" w:rsidP="00C1564F">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8364445"/>
      <w:bookmarkStart w:id="375" w:name="_Toc428364768"/>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5B56311C" w:rsidR="00573633" w:rsidRPr="00417407" w:rsidRDefault="00573633" w:rsidP="00C1564F">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3190A281" w:rsidR="00573633" w:rsidRPr="00417407" w:rsidRDefault="00573633" w:rsidP="00C1564F">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0E53A0" w:rsidRPr="005C2583">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268775B6" w:rsidR="00573633" w:rsidRPr="00417407" w:rsidRDefault="00573633" w:rsidP="00C1564F">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27A7A812" w14:textId="77777777" w:rsidR="00573633" w:rsidRPr="00417407" w:rsidRDefault="00573633" w:rsidP="00C1564F">
            <w:pPr>
              <w:pStyle w:val="PURBody"/>
              <w:spacing w:after="0"/>
              <w:rPr>
                <w:rFonts w:ascii="Arial Narrow" w:hAnsi="Arial Narrow"/>
                <w:color w:val="404040"/>
              </w:rPr>
            </w:pPr>
          </w:p>
        </w:tc>
      </w:tr>
    </w:tbl>
    <w:p w14:paraId="2FDBCF34" w14:textId="77777777" w:rsidR="00EA48AA" w:rsidRDefault="00EA48AA" w:rsidP="00C1564F">
      <w:pPr>
        <w:pStyle w:val="PURBlueBGHeader"/>
        <w:keepNext/>
        <w:keepLines/>
        <w:pBdr>
          <w:top w:val="none" w:sz="0" w:space="0" w:color="auto"/>
          <w:left w:val="none" w:sz="0" w:space="0" w:color="auto"/>
          <w:bottom w:val="none" w:sz="0" w:space="0" w:color="auto"/>
          <w:right w:val="none" w:sz="0" w:space="0" w:color="auto"/>
        </w:pBdr>
      </w:pPr>
      <w:r>
        <w:t>Дополнительные условия.</w:t>
      </w:r>
    </w:p>
    <w:p w14:paraId="7AAA4494" w14:textId="77777777" w:rsidR="0061320A" w:rsidRDefault="0061320A" w:rsidP="00C1564F">
      <w:pPr>
        <w:pStyle w:val="PURBlueStrong-Indented"/>
        <w:spacing w:line="240" w:lineRule="auto"/>
      </w:pPr>
      <w:r>
        <w:t>Права на использование выпусков с меньшими функциональными возможностями</w:t>
      </w:r>
    </w:p>
    <w:p w14:paraId="2E3D4F3E" w14:textId="4F892680" w:rsidR="0061320A" w:rsidRPr="003D33E5" w:rsidRDefault="0061320A" w:rsidP="00C1564F">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версии 2012 или более ранней версии следующих выпусков ПО: SQL Server Standard, Workgroup или Small Business.</w:t>
      </w:r>
    </w:p>
    <w:p w14:paraId="4D4F3F47" w14:textId="77777777" w:rsidR="00EA48AA" w:rsidRDefault="00EA48AA" w:rsidP="00C1564F">
      <w:pPr>
        <w:pStyle w:val="PURBlueStrong-Indented"/>
        <w:spacing w:line="240" w:lineRule="auto"/>
      </w:pPr>
      <w:r>
        <w:t>Резервные серверы</w:t>
      </w:r>
    </w:p>
    <w:p w14:paraId="743B7469" w14:textId="5B96EBD8" w:rsidR="00EA48AA" w:rsidRPr="003D33E5" w:rsidRDefault="00EA48AA" w:rsidP="00C1564F">
      <w:pPr>
        <w:pStyle w:val="Heading2"/>
        <w:widowControl w:val="0"/>
        <w:pBdr>
          <w:bottom w:val="none" w:sz="0" w:space="0" w:color="auto"/>
        </w:pBdr>
        <w:tabs>
          <w:tab w:val="left" w:pos="720"/>
        </w:tabs>
        <w:ind w:left="270"/>
        <w:rPr>
          <w:b w:val="0"/>
          <w:caps w:val="0"/>
          <w:color w:val="404040" w:themeColor="text1" w:themeTint="BF"/>
          <w:sz w:val="18"/>
        </w:rPr>
      </w:pPr>
      <w:bookmarkStart w:id="376" w:name="_Toc346894346"/>
      <w:r>
        <w:rPr>
          <w:b w:val="0"/>
          <w:caps w:val="0"/>
          <w:color w:val="404040" w:themeColor="text1" w:themeTint="BF"/>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76"/>
      <w:r>
        <w:rPr>
          <w:b w:val="0"/>
          <w:caps w:val="0"/>
          <w:color w:val="404040" w:themeColor="text1" w:themeTint="BF"/>
          <w:sz w:val="18"/>
        </w:rPr>
        <w:t xml:space="preserve"> </w:t>
      </w:r>
    </w:p>
    <w:p w14:paraId="10D459C6" w14:textId="77777777" w:rsidR="009E6523" w:rsidRDefault="009E6523" w:rsidP="00C1564F">
      <w:pPr>
        <w:pStyle w:val="PURBlueStrong-Indented"/>
        <w:spacing w:line="240" w:lineRule="auto"/>
      </w:pPr>
      <w:r>
        <w:t>ПО .NET Framework</w:t>
      </w:r>
    </w:p>
    <w:p w14:paraId="3D84C078" w14:textId="41708718" w:rsidR="009E6523" w:rsidRDefault="009E6523"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04112EDC" w14:textId="6FB21E21" w:rsidR="00830DCA" w:rsidRPr="00A23961" w:rsidRDefault="00A93FEE" w:rsidP="00C1564F">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7A826645" w14:textId="53388BEF" w:rsidR="00EA48AA" w:rsidRPr="00A23961" w:rsidRDefault="00EA48AA" w:rsidP="00C1564F">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8364446"/>
      <w:bookmarkStart w:id="388" w:name="_Toc428364769"/>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C1564F">
      <w:pPr>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1BA3CAA0" w14:textId="77777777" w:rsidTr="00C7210E">
        <w:tc>
          <w:tcPr>
            <w:tcW w:w="2477" w:type="pct"/>
          </w:tcPr>
          <w:p w14:paraId="79541800" w14:textId="4980F940" w:rsidR="00EA48AA" w:rsidRPr="00A23961" w:rsidRDefault="00EA48AA" w:rsidP="00C1564F">
            <w:pPr>
              <w:spacing w:after="0"/>
              <w:rPr>
                <w:rFonts w:ascii="Arial Narrow" w:hAnsi="Arial Narrow"/>
                <w:color w:val="404040" w:themeColor="text1" w:themeTint="BF"/>
                <w:sz w:val="18"/>
              </w:rPr>
            </w:pPr>
            <w:r>
              <w:rPr>
                <w:rFonts w:ascii="Arial Narrow" w:hAnsi="Arial Narrow"/>
                <w:color w:val="404040" w:themeColor="text1" w:themeTint="BF"/>
                <w:sz w:val="18"/>
              </w:rPr>
              <w:t>Перемещение лицензий в фермах серверов:</w:t>
            </w:r>
            <w:r>
              <w:rPr>
                <w:rFonts w:ascii="Arial Narrow" w:hAnsi="Arial Narrow"/>
                <w:sz w:val="18"/>
              </w:rPr>
              <w:t xml:space="preserve"> </w:t>
            </w:r>
            <w:r>
              <w:rPr>
                <w:rFonts w:ascii="Arial Narrow" w:hAnsi="Arial Narrow"/>
                <w:b/>
                <w:color w:val="404040" w:themeColor="text1" w:themeTint="BF"/>
                <w:sz w:val="18"/>
              </w:rPr>
              <w:t xml:space="preserve">Да </w:t>
            </w:r>
            <w:r>
              <w:rPr>
                <w:rFonts w:ascii="Arial Narrow" w:hAnsi="Arial Narrow"/>
                <w:i/>
                <w:color w:val="404040" w:themeColor="text1" w:themeTint="BF"/>
                <w:sz w:val="18"/>
              </w:rPr>
              <w:t>(см.</w:t>
            </w:r>
            <w:r>
              <w:rPr>
                <w:rFonts w:ascii="Arial Narrow" w:hAnsi="Arial Narrow"/>
                <w:i/>
                <w:sz w:val="18"/>
                <w:szCs w:val="18"/>
              </w:rPr>
              <w:t xml:space="preserve"> </w:t>
            </w:r>
            <w:hyperlink w:anchor="ОБЩИЕ_УСЛОВИЯ" w:history="1">
              <w:r>
                <w:rPr>
                  <w:rStyle w:val="Hyperlink"/>
                  <w:rFonts w:ascii="Arial Narrow" w:hAnsi="Arial Narrow"/>
                  <w:i/>
                  <w:sz w:val="18"/>
                  <w:szCs w:val="18"/>
                </w:rPr>
                <w:t>«Общие условия»</w:t>
              </w:r>
            </w:hyperlink>
            <w:r>
              <w:rPr>
                <w:rFonts w:ascii="Arial Narrow" w:hAnsi="Arial Narrow"/>
                <w:i/>
                <w:sz w:val="18"/>
                <w:szCs w:val="18"/>
              </w:rPr>
              <w:t>)</w:t>
            </w:r>
          </w:p>
        </w:tc>
        <w:tc>
          <w:tcPr>
            <w:tcW w:w="2523" w:type="pct"/>
          </w:tcPr>
          <w:p w14:paraId="2A29AB77" w14:textId="1270F43E" w:rsidR="00EA48AA" w:rsidRPr="00A23961" w:rsidRDefault="00EA48AA"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Автоматические обновления </w:t>
            </w:r>
            <w:r w:rsidR="000E53A0" w:rsidRPr="000E53A0">
              <w:rPr>
                <w:rFonts w:ascii="Arial Narrow" w:hAnsi="Arial Narrow"/>
                <w:b/>
                <w:color w:val="404040" w:themeColor="text1" w:themeTint="BF"/>
                <w:sz w:val="18"/>
              </w:rPr>
              <w:br/>
            </w:r>
            <w:r>
              <w:rPr>
                <w:rFonts w:ascii="Arial Narrow" w:hAnsi="Arial Narrow"/>
                <w:i/>
                <w:color w:val="404040" w:themeColor="text1" w:themeTint="BF"/>
                <w:sz w:val="18"/>
              </w:rPr>
              <w:t xml:space="preserve">(см. </w:t>
            </w:r>
            <w:hyperlink w:anchor="Appendix2" w:history="1">
              <w:r>
                <w:rPr>
                  <w:rStyle w:val="Hyperlink"/>
                  <w:rFonts w:ascii="Arial Narrow" w:hAnsi="Arial Narrow"/>
                  <w:i/>
                  <w:sz w:val="18"/>
                </w:rPr>
                <w:t>Приложение 2</w:t>
              </w:r>
            </w:hyperlink>
            <w:r>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4B728160" w:rsidR="00EA48AA" w:rsidRPr="00A23961" w:rsidRDefault="00EA48AA"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0E53A0" w:rsidRPr="000E53A0">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15B9C09" w14:textId="77777777" w:rsidR="00EA48AA" w:rsidRPr="00A23961" w:rsidRDefault="00EA48AA" w:rsidP="00C1564F">
            <w:pPr>
              <w:spacing w:after="0"/>
              <w:rPr>
                <w:rFonts w:ascii="Arial Narrow" w:hAnsi="Arial Narrow"/>
                <w:color w:val="404040" w:themeColor="text1" w:themeTint="BF"/>
                <w:sz w:val="18"/>
              </w:rPr>
            </w:pPr>
          </w:p>
        </w:tc>
      </w:tr>
    </w:tbl>
    <w:p w14:paraId="6354F64A" w14:textId="77777777" w:rsidR="00EA48AA" w:rsidRPr="00A23961" w:rsidRDefault="00EA48AA" w:rsidP="00C1564F">
      <w:pPr>
        <w:pStyle w:val="PURADDITIONALTERMSHEADERMB"/>
      </w:pPr>
      <w:r>
        <w:t>Дополнительные условия.</w:t>
      </w:r>
    </w:p>
    <w:p w14:paraId="4D795803" w14:textId="77777777" w:rsidR="00EA48AA" w:rsidRPr="00A23961" w:rsidRDefault="00EA48AA" w:rsidP="00C1564F">
      <w:pPr>
        <w:pStyle w:val="PURBody-Indented"/>
      </w:pPr>
      <w:r>
        <w:t>Это программное обеспечение можно использовать только для поддержки общей доступности и доступности по сети Интернет следующих объектов:</w:t>
      </w:r>
    </w:p>
    <w:p w14:paraId="433250D8" w14:textId="7ED9CC40" w:rsidR="00EA48AA" w:rsidRPr="00A23961" w:rsidRDefault="00830DCA" w:rsidP="00C1564F">
      <w:pPr>
        <w:pStyle w:val="PURBullet-Indented"/>
        <w:spacing w:line="240" w:lineRule="auto"/>
      </w:pPr>
      <w:r>
        <w:t>веб-страницы,</w:t>
      </w:r>
    </w:p>
    <w:p w14:paraId="7C543B91" w14:textId="77777777" w:rsidR="00EA48AA" w:rsidRPr="00A23961" w:rsidRDefault="00EA48AA" w:rsidP="00C1564F">
      <w:pPr>
        <w:pStyle w:val="PURBullet-Indented"/>
        <w:spacing w:line="240" w:lineRule="auto"/>
      </w:pPr>
      <w:r>
        <w:t>веб-сайты,</w:t>
      </w:r>
    </w:p>
    <w:p w14:paraId="467E265B" w14:textId="77777777" w:rsidR="00EA48AA" w:rsidRPr="00A23961" w:rsidRDefault="00EA48AA" w:rsidP="00C1564F">
      <w:pPr>
        <w:pStyle w:val="PURBullet-Indented"/>
        <w:spacing w:line="240" w:lineRule="auto"/>
      </w:pPr>
      <w:r>
        <w:t xml:space="preserve">веб-приложения, </w:t>
      </w:r>
    </w:p>
    <w:p w14:paraId="7092547C" w14:textId="77777777" w:rsidR="00EA48AA" w:rsidRPr="00A23961" w:rsidRDefault="00EA48AA" w:rsidP="00C1564F">
      <w:pPr>
        <w:pStyle w:val="PURBullet-Indented"/>
        <w:spacing w:line="240" w:lineRule="auto"/>
      </w:pPr>
      <w:r>
        <w:t>веб-служб.</w:t>
      </w:r>
    </w:p>
    <w:p w14:paraId="38C01AAC" w14:textId="77777777" w:rsidR="00EA48AA" w:rsidRPr="003D33E5" w:rsidRDefault="00EA48AA" w:rsidP="00C1564F">
      <w:pPr>
        <w:pStyle w:val="PURBody-Indented"/>
      </w:pPr>
      <w:r>
        <w:lastRenderedPageBreak/>
        <w:t>Его нельзя использовать для поддержки линейки бизнес-приложений (например, Customer Relationship Management, Enterprise Resource Management и других подобных приложений).</w:t>
      </w:r>
    </w:p>
    <w:p w14:paraId="3CCC1B9D" w14:textId="77777777" w:rsidR="00EA48AA" w:rsidRPr="00A23961" w:rsidRDefault="00EA48AA" w:rsidP="00C1564F">
      <w:pPr>
        <w:pStyle w:val="PURBlueStrong"/>
        <w:spacing w:line="240" w:lineRule="auto"/>
        <w:rPr>
          <w:bCs/>
        </w:rPr>
      </w:pPr>
      <w:r>
        <w:t>Резервные серверы</w:t>
      </w:r>
    </w:p>
    <w:p w14:paraId="7D4C3BC9" w14:textId="67D64D7E" w:rsidR="00EA48AA" w:rsidRPr="003D33E5" w:rsidRDefault="000942D7" w:rsidP="00C1564F">
      <w:pPr>
        <w:pStyle w:val="PURBody-Indented"/>
      </w:pPr>
      <w: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p>
    <w:p w14:paraId="709E817B" w14:textId="77777777" w:rsidR="00EA48AA" w:rsidRDefault="00EA48AA" w:rsidP="00C1564F">
      <w:pPr>
        <w:pStyle w:val="PURBlueStrong-Indented"/>
        <w:spacing w:line="240" w:lineRule="auto"/>
      </w:pPr>
      <w:r>
        <w:t>ПО .NET Framework</w:t>
      </w:r>
    </w:p>
    <w:p w14:paraId="3396698F" w14:textId="14FB752B" w:rsidR="002C084A" w:rsidRDefault="00EA48AA"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6724698" w14:textId="0C2AAA1F" w:rsidR="000C3222" w:rsidRDefault="00A93FEE" w:rsidP="00C1564F">
      <w:pPr>
        <w:pStyle w:val="PURBreadcrumb"/>
      </w:pPr>
      <w:hyperlink w:anchor="Оглавление" w:history="1">
        <w:r w:rsidR="004F2495">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bookmarkEnd w:id="303"/>
    <w:p w14:paraId="744797D7" w14:textId="77777777" w:rsidR="000C3222" w:rsidRDefault="000C3222" w:rsidP="00C1564F">
      <w:pPr>
        <w:pStyle w:val="PURBody-Indented"/>
        <w:jc w:val="right"/>
        <w:sectPr w:rsidR="000C3222" w:rsidSect="00DF3827">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C1564F">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8364770"/>
      <w:bookmarkStart w:id="396" w:name="SAL"/>
      <w:r>
        <w:lastRenderedPageBreak/>
        <w:t>Модель «Лицензия подписчика» (SAL) (продукты, не являющиеся веб-службами</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C1564F">
      <w:pPr>
        <w:pStyle w:val="TOC2"/>
        <w:sectPr w:rsidR="000C3222" w:rsidSect="00DF3827">
          <w:footerReference w:type="default" r:id="rId151"/>
          <w:pgSz w:w="12240" w:h="15840" w:code="1"/>
          <w:pgMar w:top="1166" w:right="720" w:bottom="720" w:left="720" w:header="432" w:footer="288" w:gutter="0"/>
          <w:cols w:space="360"/>
          <w:docGrid w:linePitch="360"/>
        </w:sectPr>
      </w:pPr>
    </w:p>
    <w:p w14:paraId="69121E23" w14:textId="77777777" w:rsidR="00FD1448" w:rsidRDefault="0006656D">
      <w:pPr>
        <w:pStyle w:val="TOC2"/>
        <w:rPr>
          <w:noProof/>
          <w:color w:val="auto"/>
          <w:sz w:val="22"/>
          <w:lang w:val="en-US" w:eastAsia="ja-JP" w:bidi="ar-SA"/>
        </w:rPr>
      </w:pPr>
      <w:r>
        <w:lastRenderedPageBreak/>
        <w:fldChar w:fldCharType="begin"/>
      </w:r>
      <w:r>
        <w:instrText xml:space="preserve"> TOC \b SAL \h \z \t "PUR Product Name,2" </w:instrText>
      </w:r>
      <w:r>
        <w:fldChar w:fldCharType="separate"/>
      </w:r>
      <w:hyperlink w:anchor="_Toc428364407" w:history="1">
        <w:r w:rsidR="00FD1448" w:rsidRPr="00B80E9C">
          <w:rPr>
            <w:rStyle w:val="Hyperlink"/>
            <w:noProof/>
          </w:rPr>
          <w:t>Advanced Threat Analytics 2016</w:t>
        </w:r>
        <w:r w:rsidR="00FD1448">
          <w:rPr>
            <w:noProof/>
            <w:webHidden/>
          </w:rPr>
          <w:tab/>
        </w:r>
        <w:r w:rsidR="00FD1448">
          <w:rPr>
            <w:noProof/>
            <w:webHidden/>
          </w:rPr>
          <w:fldChar w:fldCharType="begin"/>
        </w:r>
        <w:r w:rsidR="00FD1448">
          <w:rPr>
            <w:noProof/>
            <w:webHidden/>
          </w:rPr>
          <w:instrText xml:space="preserve"> PAGEREF _Toc428364407 \h </w:instrText>
        </w:r>
        <w:r w:rsidR="00FD1448">
          <w:rPr>
            <w:noProof/>
            <w:webHidden/>
          </w:rPr>
        </w:r>
        <w:r w:rsidR="00FD1448">
          <w:rPr>
            <w:noProof/>
            <w:webHidden/>
          </w:rPr>
          <w:fldChar w:fldCharType="separate"/>
        </w:r>
        <w:r w:rsidR="00FD1448">
          <w:rPr>
            <w:noProof/>
            <w:webHidden/>
          </w:rPr>
          <w:t>38</w:t>
        </w:r>
        <w:r w:rsidR="00FD1448">
          <w:rPr>
            <w:noProof/>
            <w:webHidden/>
          </w:rPr>
          <w:fldChar w:fldCharType="end"/>
        </w:r>
      </w:hyperlink>
    </w:p>
    <w:p w14:paraId="771B0A77" w14:textId="77777777" w:rsidR="00FD1448" w:rsidRDefault="00A93FEE">
      <w:pPr>
        <w:pStyle w:val="TOC2"/>
        <w:rPr>
          <w:noProof/>
          <w:color w:val="auto"/>
          <w:sz w:val="22"/>
          <w:lang w:val="en-US" w:eastAsia="ja-JP" w:bidi="ar-SA"/>
        </w:rPr>
      </w:pPr>
      <w:hyperlink w:anchor="_Toc428364408" w:history="1">
        <w:r w:rsidR="00FD1448" w:rsidRPr="00B80E9C">
          <w:rPr>
            <w:rStyle w:val="Hyperlink"/>
            <w:noProof/>
          </w:rPr>
          <w:t>Exchange Server 2016, выпуски Standard и Enterprise</w:t>
        </w:r>
        <w:r w:rsidR="00FD1448">
          <w:rPr>
            <w:noProof/>
            <w:webHidden/>
          </w:rPr>
          <w:tab/>
        </w:r>
        <w:r w:rsidR="00FD1448">
          <w:rPr>
            <w:noProof/>
            <w:webHidden/>
          </w:rPr>
          <w:fldChar w:fldCharType="begin"/>
        </w:r>
        <w:r w:rsidR="00FD1448">
          <w:rPr>
            <w:noProof/>
            <w:webHidden/>
          </w:rPr>
          <w:instrText xml:space="preserve"> PAGEREF _Toc428364408 \h </w:instrText>
        </w:r>
        <w:r w:rsidR="00FD1448">
          <w:rPr>
            <w:noProof/>
            <w:webHidden/>
          </w:rPr>
        </w:r>
        <w:r w:rsidR="00FD1448">
          <w:rPr>
            <w:noProof/>
            <w:webHidden/>
          </w:rPr>
          <w:fldChar w:fldCharType="separate"/>
        </w:r>
        <w:r w:rsidR="00FD1448">
          <w:rPr>
            <w:noProof/>
            <w:webHidden/>
          </w:rPr>
          <w:t>39</w:t>
        </w:r>
        <w:r w:rsidR="00FD1448">
          <w:rPr>
            <w:noProof/>
            <w:webHidden/>
          </w:rPr>
          <w:fldChar w:fldCharType="end"/>
        </w:r>
      </w:hyperlink>
    </w:p>
    <w:p w14:paraId="636D6AB1" w14:textId="77777777" w:rsidR="00FD1448" w:rsidRDefault="00A93FEE">
      <w:pPr>
        <w:pStyle w:val="TOC2"/>
        <w:rPr>
          <w:noProof/>
          <w:color w:val="auto"/>
          <w:sz w:val="22"/>
          <w:lang w:val="en-US" w:eastAsia="ja-JP" w:bidi="ar-SA"/>
        </w:rPr>
      </w:pPr>
      <w:hyperlink w:anchor="_Toc428364409" w:history="1">
        <w:r w:rsidR="00FD1448" w:rsidRPr="00B80E9C">
          <w:rPr>
            <w:rStyle w:val="Hyperlink"/>
            <w:noProof/>
          </w:rPr>
          <w:t>Функциональность Microsoft Identity Manager 2016</w:t>
        </w:r>
        <w:r w:rsidR="00FD1448">
          <w:rPr>
            <w:noProof/>
            <w:webHidden/>
          </w:rPr>
          <w:tab/>
        </w:r>
        <w:r w:rsidR="00FD1448">
          <w:rPr>
            <w:noProof/>
            <w:webHidden/>
          </w:rPr>
          <w:fldChar w:fldCharType="begin"/>
        </w:r>
        <w:r w:rsidR="00FD1448">
          <w:rPr>
            <w:noProof/>
            <w:webHidden/>
          </w:rPr>
          <w:instrText xml:space="preserve"> PAGEREF _Toc428364409 \h </w:instrText>
        </w:r>
        <w:r w:rsidR="00FD1448">
          <w:rPr>
            <w:noProof/>
            <w:webHidden/>
          </w:rPr>
        </w:r>
        <w:r w:rsidR="00FD1448">
          <w:rPr>
            <w:noProof/>
            <w:webHidden/>
          </w:rPr>
          <w:fldChar w:fldCharType="separate"/>
        </w:r>
        <w:r w:rsidR="00FD1448">
          <w:rPr>
            <w:noProof/>
            <w:webHidden/>
          </w:rPr>
          <w:t>40</w:t>
        </w:r>
        <w:r w:rsidR="00FD1448">
          <w:rPr>
            <w:noProof/>
            <w:webHidden/>
          </w:rPr>
          <w:fldChar w:fldCharType="end"/>
        </w:r>
      </w:hyperlink>
    </w:p>
    <w:p w14:paraId="77A3050E" w14:textId="77777777" w:rsidR="00FD1448" w:rsidRDefault="00A93FEE">
      <w:pPr>
        <w:pStyle w:val="TOC2"/>
        <w:rPr>
          <w:noProof/>
          <w:color w:val="auto"/>
          <w:sz w:val="22"/>
          <w:lang w:val="en-US" w:eastAsia="ja-JP" w:bidi="ar-SA"/>
        </w:rPr>
      </w:pPr>
      <w:hyperlink w:anchor="_Toc428364410" w:history="1">
        <w:r w:rsidR="00FD1448" w:rsidRPr="00B80E9C">
          <w:rPr>
            <w:rStyle w:val="Hyperlink"/>
            <w:noProof/>
          </w:rPr>
          <w:t>Microsoft Application Virtualization Hosting для настольных компьютеров</w:t>
        </w:r>
        <w:r w:rsidR="00FD1448">
          <w:rPr>
            <w:noProof/>
            <w:webHidden/>
          </w:rPr>
          <w:tab/>
        </w:r>
        <w:r w:rsidR="00FD1448">
          <w:rPr>
            <w:noProof/>
            <w:webHidden/>
          </w:rPr>
          <w:fldChar w:fldCharType="begin"/>
        </w:r>
        <w:r w:rsidR="00FD1448">
          <w:rPr>
            <w:noProof/>
            <w:webHidden/>
          </w:rPr>
          <w:instrText xml:space="preserve"> PAGEREF _Toc428364410 \h </w:instrText>
        </w:r>
        <w:r w:rsidR="00FD1448">
          <w:rPr>
            <w:noProof/>
            <w:webHidden/>
          </w:rPr>
        </w:r>
        <w:r w:rsidR="00FD1448">
          <w:rPr>
            <w:noProof/>
            <w:webHidden/>
          </w:rPr>
          <w:fldChar w:fldCharType="separate"/>
        </w:r>
        <w:r w:rsidR="00FD1448">
          <w:rPr>
            <w:noProof/>
            <w:webHidden/>
          </w:rPr>
          <w:t>41</w:t>
        </w:r>
        <w:r w:rsidR="00FD1448">
          <w:rPr>
            <w:noProof/>
            <w:webHidden/>
          </w:rPr>
          <w:fldChar w:fldCharType="end"/>
        </w:r>
      </w:hyperlink>
    </w:p>
    <w:p w14:paraId="4405D47C" w14:textId="77777777" w:rsidR="00FD1448" w:rsidRDefault="00A93FEE">
      <w:pPr>
        <w:pStyle w:val="TOC2"/>
        <w:rPr>
          <w:noProof/>
          <w:color w:val="auto"/>
          <w:sz w:val="22"/>
          <w:lang w:val="en-US" w:eastAsia="ja-JP" w:bidi="ar-SA"/>
        </w:rPr>
      </w:pPr>
      <w:hyperlink w:anchor="_Toc428364411" w:history="1">
        <w:r w:rsidR="00FD1448" w:rsidRPr="00B80E9C">
          <w:rPr>
            <w:rStyle w:val="Hyperlink"/>
            <w:noProof/>
          </w:rPr>
          <w:t>Microsoft Application Virtualization for Remote Desktop Services</w:t>
        </w:r>
        <w:r w:rsidR="00FD1448">
          <w:rPr>
            <w:noProof/>
            <w:webHidden/>
          </w:rPr>
          <w:tab/>
        </w:r>
        <w:r w:rsidR="00FD1448">
          <w:rPr>
            <w:noProof/>
            <w:webHidden/>
          </w:rPr>
          <w:fldChar w:fldCharType="begin"/>
        </w:r>
        <w:r w:rsidR="00FD1448">
          <w:rPr>
            <w:noProof/>
            <w:webHidden/>
          </w:rPr>
          <w:instrText xml:space="preserve"> PAGEREF _Toc428364411 \h </w:instrText>
        </w:r>
        <w:r w:rsidR="00FD1448">
          <w:rPr>
            <w:noProof/>
            <w:webHidden/>
          </w:rPr>
        </w:r>
        <w:r w:rsidR="00FD1448">
          <w:rPr>
            <w:noProof/>
            <w:webHidden/>
          </w:rPr>
          <w:fldChar w:fldCharType="separate"/>
        </w:r>
        <w:r w:rsidR="00FD1448">
          <w:rPr>
            <w:noProof/>
            <w:webHidden/>
          </w:rPr>
          <w:t>41</w:t>
        </w:r>
        <w:r w:rsidR="00FD1448">
          <w:rPr>
            <w:noProof/>
            <w:webHidden/>
          </w:rPr>
          <w:fldChar w:fldCharType="end"/>
        </w:r>
      </w:hyperlink>
    </w:p>
    <w:p w14:paraId="2EB57031" w14:textId="77777777" w:rsidR="00FD1448" w:rsidRDefault="00A93FEE">
      <w:pPr>
        <w:pStyle w:val="TOC2"/>
        <w:rPr>
          <w:noProof/>
          <w:color w:val="auto"/>
          <w:sz w:val="22"/>
          <w:lang w:val="en-US" w:eastAsia="ja-JP" w:bidi="ar-SA"/>
        </w:rPr>
      </w:pPr>
      <w:hyperlink w:anchor="_Toc428364412" w:history="1">
        <w:r w:rsidR="00FD1448" w:rsidRPr="00B80E9C">
          <w:rPr>
            <w:rStyle w:val="Hyperlink"/>
            <w:noProof/>
          </w:rPr>
          <w:t>Microsoft Dynamics AX 2012 R3</w:t>
        </w:r>
        <w:r w:rsidR="00FD1448">
          <w:rPr>
            <w:noProof/>
            <w:webHidden/>
          </w:rPr>
          <w:tab/>
        </w:r>
        <w:r w:rsidR="00FD1448">
          <w:rPr>
            <w:noProof/>
            <w:webHidden/>
          </w:rPr>
          <w:fldChar w:fldCharType="begin"/>
        </w:r>
        <w:r w:rsidR="00FD1448">
          <w:rPr>
            <w:noProof/>
            <w:webHidden/>
          </w:rPr>
          <w:instrText xml:space="preserve"> PAGEREF _Toc428364412 \h </w:instrText>
        </w:r>
        <w:r w:rsidR="00FD1448">
          <w:rPr>
            <w:noProof/>
            <w:webHidden/>
          </w:rPr>
        </w:r>
        <w:r w:rsidR="00FD1448">
          <w:rPr>
            <w:noProof/>
            <w:webHidden/>
          </w:rPr>
          <w:fldChar w:fldCharType="separate"/>
        </w:r>
        <w:r w:rsidR="00FD1448">
          <w:rPr>
            <w:noProof/>
            <w:webHidden/>
          </w:rPr>
          <w:t>42</w:t>
        </w:r>
        <w:r w:rsidR="00FD1448">
          <w:rPr>
            <w:noProof/>
            <w:webHidden/>
          </w:rPr>
          <w:fldChar w:fldCharType="end"/>
        </w:r>
      </w:hyperlink>
    </w:p>
    <w:p w14:paraId="019DC4CC" w14:textId="77777777" w:rsidR="00FD1448" w:rsidRDefault="00A93FEE">
      <w:pPr>
        <w:pStyle w:val="TOC2"/>
        <w:rPr>
          <w:noProof/>
          <w:color w:val="auto"/>
          <w:sz w:val="22"/>
          <w:lang w:val="en-US" w:eastAsia="ja-JP" w:bidi="ar-SA"/>
        </w:rPr>
      </w:pPr>
      <w:hyperlink w:anchor="_Toc428364413" w:history="1">
        <w:r w:rsidR="00FD1448" w:rsidRPr="00B80E9C">
          <w:rPr>
            <w:rStyle w:val="Hyperlink"/>
            <w:noProof/>
          </w:rPr>
          <w:t>Microsoft Dynamics C5 2012</w:t>
        </w:r>
        <w:r w:rsidR="00FD1448">
          <w:rPr>
            <w:noProof/>
            <w:webHidden/>
          </w:rPr>
          <w:tab/>
        </w:r>
        <w:r w:rsidR="00FD1448">
          <w:rPr>
            <w:noProof/>
            <w:webHidden/>
          </w:rPr>
          <w:fldChar w:fldCharType="begin"/>
        </w:r>
        <w:r w:rsidR="00FD1448">
          <w:rPr>
            <w:noProof/>
            <w:webHidden/>
          </w:rPr>
          <w:instrText xml:space="preserve"> PAGEREF _Toc428364413 \h </w:instrText>
        </w:r>
        <w:r w:rsidR="00FD1448">
          <w:rPr>
            <w:noProof/>
            <w:webHidden/>
          </w:rPr>
        </w:r>
        <w:r w:rsidR="00FD1448">
          <w:rPr>
            <w:noProof/>
            <w:webHidden/>
          </w:rPr>
          <w:fldChar w:fldCharType="separate"/>
        </w:r>
        <w:r w:rsidR="00FD1448">
          <w:rPr>
            <w:noProof/>
            <w:webHidden/>
          </w:rPr>
          <w:t>43</w:t>
        </w:r>
        <w:r w:rsidR="00FD1448">
          <w:rPr>
            <w:noProof/>
            <w:webHidden/>
          </w:rPr>
          <w:fldChar w:fldCharType="end"/>
        </w:r>
      </w:hyperlink>
    </w:p>
    <w:p w14:paraId="1C93740B" w14:textId="77777777" w:rsidR="00FD1448" w:rsidRDefault="00A93FEE">
      <w:pPr>
        <w:pStyle w:val="TOC2"/>
        <w:rPr>
          <w:noProof/>
          <w:color w:val="auto"/>
          <w:sz w:val="22"/>
          <w:lang w:val="en-US" w:eastAsia="ja-JP" w:bidi="ar-SA"/>
        </w:rPr>
      </w:pPr>
      <w:hyperlink w:anchor="_Toc428364414" w:history="1">
        <w:r w:rsidR="00FD1448" w:rsidRPr="00B80E9C">
          <w:rPr>
            <w:rStyle w:val="Hyperlink"/>
            <w:noProof/>
          </w:rPr>
          <w:t>Microsoft Dynamics CRM 2015 Service Provider</w:t>
        </w:r>
        <w:r w:rsidR="00FD1448">
          <w:rPr>
            <w:noProof/>
            <w:webHidden/>
          </w:rPr>
          <w:tab/>
        </w:r>
        <w:r w:rsidR="00FD1448">
          <w:rPr>
            <w:noProof/>
            <w:webHidden/>
          </w:rPr>
          <w:fldChar w:fldCharType="begin"/>
        </w:r>
        <w:r w:rsidR="00FD1448">
          <w:rPr>
            <w:noProof/>
            <w:webHidden/>
          </w:rPr>
          <w:instrText xml:space="preserve"> PAGEREF _Toc428364414 \h </w:instrText>
        </w:r>
        <w:r w:rsidR="00FD1448">
          <w:rPr>
            <w:noProof/>
            <w:webHidden/>
          </w:rPr>
        </w:r>
        <w:r w:rsidR="00FD1448">
          <w:rPr>
            <w:noProof/>
            <w:webHidden/>
          </w:rPr>
          <w:fldChar w:fldCharType="separate"/>
        </w:r>
        <w:r w:rsidR="00FD1448">
          <w:rPr>
            <w:noProof/>
            <w:webHidden/>
          </w:rPr>
          <w:t>44</w:t>
        </w:r>
        <w:r w:rsidR="00FD1448">
          <w:rPr>
            <w:noProof/>
            <w:webHidden/>
          </w:rPr>
          <w:fldChar w:fldCharType="end"/>
        </w:r>
      </w:hyperlink>
    </w:p>
    <w:p w14:paraId="5FD78ABC" w14:textId="77777777" w:rsidR="00FD1448" w:rsidRDefault="00A93FEE">
      <w:pPr>
        <w:pStyle w:val="TOC2"/>
        <w:rPr>
          <w:noProof/>
          <w:color w:val="auto"/>
          <w:sz w:val="22"/>
          <w:lang w:val="en-US" w:eastAsia="ja-JP" w:bidi="ar-SA"/>
        </w:rPr>
      </w:pPr>
      <w:hyperlink w:anchor="_Toc428364415" w:history="1">
        <w:r w:rsidR="00FD1448" w:rsidRPr="00B80E9C">
          <w:rPr>
            <w:rStyle w:val="Hyperlink"/>
            <w:noProof/>
          </w:rPr>
          <w:t xml:space="preserve">Microsoft Dynamics GP 2015 </w:t>
        </w:r>
        <w:r w:rsidR="00FD1448" w:rsidRPr="00B80E9C">
          <w:rPr>
            <w:rStyle w:val="Hyperlink"/>
            <w:noProof/>
            <w:lang w:val="en-US"/>
          </w:rPr>
          <w:t>R</w:t>
        </w:r>
        <w:r w:rsidR="00FD1448" w:rsidRPr="00B80E9C">
          <w:rPr>
            <w:rStyle w:val="Hyperlink"/>
            <w:noProof/>
          </w:rPr>
          <w:t>2</w:t>
        </w:r>
        <w:r w:rsidR="00FD1448">
          <w:rPr>
            <w:noProof/>
            <w:webHidden/>
          </w:rPr>
          <w:tab/>
        </w:r>
        <w:r w:rsidR="00FD1448">
          <w:rPr>
            <w:noProof/>
            <w:webHidden/>
          </w:rPr>
          <w:fldChar w:fldCharType="begin"/>
        </w:r>
        <w:r w:rsidR="00FD1448">
          <w:rPr>
            <w:noProof/>
            <w:webHidden/>
          </w:rPr>
          <w:instrText xml:space="preserve"> PAGEREF _Toc428364415 \h </w:instrText>
        </w:r>
        <w:r w:rsidR="00FD1448">
          <w:rPr>
            <w:noProof/>
            <w:webHidden/>
          </w:rPr>
        </w:r>
        <w:r w:rsidR="00FD1448">
          <w:rPr>
            <w:noProof/>
            <w:webHidden/>
          </w:rPr>
          <w:fldChar w:fldCharType="separate"/>
        </w:r>
        <w:r w:rsidR="00FD1448">
          <w:rPr>
            <w:noProof/>
            <w:webHidden/>
          </w:rPr>
          <w:t>44</w:t>
        </w:r>
        <w:r w:rsidR="00FD1448">
          <w:rPr>
            <w:noProof/>
            <w:webHidden/>
          </w:rPr>
          <w:fldChar w:fldCharType="end"/>
        </w:r>
      </w:hyperlink>
    </w:p>
    <w:p w14:paraId="6AF2313D" w14:textId="77777777" w:rsidR="00FD1448" w:rsidRDefault="00A93FEE">
      <w:pPr>
        <w:pStyle w:val="TOC2"/>
        <w:rPr>
          <w:noProof/>
          <w:color w:val="auto"/>
          <w:sz w:val="22"/>
          <w:lang w:val="en-US" w:eastAsia="ja-JP" w:bidi="ar-SA"/>
        </w:rPr>
      </w:pPr>
      <w:hyperlink w:anchor="_Toc428364416" w:history="1">
        <w:r w:rsidR="00FD1448" w:rsidRPr="00B80E9C">
          <w:rPr>
            <w:rStyle w:val="Hyperlink"/>
            <w:noProof/>
          </w:rPr>
          <w:t>Microsoft Dynamics NAV 2015</w:t>
        </w:r>
        <w:r w:rsidR="00FD1448">
          <w:rPr>
            <w:noProof/>
            <w:webHidden/>
          </w:rPr>
          <w:tab/>
        </w:r>
        <w:r w:rsidR="00FD1448">
          <w:rPr>
            <w:noProof/>
            <w:webHidden/>
          </w:rPr>
          <w:fldChar w:fldCharType="begin"/>
        </w:r>
        <w:r w:rsidR="00FD1448">
          <w:rPr>
            <w:noProof/>
            <w:webHidden/>
          </w:rPr>
          <w:instrText xml:space="preserve"> PAGEREF _Toc428364416 \h </w:instrText>
        </w:r>
        <w:r w:rsidR="00FD1448">
          <w:rPr>
            <w:noProof/>
            <w:webHidden/>
          </w:rPr>
        </w:r>
        <w:r w:rsidR="00FD1448">
          <w:rPr>
            <w:noProof/>
            <w:webHidden/>
          </w:rPr>
          <w:fldChar w:fldCharType="separate"/>
        </w:r>
        <w:r w:rsidR="00FD1448">
          <w:rPr>
            <w:noProof/>
            <w:webHidden/>
          </w:rPr>
          <w:t>46</w:t>
        </w:r>
        <w:r w:rsidR="00FD1448">
          <w:rPr>
            <w:noProof/>
            <w:webHidden/>
          </w:rPr>
          <w:fldChar w:fldCharType="end"/>
        </w:r>
      </w:hyperlink>
    </w:p>
    <w:p w14:paraId="6857D8B5" w14:textId="77777777" w:rsidR="00FD1448" w:rsidRDefault="00A93FEE">
      <w:pPr>
        <w:pStyle w:val="TOC2"/>
        <w:rPr>
          <w:noProof/>
          <w:color w:val="auto"/>
          <w:sz w:val="22"/>
          <w:lang w:val="en-US" w:eastAsia="ja-JP" w:bidi="ar-SA"/>
        </w:rPr>
      </w:pPr>
      <w:hyperlink w:anchor="_Toc428364417" w:history="1">
        <w:r w:rsidR="00FD1448" w:rsidRPr="00B80E9C">
          <w:rPr>
            <w:rStyle w:val="Hyperlink"/>
            <w:noProof/>
          </w:rPr>
          <w:t>Microsoft Dynamics SL 2015</w:t>
        </w:r>
        <w:r w:rsidR="00FD1448">
          <w:rPr>
            <w:noProof/>
            <w:webHidden/>
          </w:rPr>
          <w:tab/>
        </w:r>
        <w:r w:rsidR="00FD1448">
          <w:rPr>
            <w:noProof/>
            <w:webHidden/>
          </w:rPr>
          <w:fldChar w:fldCharType="begin"/>
        </w:r>
        <w:r w:rsidR="00FD1448">
          <w:rPr>
            <w:noProof/>
            <w:webHidden/>
          </w:rPr>
          <w:instrText xml:space="preserve"> PAGEREF _Toc428364417 \h </w:instrText>
        </w:r>
        <w:r w:rsidR="00FD1448">
          <w:rPr>
            <w:noProof/>
            <w:webHidden/>
          </w:rPr>
        </w:r>
        <w:r w:rsidR="00FD1448">
          <w:rPr>
            <w:noProof/>
            <w:webHidden/>
          </w:rPr>
          <w:fldChar w:fldCharType="separate"/>
        </w:r>
        <w:r w:rsidR="00FD1448">
          <w:rPr>
            <w:noProof/>
            <w:webHidden/>
          </w:rPr>
          <w:t>47</w:t>
        </w:r>
        <w:r w:rsidR="00FD1448">
          <w:rPr>
            <w:noProof/>
            <w:webHidden/>
          </w:rPr>
          <w:fldChar w:fldCharType="end"/>
        </w:r>
      </w:hyperlink>
    </w:p>
    <w:p w14:paraId="0D219929" w14:textId="77777777" w:rsidR="00FD1448" w:rsidRDefault="00A93FEE">
      <w:pPr>
        <w:pStyle w:val="TOC2"/>
        <w:rPr>
          <w:noProof/>
          <w:color w:val="auto"/>
          <w:sz w:val="22"/>
          <w:lang w:val="en-US" w:eastAsia="ja-JP" w:bidi="ar-SA"/>
        </w:rPr>
      </w:pPr>
      <w:hyperlink w:anchor="_Toc428364418" w:history="1">
        <w:r w:rsidR="00FD1448" w:rsidRPr="00B80E9C">
          <w:rPr>
            <w:rStyle w:val="Hyperlink"/>
            <w:noProof/>
          </w:rPr>
          <w:t>Microsoft User Experience Virtualization Hosting for Desktops 2.1</w:t>
        </w:r>
        <w:r w:rsidR="00FD1448">
          <w:rPr>
            <w:noProof/>
            <w:webHidden/>
          </w:rPr>
          <w:tab/>
        </w:r>
        <w:r w:rsidR="00FD1448">
          <w:rPr>
            <w:noProof/>
            <w:webHidden/>
          </w:rPr>
          <w:fldChar w:fldCharType="begin"/>
        </w:r>
        <w:r w:rsidR="00FD1448">
          <w:rPr>
            <w:noProof/>
            <w:webHidden/>
          </w:rPr>
          <w:instrText xml:space="preserve"> PAGEREF _Toc428364418 \h </w:instrText>
        </w:r>
        <w:r w:rsidR="00FD1448">
          <w:rPr>
            <w:noProof/>
            <w:webHidden/>
          </w:rPr>
        </w:r>
        <w:r w:rsidR="00FD1448">
          <w:rPr>
            <w:noProof/>
            <w:webHidden/>
          </w:rPr>
          <w:fldChar w:fldCharType="separate"/>
        </w:r>
        <w:r w:rsidR="00FD1448">
          <w:rPr>
            <w:noProof/>
            <w:webHidden/>
          </w:rPr>
          <w:t>48</w:t>
        </w:r>
        <w:r w:rsidR="00FD1448">
          <w:rPr>
            <w:noProof/>
            <w:webHidden/>
          </w:rPr>
          <w:fldChar w:fldCharType="end"/>
        </w:r>
      </w:hyperlink>
    </w:p>
    <w:p w14:paraId="5CFD619B" w14:textId="77777777" w:rsidR="00FD1448" w:rsidRDefault="00A93FEE">
      <w:pPr>
        <w:pStyle w:val="TOC2"/>
        <w:rPr>
          <w:noProof/>
          <w:color w:val="auto"/>
          <w:sz w:val="22"/>
          <w:lang w:val="en-US" w:eastAsia="ja-JP" w:bidi="ar-SA"/>
        </w:rPr>
      </w:pPr>
      <w:hyperlink w:anchor="_Toc428364419" w:history="1">
        <w:r w:rsidR="00FD1448" w:rsidRPr="00B80E9C">
          <w:rPr>
            <w:rStyle w:val="Hyperlink"/>
            <w:noProof/>
          </w:rPr>
          <w:t>Пакет многоязыкового интерфейса для Office 2013</w:t>
        </w:r>
        <w:r w:rsidR="00FD1448">
          <w:rPr>
            <w:noProof/>
            <w:webHidden/>
          </w:rPr>
          <w:tab/>
        </w:r>
        <w:r w:rsidR="00FD1448">
          <w:rPr>
            <w:noProof/>
            <w:webHidden/>
          </w:rPr>
          <w:fldChar w:fldCharType="begin"/>
        </w:r>
        <w:r w:rsidR="00FD1448">
          <w:rPr>
            <w:noProof/>
            <w:webHidden/>
          </w:rPr>
          <w:instrText xml:space="preserve"> PAGEREF _Toc428364419 \h </w:instrText>
        </w:r>
        <w:r w:rsidR="00FD1448">
          <w:rPr>
            <w:noProof/>
            <w:webHidden/>
          </w:rPr>
        </w:r>
        <w:r w:rsidR="00FD1448">
          <w:rPr>
            <w:noProof/>
            <w:webHidden/>
          </w:rPr>
          <w:fldChar w:fldCharType="separate"/>
        </w:r>
        <w:r w:rsidR="00FD1448">
          <w:rPr>
            <w:noProof/>
            <w:webHidden/>
          </w:rPr>
          <w:t>48</w:t>
        </w:r>
        <w:r w:rsidR="00FD1448">
          <w:rPr>
            <w:noProof/>
            <w:webHidden/>
          </w:rPr>
          <w:fldChar w:fldCharType="end"/>
        </w:r>
      </w:hyperlink>
    </w:p>
    <w:p w14:paraId="7F965B7C" w14:textId="77777777" w:rsidR="00FD1448" w:rsidRDefault="00A93FEE">
      <w:pPr>
        <w:pStyle w:val="TOC2"/>
        <w:rPr>
          <w:noProof/>
          <w:color w:val="auto"/>
          <w:sz w:val="22"/>
          <w:lang w:val="en-US" w:eastAsia="ja-JP" w:bidi="ar-SA"/>
        </w:rPr>
      </w:pPr>
      <w:hyperlink w:anchor="_Toc428364420" w:history="1">
        <w:r w:rsidR="00FD1448" w:rsidRPr="00B80E9C">
          <w:rPr>
            <w:rStyle w:val="Hyperlink"/>
            <w:noProof/>
          </w:rPr>
          <w:t>Office профессиональный плюс 2016</w:t>
        </w:r>
        <w:r w:rsidR="00FD1448">
          <w:rPr>
            <w:noProof/>
            <w:webHidden/>
          </w:rPr>
          <w:tab/>
        </w:r>
        <w:r w:rsidR="00FD1448">
          <w:rPr>
            <w:noProof/>
            <w:webHidden/>
          </w:rPr>
          <w:fldChar w:fldCharType="begin"/>
        </w:r>
        <w:r w:rsidR="00FD1448">
          <w:rPr>
            <w:noProof/>
            <w:webHidden/>
          </w:rPr>
          <w:instrText xml:space="preserve"> PAGEREF _Toc428364420 \h </w:instrText>
        </w:r>
        <w:r w:rsidR="00FD1448">
          <w:rPr>
            <w:noProof/>
            <w:webHidden/>
          </w:rPr>
        </w:r>
        <w:r w:rsidR="00FD1448">
          <w:rPr>
            <w:noProof/>
            <w:webHidden/>
          </w:rPr>
          <w:fldChar w:fldCharType="separate"/>
        </w:r>
        <w:r w:rsidR="00FD1448">
          <w:rPr>
            <w:noProof/>
            <w:webHidden/>
          </w:rPr>
          <w:t>49</w:t>
        </w:r>
        <w:r w:rsidR="00FD1448">
          <w:rPr>
            <w:noProof/>
            <w:webHidden/>
          </w:rPr>
          <w:fldChar w:fldCharType="end"/>
        </w:r>
      </w:hyperlink>
    </w:p>
    <w:p w14:paraId="46409EA1" w14:textId="77777777" w:rsidR="00FD1448" w:rsidRDefault="00A93FEE">
      <w:pPr>
        <w:pStyle w:val="TOC2"/>
        <w:rPr>
          <w:noProof/>
          <w:color w:val="auto"/>
          <w:sz w:val="22"/>
          <w:lang w:val="en-US" w:eastAsia="ja-JP" w:bidi="ar-SA"/>
        </w:rPr>
      </w:pPr>
      <w:hyperlink w:anchor="_Toc428364421" w:history="1">
        <w:r w:rsidR="00FD1448" w:rsidRPr="00B80E9C">
          <w:rPr>
            <w:rStyle w:val="Hyperlink"/>
            <w:noProof/>
          </w:rPr>
          <w:t>Office стандартный 2016</w:t>
        </w:r>
        <w:r w:rsidR="00FD1448">
          <w:rPr>
            <w:noProof/>
            <w:webHidden/>
          </w:rPr>
          <w:tab/>
        </w:r>
        <w:r w:rsidR="00FD1448">
          <w:rPr>
            <w:noProof/>
            <w:webHidden/>
          </w:rPr>
          <w:fldChar w:fldCharType="begin"/>
        </w:r>
        <w:r w:rsidR="00FD1448">
          <w:rPr>
            <w:noProof/>
            <w:webHidden/>
          </w:rPr>
          <w:instrText xml:space="preserve"> PAGEREF _Toc428364421 \h </w:instrText>
        </w:r>
        <w:r w:rsidR="00FD1448">
          <w:rPr>
            <w:noProof/>
            <w:webHidden/>
          </w:rPr>
        </w:r>
        <w:r w:rsidR="00FD1448">
          <w:rPr>
            <w:noProof/>
            <w:webHidden/>
          </w:rPr>
          <w:fldChar w:fldCharType="separate"/>
        </w:r>
        <w:r w:rsidR="00FD1448">
          <w:rPr>
            <w:noProof/>
            <w:webHidden/>
          </w:rPr>
          <w:t>49</w:t>
        </w:r>
        <w:r w:rsidR="00FD1448">
          <w:rPr>
            <w:noProof/>
            <w:webHidden/>
          </w:rPr>
          <w:fldChar w:fldCharType="end"/>
        </w:r>
      </w:hyperlink>
    </w:p>
    <w:p w14:paraId="3812669F" w14:textId="77777777" w:rsidR="00FD1448" w:rsidRDefault="00A93FEE">
      <w:pPr>
        <w:pStyle w:val="TOC2"/>
        <w:rPr>
          <w:noProof/>
          <w:color w:val="auto"/>
          <w:sz w:val="22"/>
          <w:lang w:val="en-US" w:eastAsia="ja-JP" w:bidi="ar-SA"/>
        </w:rPr>
      </w:pPr>
      <w:hyperlink w:anchor="_Toc428364422" w:history="1">
        <w:r w:rsidR="00FD1448" w:rsidRPr="00B80E9C">
          <w:rPr>
            <w:rStyle w:val="Hyperlink"/>
            <w:noProof/>
          </w:rPr>
          <w:t>Productivity Suite</w:t>
        </w:r>
        <w:r w:rsidR="00FD1448">
          <w:rPr>
            <w:noProof/>
            <w:webHidden/>
          </w:rPr>
          <w:tab/>
        </w:r>
        <w:r w:rsidR="00FD1448">
          <w:rPr>
            <w:noProof/>
            <w:webHidden/>
          </w:rPr>
          <w:fldChar w:fldCharType="begin"/>
        </w:r>
        <w:r w:rsidR="00FD1448">
          <w:rPr>
            <w:noProof/>
            <w:webHidden/>
          </w:rPr>
          <w:instrText xml:space="preserve"> PAGEREF _Toc428364422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34F7BD53" w14:textId="77777777" w:rsidR="00FD1448" w:rsidRDefault="00A93FEE">
      <w:pPr>
        <w:pStyle w:val="TOC2"/>
        <w:rPr>
          <w:noProof/>
          <w:color w:val="auto"/>
          <w:sz w:val="22"/>
          <w:lang w:val="en-US" w:eastAsia="ja-JP" w:bidi="ar-SA"/>
        </w:rPr>
      </w:pPr>
      <w:hyperlink w:anchor="_Toc428364423" w:history="1">
        <w:r w:rsidR="00FD1448" w:rsidRPr="00B80E9C">
          <w:rPr>
            <w:rStyle w:val="Hyperlink"/>
            <w:noProof/>
          </w:rPr>
          <w:t>Project профессиональный 2016</w:t>
        </w:r>
        <w:r w:rsidR="00FD1448">
          <w:rPr>
            <w:noProof/>
            <w:webHidden/>
          </w:rPr>
          <w:tab/>
        </w:r>
        <w:r w:rsidR="00FD1448">
          <w:rPr>
            <w:noProof/>
            <w:webHidden/>
          </w:rPr>
          <w:fldChar w:fldCharType="begin"/>
        </w:r>
        <w:r w:rsidR="00FD1448">
          <w:rPr>
            <w:noProof/>
            <w:webHidden/>
          </w:rPr>
          <w:instrText xml:space="preserve"> PAGEREF _Toc428364423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1F26F1A5" w14:textId="77777777" w:rsidR="00FD1448" w:rsidRDefault="00A93FEE">
      <w:pPr>
        <w:pStyle w:val="TOC2"/>
        <w:rPr>
          <w:noProof/>
          <w:color w:val="auto"/>
          <w:sz w:val="22"/>
          <w:lang w:val="en-US" w:eastAsia="ja-JP" w:bidi="ar-SA"/>
        </w:rPr>
      </w:pPr>
      <w:hyperlink w:anchor="_Toc428364424" w:history="1">
        <w:r w:rsidR="00FD1448" w:rsidRPr="00B80E9C">
          <w:rPr>
            <w:rStyle w:val="Hyperlink"/>
            <w:noProof/>
          </w:rPr>
          <w:t>Project стандартный 2016</w:t>
        </w:r>
        <w:r w:rsidR="00FD1448">
          <w:rPr>
            <w:noProof/>
            <w:webHidden/>
          </w:rPr>
          <w:tab/>
        </w:r>
        <w:r w:rsidR="00FD1448">
          <w:rPr>
            <w:noProof/>
            <w:webHidden/>
          </w:rPr>
          <w:fldChar w:fldCharType="begin"/>
        </w:r>
        <w:r w:rsidR="00FD1448">
          <w:rPr>
            <w:noProof/>
            <w:webHidden/>
          </w:rPr>
          <w:instrText xml:space="preserve"> PAGEREF _Toc428364424 \h </w:instrText>
        </w:r>
        <w:r w:rsidR="00FD1448">
          <w:rPr>
            <w:noProof/>
            <w:webHidden/>
          </w:rPr>
        </w:r>
        <w:r w:rsidR="00FD1448">
          <w:rPr>
            <w:noProof/>
            <w:webHidden/>
          </w:rPr>
          <w:fldChar w:fldCharType="separate"/>
        </w:r>
        <w:r w:rsidR="00FD1448">
          <w:rPr>
            <w:noProof/>
            <w:webHidden/>
          </w:rPr>
          <w:t>50</w:t>
        </w:r>
        <w:r w:rsidR="00FD1448">
          <w:rPr>
            <w:noProof/>
            <w:webHidden/>
          </w:rPr>
          <w:fldChar w:fldCharType="end"/>
        </w:r>
      </w:hyperlink>
    </w:p>
    <w:p w14:paraId="34110E46" w14:textId="77777777" w:rsidR="00FD1448" w:rsidRDefault="00A93FEE">
      <w:pPr>
        <w:pStyle w:val="TOC2"/>
        <w:rPr>
          <w:noProof/>
          <w:color w:val="auto"/>
          <w:sz w:val="22"/>
          <w:lang w:val="en-US" w:eastAsia="ja-JP" w:bidi="ar-SA"/>
        </w:rPr>
      </w:pPr>
      <w:hyperlink w:anchor="_Toc428364425" w:history="1">
        <w:r w:rsidR="00FD1448" w:rsidRPr="00B80E9C">
          <w:rPr>
            <w:rStyle w:val="Hyperlink"/>
            <w:noProof/>
          </w:rPr>
          <w:t>Project Server 2013</w:t>
        </w:r>
        <w:r w:rsidR="00FD1448">
          <w:rPr>
            <w:noProof/>
            <w:webHidden/>
          </w:rPr>
          <w:tab/>
        </w:r>
        <w:r w:rsidR="00FD1448">
          <w:rPr>
            <w:noProof/>
            <w:webHidden/>
          </w:rPr>
          <w:fldChar w:fldCharType="begin"/>
        </w:r>
        <w:r w:rsidR="00FD1448">
          <w:rPr>
            <w:noProof/>
            <w:webHidden/>
          </w:rPr>
          <w:instrText xml:space="preserve"> PAGEREF _Toc428364425 \h </w:instrText>
        </w:r>
        <w:r w:rsidR="00FD1448">
          <w:rPr>
            <w:noProof/>
            <w:webHidden/>
          </w:rPr>
        </w:r>
        <w:r w:rsidR="00FD1448">
          <w:rPr>
            <w:noProof/>
            <w:webHidden/>
          </w:rPr>
          <w:fldChar w:fldCharType="separate"/>
        </w:r>
        <w:r w:rsidR="00FD1448">
          <w:rPr>
            <w:noProof/>
            <w:webHidden/>
          </w:rPr>
          <w:t>51</w:t>
        </w:r>
        <w:r w:rsidR="00FD1448">
          <w:rPr>
            <w:noProof/>
            <w:webHidden/>
          </w:rPr>
          <w:fldChar w:fldCharType="end"/>
        </w:r>
      </w:hyperlink>
    </w:p>
    <w:p w14:paraId="0D5D6A46" w14:textId="77777777" w:rsidR="00FD1448" w:rsidRDefault="00A93FEE">
      <w:pPr>
        <w:pStyle w:val="TOC2"/>
        <w:rPr>
          <w:noProof/>
          <w:color w:val="auto"/>
          <w:sz w:val="22"/>
          <w:lang w:val="en-US" w:eastAsia="ja-JP" w:bidi="ar-SA"/>
        </w:rPr>
      </w:pPr>
      <w:hyperlink w:anchor="_Toc428364426" w:history="1">
        <w:r w:rsidR="00FD1448" w:rsidRPr="00B80E9C">
          <w:rPr>
            <w:rStyle w:val="Hyperlink"/>
            <w:noProof/>
          </w:rPr>
          <w:t>SharePoint Server 2013</w:t>
        </w:r>
        <w:r w:rsidR="00FD1448">
          <w:rPr>
            <w:noProof/>
            <w:webHidden/>
          </w:rPr>
          <w:tab/>
        </w:r>
        <w:r w:rsidR="00FD1448">
          <w:rPr>
            <w:noProof/>
            <w:webHidden/>
          </w:rPr>
          <w:fldChar w:fldCharType="begin"/>
        </w:r>
        <w:r w:rsidR="00FD1448">
          <w:rPr>
            <w:noProof/>
            <w:webHidden/>
          </w:rPr>
          <w:instrText xml:space="preserve"> PAGEREF _Toc428364426 \h </w:instrText>
        </w:r>
        <w:r w:rsidR="00FD1448">
          <w:rPr>
            <w:noProof/>
            <w:webHidden/>
          </w:rPr>
        </w:r>
        <w:r w:rsidR="00FD1448">
          <w:rPr>
            <w:noProof/>
            <w:webHidden/>
          </w:rPr>
          <w:fldChar w:fldCharType="separate"/>
        </w:r>
        <w:r w:rsidR="00FD1448">
          <w:rPr>
            <w:noProof/>
            <w:webHidden/>
          </w:rPr>
          <w:t>51</w:t>
        </w:r>
        <w:r w:rsidR="00FD1448">
          <w:rPr>
            <w:noProof/>
            <w:webHidden/>
          </w:rPr>
          <w:fldChar w:fldCharType="end"/>
        </w:r>
      </w:hyperlink>
    </w:p>
    <w:p w14:paraId="53C2C6E9" w14:textId="77777777" w:rsidR="00FD1448" w:rsidRDefault="00A93FEE">
      <w:pPr>
        <w:pStyle w:val="TOC2"/>
        <w:rPr>
          <w:noProof/>
          <w:color w:val="auto"/>
          <w:sz w:val="22"/>
          <w:lang w:val="en-US" w:eastAsia="ja-JP" w:bidi="ar-SA"/>
        </w:rPr>
      </w:pPr>
      <w:hyperlink w:anchor="_Toc428364427" w:history="1">
        <w:r w:rsidR="00FD1448" w:rsidRPr="00B80E9C">
          <w:rPr>
            <w:rStyle w:val="Hyperlink"/>
            <w:noProof/>
          </w:rPr>
          <w:t>Skype для бизнеса Server 2015</w:t>
        </w:r>
        <w:r w:rsidR="00FD1448">
          <w:rPr>
            <w:noProof/>
            <w:webHidden/>
          </w:rPr>
          <w:tab/>
        </w:r>
        <w:r w:rsidR="00FD1448">
          <w:rPr>
            <w:noProof/>
            <w:webHidden/>
          </w:rPr>
          <w:fldChar w:fldCharType="begin"/>
        </w:r>
        <w:r w:rsidR="00FD1448">
          <w:rPr>
            <w:noProof/>
            <w:webHidden/>
          </w:rPr>
          <w:instrText xml:space="preserve"> PAGEREF _Toc428364427 \h </w:instrText>
        </w:r>
        <w:r w:rsidR="00FD1448">
          <w:rPr>
            <w:noProof/>
            <w:webHidden/>
          </w:rPr>
        </w:r>
        <w:r w:rsidR="00FD1448">
          <w:rPr>
            <w:noProof/>
            <w:webHidden/>
          </w:rPr>
          <w:fldChar w:fldCharType="separate"/>
        </w:r>
        <w:r w:rsidR="00FD1448">
          <w:rPr>
            <w:noProof/>
            <w:webHidden/>
          </w:rPr>
          <w:t>52</w:t>
        </w:r>
        <w:r w:rsidR="00FD1448">
          <w:rPr>
            <w:noProof/>
            <w:webHidden/>
          </w:rPr>
          <w:fldChar w:fldCharType="end"/>
        </w:r>
      </w:hyperlink>
    </w:p>
    <w:p w14:paraId="7255BD6C" w14:textId="77777777" w:rsidR="00FD1448" w:rsidRDefault="00A93FEE">
      <w:pPr>
        <w:pStyle w:val="TOC2"/>
        <w:rPr>
          <w:noProof/>
          <w:color w:val="auto"/>
          <w:sz w:val="22"/>
          <w:lang w:val="en-US" w:eastAsia="ja-JP" w:bidi="ar-SA"/>
        </w:rPr>
      </w:pPr>
      <w:hyperlink w:anchor="_Toc428364428" w:history="1">
        <w:r w:rsidR="00FD1448" w:rsidRPr="00B80E9C">
          <w:rPr>
            <w:rStyle w:val="Hyperlink"/>
            <w:noProof/>
          </w:rPr>
          <w:t>SQL Server 2014 Standard</w:t>
        </w:r>
        <w:r w:rsidR="00FD1448">
          <w:rPr>
            <w:noProof/>
            <w:webHidden/>
          </w:rPr>
          <w:tab/>
        </w:r>
        <w:r w:rsidR="00FD1448">
          <w:rPr>
            <w:noProof/>
            <w:webHidden/>
          </w:rPr>
          <w:fldChar w:fldCharType="begin"/>
        </w:r>
        <w:r w:rsidR="00FD1448">
          <w:rPr>
            <w:noProof/>
            <w:webHidden/>
          </w:rPr>
          <w:instrText xml:space="preserve"> PAGEREF _Toc428364428 \h </w:instrText>
        </w:r>
        <w:r w:rsidR="00FD1448">
          <w:rPr>
            <w:noProof/>
            <w:webHidden/>
          </w:rPr>
        </w:r>
        <w:r w:rsidR="00FD1448">
          <w:rPr>
            <w:noProof/>
            <w:webHidden/>
          </w:rPr>
          <w:fldChar w:fldCharType="separate"/>
        </w:r>
        <w:r w:rsidR="00FD1448">
          <w:rPr>
            <w:noProof/>
            <w:webHidden/>
          </w:rPr>
          <w:t>54</w:t>
        </w:r>
        <w:r w:rsidR="00FD1448">
          <w:rPr>
            <w:noProof/>
            <w:webHidden/>
          </w:rPr>
          <w:fldChar w:fldCharType="end"/>
        </w:r>
      </w:hyperlink>
    </w:p>
    <w:p w14:paraId="5E50BDD6" w14:textId="77777777" w:rsidR="00FD1448" w:rsidRDefault="00A93FEE">
      <w:pPr>
        <w:pStyle w:val="TOC2"/>
        <w:rPr>
          <w:noProof/>
          <w:color w:val="auto"/>
          <w:sz w:val="22"/>
          <w:lang w:val="en-US" w:eastAsia="ja-JP" w:bidi="ar-SA"/>
        </w:rPr>
      </w:pPr>
      <w:hyperlink w:anchor="_Toc428364429" w:history="1">
        <w:r w:rsidR="00FD1448" w:rsidRPr="00B80E9C">
          <w:rPr>
            <w:rStyle w:val="Hyperlink"/>
            <w:noProof/>
          </w:rPr>
          <w:t>SQL Server 2014 Business Intelligence</w:t>
        </w:r>
        <w:r w:rsidR="00FD1448">
          <w:rPr>
            <w:noProof/>
            <w:webHidden/>
          </w:rPr>
          <w:tab/>
        </w:r>
        <w:r w:rsidR="00FD1448">
          <w:rPr>
            <w:noProof/>
            <w:webHidden/>
          </w:rPr>
          <w:fldChar w:fldCharType="begin"/>
        </w:r>
        <w:r w:rsidR="00FD1448">
          <w:rPr>
            <w:noProof/>
            <w:webHidden/>
          </w:rPr>
          <w:instrText xml:space="preserve"> PAGEREF _Toc428364429 \h </w:instrText>
        </w:r>
        <w:r w:rsidR="00FD1448">
          <w:rPr>
            <w:noProof/>
            <w:webHidden/>
          </w:rPr>
        </w:r>
        <w:r w:rsidR="00FD1448">
          <w:rPr>
            <w:noProof/>
            <w:webHidden/>
          </w:rPr>
          <w:fldChar w:fldCharType="separate"/>
        </w:r>
        <w:r w:rsidR="00FD1448">
          <w:rPr>
            <w:noProof/>
            <w:webHidden/>
          </w:rPr>
          <w:t>54</w:t>
        </w:r>
        <w:r w:rsidR="00FD1448">
          <w:rPr>
            <w:noProof/>
            <w:webHidden/>
          </w:rPr>
          <w:fldChar w:fldCharType="end"/>
        </w:r>
      </w:hyperlink>
    </w:p>
    <w:p w14:paraId="5A8FA045" w14:textId="77777777" w:rsidR="00FD1448" w:rsidRDefault="00A93FEE">
      <w:pPr>
        <w:pStyle w:val="TOC2"/>
        <w:rPr>
          <w:noProof/>
          <w:color w:val="auto"/>
          <w:sz w:val="22"/>
          <w:lang w:val="en-US" w:eastAsia="ja-JP" w:bidi="ar-SA"/>
        </w:rPr>
      </w:pPr>
      <w:hyperlink w:anchor="_Toc428364430" w:history="1">
        <w:r w:rsidR="00FD1448" w:rsidRPr="00B80E9C">
          <w:rPr>
            <w:rStyle w:val="Hyperlink"/>
            <w:noProof/>
          </w:rPr>
          <w:t>System Center 2012 R2 Client Management Suite</w:t>
        </w:r>
        <w:r w:rsidR="00FD1448">
          <w:rPr>
            <w:noProof/>
            <w:webHidden/>
          </w:rPr>
          <w:tab/>
        </w:r>
        <w:r w:rsidR="00FD1448">
          <w:rPr>
            <w:noProof/>
            <w:webHidden/>
          </w:rPr>
          <w:fldChar w:fldCharType="begin"/>
        </w:r>
        <w:r w:rsidR="00FD1448">
          <w:rPr>
            <w:noProof/>
            <w:webHidden/>
          </w:rPr>
          <w:instrText xml:space="preserve"> PAGEREF _Toc428364430 \h </w:instrText>
        </w:r>
        <w:r w:rsidR="00FD1448">
          <w:rPr>
            <w:noProof/>
            <w:webHidden/>
          </w:rPr>
        </w:r>
        <w:r w:rsidR="00FD1448">
          <w:rPr>
            <w:noProof/>
            <w:webHidden/>
          </w:rPr>
          <w:fldChar w:fldCharType="separate"/>
        </w:r>
        <w:r w:rsidR="00FD1448">
          <w:rPr>
            <w:noProof/>
            <w:webHidden/>
          </w:rPr>
          <w:t>55</w:t>
        </w:r>
        <w:r w:rsidR="00FD1448">
          <w:rPr>
            <w:noProof/>
            <w:webHidden/>
          </w:rPr>
          <w:fldChar w:fldCharType="end"/>
        </w:r>
      </w:hyperlink>
    </w:p>
    <w:p w14:paraId="530455A0" w14:textId="77777777" w:rsidR="00FD1448" w:rsidRDefault="00A93FEE">
      <w:pPr>
        <w:pStyle w:val="TOC2"/>
        <w:rPr>
          <w:noProof/>
          <w:color w:val="auto"/>
          <w:sz w:val="22"/>
          <w:lang w:val="en-US" w:eastAsia="ja-JP" w:bidi="ar-SA"/>
        </w:rPr>
      </w:pPr>
      <w:hyperlink w:anchor="_Toc428364431" w:history="1">
        <w:r w:rsidR="00FD1448" w:rsidRPr="00B80E9C">
          <w:rPr>
            <w:rStyle w:val="Hyperlink"/>
            <w:noProof/>
          </w:rPr>
          <w:t>System Center 2012 R2 Configuration Manager</w:t>
        </w:r>
        <w:r w:rsidR="00FD1448">
          <w:rPr>
            <w:noProof/>
            <w:webHidden/>
          </w:rPr>
          <w:tab/>
        </w:r>
        <w:r w:rsidR="00FD1448">
          <w:rPr>
            <w:noProof/>
            <w:webHidden/>
          </w:rPr>
          <w:fldChar w:fldCharType="begin"/>
        </w:r>
        <w:r w:rsidR="00FD1448">
          <w:rPr>
            <w:noProof/>
            <w:webHidden/>
          </w:rPr>
          <w:instrText xml:space="preserve"> PAGEREF _Toc428364431 \h </w:instrText>
        </w:r>
        <w:r w:rsidR="00FD1448">
          <w:rPr>
            <w:noProof/>
            <w:webHidden/>
          </w:rPr>
        </w:r>
        <w:r w:rsidR="00FD1448">
          <w:rPr>
            <w:noProof/>
            <w:webHidden/>
          </w:rPr>
          <w:fldChar w:fldCharType="separate"/>
        </w:r>
        <w:r w:rsidR="00FD1448">
          <w:rPr>
            <w:noProof/>
            <w:webHidden/>
          </w:rPr>
          <w:t>55</w:t>
        </w:r>
        <w:r w:rsidR="00FD1448">
          <w:rPr>
            <w:noProof/>
            <w:webHidden/>
          </w:rPr>
          <w:fldChar w:fldCharType="end"/>
        </w:r>
      </w:hyperlink>
    </w:p>
    <w:p w14:paraId="6855BDCE" w14:textId="77777777" w:rsidR="00FD1448" w:rsidRDefault="00A93FEE">
      <w:pPr>
        <w:pStyle w:val="TOC2"/>
        <w:rPr>
          <w:noProof/>
          <w:color w:val="auto"/>
          <w:sz w:val="22"/>
          <w:lang w:val="en-US" w:eastAsia="ja-JP" w:bidi="ar-SA"/>
        </w:rPr>
      </w:pPr>
      <w:hyperlink w:anchor="_Toc428364432" w:history="1">
        <w:r w:rsidR="00FD1448" w:rsidRPr="00B80E9C">
          <w:rPr>
            <w:rStyle w:val="Hyperlink"/>
            <w:noProof/>
          </w:rPr>
          <w:t>Visio профессиональный 2016</w:t>
        </w:r>
        <w:r w:rsidR="00FD1448">
          <w:rPr>
            <w:noProof/>
            <w:webHidden/>
          </w:rPr>
          <w:tab/>
        </w:r>
        <w:r w:rsidR="00FD1448">
          <w:rPr>
            <w:noProof/>
            <w:webHidden/>
          </w:rPr>
          <w:fldChar w:fldCharType="begin"/>
        </w:r>
        <w:r w:rsidR="00FD1448">
          <w:rPr>
            <w:noProof/>
            <w:webHidden/>
          </w:rPr>
          <w:instrText xml:space="preserve"> PAGEREF _Toc428364432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3C5F6A24" w14:textId="77777777" w:rsidR="00FD1448" w:rsidRDefault="00A93FEE">
      <w:pPr>
        <w:pStyle w:val="TOC2"/>
        <w:rPr>
          <w:noProof/>
          <w:color w:val="auto"/>
          <w:sz w:val="22"/>
          <w:lang w:val="en-US" w:eastAsia="ja-JP" w:bidi="ar-SA"/>
        </w:rPr>
      </w:pPr>
      <w:hyperlink w:anchor="_Toc428364433" w:history="1">
        <w:r w:rsidR="00FD1448" w:rsidRPr="00B80E9C">
          <w:rPr>
            <w:rStyle w:val="Hyperlink"/>
            <w:noProof/>
          </w:rPr>
          <w:t>Visio 2016 стандартный</w:t>
        </w:r>
        <w:r w:rsidR="00FD1448">
          <w:rPr>
            <w:noProof/>
            <w:webHidden/>
          </w:rPr>
          <w:tab/>
        </w:r>
        <w:r w:rsidR="00FD1448">
          <w:rPr>
            <w:noProof/>
            <w:webHidden/>
          </w:rPr>
          <w:fldChar w:fldCharType="begin"/>
        </w:r>
        <w:r w:rsidR="00FD1448">
          <w:rPr>
            <w:noProof/>
            <w:webHidden/>
          </w:rPr>
          <w:instrText xml:space="preserve"> PAGEREF _Toc428364433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3377CCE8" w14:textId="77777777" w:rsidR="00FD1448" w:rsidRDefault="00A93FEE">
      <w:pPr>
        <w:pStyle w:val="TOC2"/>
        <w:rPr>
          <w:noProof/>
          <w:color w:val="auto"/>
          <w:sz w:val="22"/>
          <w:lang w:val="en-US" w:eastAsia="ja-JP" w:bidi="ar-SA"/>
        </w:rPr>
      </w:pPr>
      <w:hyperlink w:anchor="_Toc428364434" w:history="1">
        <w:r w:rsidR="00FD1448" w:rsidRPr="00B80E9C">
          <w:rPr>
            <w:rStyle w:val="Hyperlink"/>
            <w:noProof/>
          </w:rPr>
          <w:t xml:space="preserve">Visual Studio </w:t>
        </w:r>
        <w:r w:rsidR="00FD1448" w:rsidRPr="00B80E9C">
          <w:rPr>
            <w:rStyle w:val="Hyperlink"/>
            <w:noProof/>
            <w:lang w:val="en-US"/>
          </w:rPr>
          <w:t>Enterprise 2015</w:t>
        </w:r>
        <w:r w:rsidR="00FD1448">
          <w:rPr>
            <w:noProof/>
            <w:webHidden/>
          </w:rPr>
          <w:tab/>
        </w:r>
        <w:r w:rsidR="00FD1448">
          <w:rPr>
            <w:noProof/>
            <w:webHidden/>
          </w:rPr>
          <w:fldChar w:fldCharType="begin"/>
        </w:r>
        <w:r w:rsidR="00FD1448">
          <w:rPr>
            <w:noProof/>
            <w:webHidden/>
          </w:rPr>
          <w:instrText xml:space="preserve"> PAGEREF _Toc428364434 \h </w:instrText>
        </w:r>
        <w:r w:rsidR="00FD1448">
          <w:rPr>
            <w:noProof/>
            <w:webHidden/>
          </w:rPr>
        </w:r>
        <w:r w:rsidR="00FD1448">
          <w:rPr>
            <w:noProof/>
            <w:webHidden/>
          </w:rPr>
          <w:fldChar w:fldCharType="separate"/>
        </w:r>
        <w:r w:rsidR="00FD1448">
          <w:rPr>
            <w:noProof/>
            <w:webHidden/>
          </w:rPr>
          <w:t>56</w:t>
        </w:r>
        <w:r w:rsidR="00FD1448">
          <w:rPr>
            <w:noProof/>
            <w:webHidden/>
          </w:rPr>
          <w:fldChar w:fldCharType="end"/>
        </w:r>
      </w:hyperlink>
    </w:p>
    <w:p w14:paraId="15FCB45B" w14:textId="77777777" w:rsidR="00FD1448" w:rsidRDefault="00A93FEE">
      <w:pPr>
        <w:pStyle w:val="TOC2"/>
        <w:rPr>
          <w:noProof/>
          <w:color w:val="auto"/>
          <w:sz w:val="22"/>
          <w:lang w:val="en-US" w:eastAsia="ja-JP" w:bidi="ar-SA"/>
        </w:rPr>
      </w:pPr>
      <w:hyperlink w:anchor="_Toc428364435" w:history="1">
        <w:r w:rsidR="00FD1448" w:rsidRPr="00B80E9C">
          <w:rPr>
            <w:rStyle w:val="Hyperlink"/>
            <w:noProof/>
          </w:rPr>
          <w:t>Visual Studio Professional 2015</w:t>
        </w:r>
        <w:r w:rsidR="00FD1448">
          <w:rPr>
            <w:noProof/>
            <w:webHidden/>
          </w:rPr>
          <w:tab/>
        </w:r>
        <w:r w:rsidR="00FD1448">
          <w:rPr>
            <w:noProof/>
            <w:webHidden/>
          </w:rPr>
          <w:fldChar w:fldCharType="begin"/>
        </w:r>
        <w:r w:rsidR="00FD1448">
          <w:rPr>
            <w:noProof/>
            <w:webHidden/>
          </w:rPr>
          <w:instrText xml:space="preserve"> PAGEREF _Toc428364435 \h </w:instrText>
        </w:r>
        <w:r w:rsidR="00FD1448">
          <w:rPr>
            <w:noProof/>
            <w:webHidden/>
          </w:rPr>
        </w:r>
        <w:r w:rsidR="00FD1448">
          <w:rPr>
            <w:noProof/>
            <w:webHidden/>
          </w:rPr>
          <w:fldChar w:fldCharType="separate"/>
        </w:r>
        <w:r w:rsidR="00FD1448">
          <w:rPr>
            <w:noProof/>
            <w:webHidden/>
          </w:rPr>
          <w:t>58</w:t>
        </w:r>
        <w:r w:rsidR="00FD1448">
          <w:rPr>
            <w:noProof/>
            <w:webHidden/>
          </w:rPr>
          <w:fldChar w:fldCharType="end"/>
        </w:r>
      </w:hyperlink>
    </w:p>
    <w:p w14:paraId="1A9FB2E5" w14:textId="77777777" w:rsidR="00FD1448" w:rsidRDefault="00A93FEE">
      <w:pPr>
        <w:pStyle w:val="TOC2"/>
        <w:rPr>
          <w:noProof/>
          <w:color w:val="auto"/>
          <w:sz w:val="22"/>
          <w:lang w:val="en-US" w:eastAsia="ja-JP" w:bidi="ar-SA"/>
        </w:rPr>
      </w:pPr>
      <w:hyperlink w:anchor="_Toc428364436" w:history="1">
        <w:r w:rsidR="00FD1448" w:rsidRPr="00B80E9C">
          <w:rPr>
            <w:rStyle w:val="Hyperlink"/>
            <w:noProof/>
          </w:rPr>
          <w:t>Visual Studio Team Foundation Server 2015 с технологией SQL Server 2014</w:t>
        </w:r>
        <w:r w:rsidR="00FD1448">
          <w:rPr>
            <w:noProof/>
            <w:webHidden/>
          </w:rPr>
          <w:tab/>
        </w:r>
        <w:r w:rsidR="00FD1448">
          <w:rPr>
            <w:noProof/>
            <w:webHidden/>
          </w:rPr>
          <w:fldChar w:fldCharType="begin"/>
        </w:r>
        <w:r w:rsidR="00FD1448">
          <w:rPr>
            <w:noProof/>
            <w:webHidden/>
          </w:rPr>
          <w:instrText xml:space="preserve"> PAGEREF _Toc428364436 \h </w:instrText>
        </w:r>
        <w:r w:rsidR="00FD1448">
          <w:rPr>
            <w:noProof/>
            <w:webHidden/>
          </w:rPr>
        </w:r>
        <w:r w:rsidR="00FD1448">
          <w:rPr>
            <w:noProof/>
            <w:webHidden/>
          </w:rPr>
          <w:fldChar w:fldCharType="separate"/>
        </w:r>
        <w:r w:rsidR="00FD1448">
          <w:rPr>
            <w:noProof/>
            <w:webHidden/>
          </w:rPr>
          <w:t>60</w:t>
        </w:r>
        <w:r w:rsidR="00FD1448">
          <w:rPr>
            <w:noProof/>
            <w:webHidden/>
          </w:rPr>
          <w:fldChar w:fldCharType="end"/>
        </w:r>
      </w:hyperlink>
    </w:p>
    <w:p w14:paraId="7B9EB8A1" w14:textId="77777777" w:rsidR="00FD1448" w:rsidRDefault="00A93FEE">
      <w:pPr>
        <w:pStyle w:val="TOC2"/>
        <w:rPr>
          <w:noProof/>
          <w:color w:val="auto"/>
          <w:sz w:val="22"/>
          <w:lang w:val="en-US" w:eastAsia="ja-JP" w:bidi="ar-SA"/>
        </w:rPr>
      </w:pPr>
      <w:hyperlink w:anchor="_Toc428364437" w:history="1">
        <w:r w:rsidR="00FD1448" w:rsidRPr="00B80E9C">
          <w:rPr>
            <w:rStyle w:val="Hyperlink"/>
            <w:noProof/>
          </w:rPr>
          <w:t>Visual Studio Test Professional 2015</w:t>
        </w:r>
        <w:r w:rsidR="00FD1448">
          <w:rPr>
            <w:noProof/>
            <w:webHidden/>
          </w:rPr>
          <w:tab/>
        </w:r>
        <w:r w:rsidR="00FD1448">
          <w:rPr>
            <w:noProof/>
            <w:webHidden/>
          </w:rPr>
          <w:fldChar w:fldCharType="begin"/>
        </w:r>
        <w:r w:rsidR="00FD1448">
          <w:rPr>
            <w:noProof/>
            <w:webHidden/>
          </w:rPr>
          <w:instrText xml:space="preserve"> PAGEREF _Toc428364437 \h </w:instrText>
        </w:r>
        <w:r w:rsidR="00FD1448">
          <w:rPr>
            <w:noProof/>
            <w:webHidden/>
          </w:rPr>
        </w:r>
        <w:r w:rsidR="00FD1448">
          <w:rPr>
            <w:noProof/>
            <w:webHidden/>
          </w:rPr>
          <w:fldChar w:fldCharType="separate"/>
        </w:r>
        <w:r w:rsidR="00FD1448">
          <w:rPr>
            <w:noProof/>
            <w:webHidden/>
          </w:rPr>
          <w:t>61</w:t>
        </w:r>
        <w:r w:rsidR="00FD1448">
          <w:rPr>
            <w:noProof/>
            <w:webHidden/>
          </w:rPr>
          <w:fldChar w:fldCharType="end"/>
        </w:r>
      </w:hyperlink>
    </w:p>
    <w:p w14:paraId="131DF698" w14:textId="77777777" w:rsidR="00FD1448" w:rsidRDefault="00A93FEE">
      <w:pPr>
        <w:pStyle w:val="TOC2"/>
        <w:rPr>
          <w:noProof/>
          <w:color w:val="auto"/>
          <w:sz w:val="22"/>
          <w:lang w:val="en-US" w:eastAsia="ja-JP" w:bidi="ar-SA"/>
        </w:rPr>
      </w:pPr>
      <w:hyperlink w:anchor="_Toc428364438" w:history="1">
        <w:r w:rsidR="00FD1448" w:rsidRPr="00B80E9C">
          <w:rPr>
            <w:rStyle w:val="Hyperlink"/>
            <w:noProof/>
            <w:lang w:val="en-US"/>
          </w:rPr>
          <w:t>Windows Server 2012 R2 Active Directory Rights Management Services</w:t>
        </w:r>
        <w:r w:rsidR="00FD1448">
          <w:rPr>
            <w:noProof/>
            <w:webHidden/>
          </w:rPr>
          <w:tab/>
        </w:r>
        <w:r w:rsidR="00FD1448">
          <w:rPr>
            <w:noProof/>
            <w:webHidden/>
          </w:rPr>
          <w:fldChar w:fldCharType="begin"/>
        </w:r>
        <w:r w:rsidR="00FD1448">
          <w:rPr>
            <w:noProof/>
            <w:webHidden/>
          </w:rPr>
          <w:instrText xml:space="preserve"> PAGEREF _Toc428364438 \h </w:instrText>
        </w:r>
        <w:r w:rsidR="00FD1448">
          <w:rPr>
            <w:noProof/>
            <w:webHidden/>
          </w:rPr>
        </w:r>
        <w:r w:rsidR="00FD1448">
          <w:rPr>
            <w:noProof/>
            <w:webHidden/>
          </w:rPr>
          <w:fldChar w:fldCharType="separate"/>
        </w:r>
        <w:r w:rsidR="00FD1448">
          <w:rPr>
            <w:noProof/>
            <w:webHidden/>
          </w:rPr>
          <w:t>63</w:t>
        </w:r>
        <w:r w:rsidR="00FD1448">
          <w:rPr>
            <w:noProof/>
            <w:webHidden/>
          </w:rPr>
          <w:fldChar w:fldCharType="end"/>
        </w:r>
      </w:hyperlink>
    </w:p>
    <w:p w14:paraId="7F89F3AA" w14:textId="77777777" w:rsidR="00FD1448" w:rsidRDefault="00A93FEE">
      <w:pPr>
        <w:pStyle w:val="TOC2"/>
        <w:rPr>
          <w:noProof/>
          <w:color w:val="auto"/>
          <w:sz w:val="22"/>
          <w:lang w:val="en-US" w:eastAsia="ja-JP" w:bidi="ar-SA"/>
        </w:rPr>
      </w:pPr>
      <w:hyperlink w:anchor="_Toc428364439" w:history="1">
        <w:r w:rsidR="00FD1448" w:rsidRPr="00B80E9C">
          <w:rPr>
            <w:rStyle w:val="Hyperlink"/>
            <w:noProof/>
            <w:lang w:val="en-US"/>
          </w:rPr>
          <w:t>Windows</w:t>
        </w:r>
        <w:r w:rsidR="00FD1448" w:rsidRPr="00B80E9C">
          <w:rPr>
            <w:rStyle w:val="Hyperlink"/>
            <w:noProof/>
          </w:rPr>
          <w:t xml:space="preserve"> </w:t>
        </w:r>
        <w:r w:rsidR="00FD1448" w:rsidRPr="00B80E9C">
          <w:rPr>
            <w:rStyle w:val="Hyperlink"/>
            <w:noProof/>
            <w:lang w:val="en-US"/>
          </w:rPr>
          <w:t>Server</w:t>
        </w:r>
        <w:r w:rsidR="00FD1448" w:rsidRPr="00B80E9C">
          <w:rPr>
            <w:rStyle w:val="Hyperlink"/>
            <w:noProof/>
          </w:rPr>
          <w:t xml:space="preserve"> 2012 </w:t>
        </w:r>
        <w:r w:rsidR="00FD1448" w:rsidRPr="00B80E9C">
          <w:rPr>
            <w:rStyle w:val="Hyperlink"/>
            <w:noProof/>
            <w:lang w:val="en-US"/>
          </w:rPr>
          <w:t>R</w:t>
        </w:r>
        <w:r w:rsidR="00FD1448" w:rsidRPr="00B80E9C">
          <w:rPr>
            <w:rStyle w:val="Hyperlink"/>
            <w:noProof/>
          </w:rPr>
          <w:t xml:space="preserve">2 </w:t>
        </w:r>
        <w:r w:rsidR="00FD1448" w:rsidRPr="00B80E9C">
          <w:rPr>
            <w:rStyle w:val="Hyperlink"/>
            <w:noProof/>
            <w:lang w:val="en-US"/>
          </w:rPr>
          <w:t>Remote</w:t>
        </w:r>
        <w:r w:rsidR="00FD1448" w:rsidRPr="00B80E9C">
          <w:rPr>
            <w:rStyle w:val="Hyperlink"/>
            <w:noProof/>
          </w:rPr>
          <w:t xml:space="preserve"> </w:t>
        </w:r>
        <w:r w:rsidR="00FD1448" w:rsidRPr="00B80E9C">
          <w:rPr>
            <w:rStyle w:val="Hyperlink"/>
            <w:noProof/>
            <w:lang w:val="en-US"/>
          </w:rPr>
          <w:t>Desktop</w:t>
        </w:r>
        <w:r w:rsidR="00FD1448" w:rsidRPr="00B80E9C">
          <w:rPr>
            <w:rStyle w:val="Hyperlink"/>
            <w:noProof/>
          </w:rPr>
          <w:t xml:space="preserve"> </w:t>
        </w:r>
        <w:r w:rsidR="00FD1448" w:rsidRPr="00B80E9C">
          <w:rPr>
            <w:rStyle w:val="Hyperlink"/>
            <w:noProof/>
            <w:lang w:val="en-US"/>
          </w:rPr>
          <w:t>Services</w:t>
        </w:r>
        <w:r w:rsidR="00FD1448">
          <w:rPr>
            <w:noProof/>
            <w:webHidden/>
          </w:rPr>
          <w:tab/>
        </w:r>
        <w:r w:rsidR="00FD1448">
          <w:rPr>
            <w:noProof/>
            <w:webHidden/>
          </w:rPr>
          <w:fldChar w:fldCharType="begin"/>
        </w:r>
        <w:r w:rsidR="00FD1448">
          <w:rPr>
            <w:noProof/>
            <w:webHidden/>
          </w:rPr>
          <w:instrText xml:space="preserve"> PAGEREF _Toc428364439 \h </w:instrText>
        </w:r>
        <w:r w:rsidR="00FD1448">
          <w:rPr>
            <w:noProof/>
            <w:webHidden/>
          </w:rPr>
        </w:r>
        <w:r w:rsidR="00FD1448">
          <w:rPr>
            <w:noProof/>
            <w:webHidden/>
          </w:rPr>
          <w:fldChar w:fldCharType="separate"/>
        </w:r>
        <w:r w:rsidR="00FD1448">
          <w:rPr>
            <w:noProof/>
            <w:webHidden/>
          </w:rPr>
          <w:t>63</w:t>
        </w:r>
        <w:r w:rsidR="00FD1448">
          <w:rPr>
            <w:noProof/>
            <w:webHidden/>
          </w:rPr>
          <w:fldChar w:fldCharType="end"/>
        </w:r>
      </w:hyperlink>
    </w:p>
    <w:p w14:paraId="6D3F5685" w14:textId="77777777" w:rsidR="000C3222" w:rsidRDefault="0006656D" w:rsidP="00C1564F">
      <w:pPr>
        <w:pStyle w:val="PURHeading1"/>
        <w:spacing w:line="240" w:lineRule="auto"/>
        <w:sectPr w:rsidR="000C3222" w:rsidSect="00DF3827">
          <w:type w:val="continuous"/>
          <w:pgSz w:w="12240" w:h="15840" w:code="1"/>
          <w:pgMar w:top="1800" w:right="720" w:bottom="720" w:left="720" w:header="432" w:footer="288" w:gutter="0"/>
          <w:cols w:num="2" w:space="360"/>
          <w:docGrid w:linePitch="360"/>
        </w:sectPr>
      </w:pPr>
      <w:r>
        <w:fldChar w:fldCharType="end"/>
      </w:r>
    </w:p>
    <w:p w14:paraId="58EE9D6E" w14:textId="5A170289" w:rsidR="009C7C76" w:rsidRPr="00192FA0" w:rsidRDefault="009C7C76" w:rsidP="00C1564F">
      <w:pPr>
        <w:pStyle w:val="PURHeading1"/>
        <w:tabs>
          <w:tab w:val="left" w:pos="6856"/>
        </w:tabs>
        <w:spacing w:line="240" w:lineRule="auto"/>
        <w:rPr>
          <w:lang w:val="en-US"/>
        </w:rPr>
      </w:pPr>
    </w:p>
    <w:p w14:paraId="551A70B5" w14:textId="77777777" w:rsidR="009A4C7C" w:rsidRDefault="009A4C7C" w:rsidP="00C1564F">
      <w:pPr>
        <w:pStyle w:val="PURHeading1"/>
        <w:spacing w:line="240" w:lineRule="auto"/>
      </w:pPr>
      <w:r>
        <w:t>Общие условия</w:t>
      </w:r>
    </w:p>
    <w:p w14:paraId="7262B13C" w14:textId="77777777" w:rsidR="00351C31" w:rsidRPr="00FD0B26" w:rsidRDefault="00BC6C4C" w:rsidP="00C1564F">
      <w:pPr>
        <w:pStyle w:val="PURBlueStrong"/>
        <w:spacing w:line="240" w:lineRule="auto"/>
        <w:ind w:left="0"/>
      </w:pPr>
      <w:r>
        <w:t>Организация Общих условий лицензии SAL</w:t>
      </w:r>
    </w:p>
    <w:p w14:paraId="4F3630B3" w14:textId="4E86465E" w:rsidR="009A4C7C" w:rsidRPr="008F7770" w:rsidRDefault="009A4C7C" w:rsidP="00C1564F">
      <w:pPr>
        <w:pStyle w:val="PURBody"/>
      </w:pPr>
      <w:r>
        <w:t xml:space="preserve">Указанные ниже условия разделены на три раздела: </w:t>
      </w:r>
      <w:hyperlink w:anchor="SALTerms_Server" w:history="1">
        <w:r>
          <w:rPr>
            <w:rStyle w:val="Hyperlink"/>
            <w:i/>
          </w:rPr>
          <w:t>Серверное программное обеспечение</w:t>
        </w:r>
      </w:hyperlink>
      <w:r>
        <w:t xml:space="preserve">, </w:t>
      </w:r>
      <w:hyperlink w:anchor="SALTerms_MGMT" w:history="1">
        <w:r>
          <w:rPr>
            <w:rStyle w:val="Hyperlink"/>
            <w:i/>
          </w:rPr>
          <w:t>Серверы управления</w:t>
        </w:r>
      </w:hyperlink>
      <w:r>
        <w:t xml:space="preserve"> и </w:t>
      </w:r>
      <w:hyperlink w:anchor="SALTerms_Desktop" w:history="1">
        <w:r>
          <w:rPr>
            <w:rStyle w:val="Hyperlink"/>
            <w:i/>
          </w:rPr>
          <w:t>Приложения для настольных компьютеров</w:t>
        </w:r>
      </w:hyperlink>
      <w:r>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14:paraId="5062678A" w14:textId="33455BBE" w:rsidR="000C3222" w:rsidRDefault="009A4C7C" w:rsidP="00C1564F">
      <w:pPr>
        <w:pStyle w:val="PURHeading2"/>
        <w:pBdr>
          <w:bottom w:val="single" w:sz="4" w:space="1" w:color="auto"/>
        </w:pBdr>
        <w:spacing w:line="240" w:lineRule="auto"/>
      </w:pPr>
      <w:bookmarkStart w:id="397" w:name="SALTerms_Server"/>
      <w: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90053A" w14:paraId="2A0D56BF" w14:textId="77777777" w:rsidTr="008B1CCE">
        <w:tc>
          <w:tcPr>
            <w:tcW w:w="5508" w:type="dxa"/>
          </w:tcPr>
          <w:bookmarkEnd w:id="397"/>
          <w:p w14:paraId="5F494040" w14:textId="7AE986F4" w:rsidR="008B1CCE" w:rsidRDefault="008B1CCE" w:rsidP="00C1564F">
            <w:pPr>
              <w:pStyle w:val="PURBullet-Indented"/>
              <w:spacing w:line="240" w:lineRule="auto"/>
            </w:pPr>
            <w:r>
              <w:t xml:space="preserve">Exchange Server </w:t>
            </w:r>
            <w:r w:rsidR="007242AE">
              <w:t>201</w:t>
            </w:r>
            <w:r w:rsidR="007242AE">
              <w:rPr>
                <w:lang w:val="en-US"/>
              </w:rPr>
              <w:t>6</w:t>
            </w:r>
            <w:r>
              <w:t>, выпуски Standard и Enterprise</w:t>
            </w:r>
          </w:p>
          <w:p w14:paraId="41358583" w14:textId="339773E0" w:rsidR="008B1CCE" w:rsidRDefault="00CE1E9C" w:rsidP="00C1564F">
            <w:pPr>
              <w:pStyle w:val="PURBullet-Indented"/>
              <w:spacing w:line="240" w:lineRule="auto"/>
            </w:pPr>
            <w:r>
              <w:t>Skype для бизнеса Server 2015</w:t>
            </w:r>
          </w:p>
          <w:p w14:paraId="1E105CC9" w14:textId="1D493925" w:rsidR="00E75ABC" w:rsidRPr="00613FF6" w:rsidRDefault="00E75ABC" w:rsidP="00C1564F">
            <w:pPr>
              <w:pStyle w:val="PURBullet-Indented"/>
              <w:spacing w:after="120" w:line="240" w:lineRule="auto"/>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00192FA0" w:rsidRPr="00613FF6">
              <w:rPr>
                <w:lang w:val="en-US"/>
              </w:rPr>
              <w:br/>
            </w:r>
            <w:r w:rsidRPr="009B2897">
              <w:rPr>
                <w:lang w:val="en-US"/>
              </w:rPr>
              <w:t>for</w:t>
            </w:r>
            <w:r w:rsidRPr="00613FF6">
              <w:rPr>
                <w:lang w:val="en-US"/>
              </w:rPr>
              <w:t xml:space="preserve"> </w:t>
            </w:r>
            <w:r w:rsidRPr="009B2897">
              <w:rPr>
                <w:lang w:val="en-US"/>
              </w:rPr>
              <w:t>Remote</w:t>
            </w:r>
            <w:r w:rsidRPr="00613FF6">
              <w:rPr>
                <w:lang w:val="en-US"/>
              </w:rPr>
              <w:t xml:space="preserve"> </w:t>
            </w:r>
            <w:r w:rsidRPr="009B2897">
              <w:rPr>
                <w:lang w:val="en-US"/>
              </w:rPr>
              <w:t>Desktop</w:t>
            </w:r>
            <w:r w:rsidRPr="00613FF6">
              <w:rPr>
                <w:lang w:val="en-US"/>
              </w:rPr>
              <w:t xml:space="preserve"> </w:t>
            </w:r>
            <w:r w:rsidRPr="009B2897">
              <w:rPr>
                <w:lang w:val="en-US"/>
              </w:rPr>
              <w:t>Services</w:t>
            </w:r>
          </w:p>
          <w:p w14:paraId="392BCC17" w14:textId="77777777" w:rsidR="008B1CCE" w:rsidRPr="00613FF6" w:rsidRDefault="008B1CCE" w:rsidP="00C1564F">
            <w:pPr>
              <w:pStyle w:val="PURBullet-Indented"/>
              <w:spacing w:line="240" w:lineRule="auto"/>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Pr="009B2897">
              <w:rPr>
                <w:lang w:val="en-US"/>
              </w:rPr>
              <w:t>Hosting</w:t>
            </w:r>
            <w:r w:rsidRPr="00613FF6">
              <w:rPr>
                <w:lang w:val="en-US"/>
              </w:rPr>
              <w:t xml:space="preserve"> </w:t>
            </w:r>
            <w:r>
              <w:t>для</w:t>
            </w:r>
            <w:r w:rsidRPr="00613FF6">
              <w:rPr>
                <w:lang w:val="en-US"/>
              </w:rPr>
              <w:t xml:space="preserve"> </w:t>
            </w:r>
            <w:r>
              <w:t>настольных</w:t>
            </w:r>
            <w:r w:rsidRPr="00613FF6">
              <w:rPr>
                <w:lang w:val="en-US"/>
              </w:rPr>
              <w:t xml:space="preserve"> </w:t>
            </w:r>
            <w:r>
              <w:t>компьютеров</w:t>
            </w:r>
          </w:p>
          <w:p w14:paraId="60416951" w14:textId="572B1312" w:rsidR="008B1CCE" w:rsidRDefault="008B1CCE" w:rsidP="00C1564F">
            <w:pPr>
              <w:pStyle w:val="PURBullet-Indented"/>
              <w:spacing w:line="240" w:lineRule="auto"/>
            </w:pPr>
            <w:r>
              <w:t>Microsoft Dynamics AX 2012 R3</w:t>
            </w:r>
          </w:p>
          <w:p w14:paraId="487235E5" w14:textId="77777777" w:rsidR="008B1CCE" w:rsidRDefault="008B1CCE" w:rsidP="00C1564F">
            <w:pPr>
              <w:pStyle w:val="PURBullet-Indented"/>
              <w:spacing w:line="240" w:lineRule="auto"/>
            </w:pPr>
            <w:r>
              <w:t>Microsoft Dynamics C5 2012</w:t>
            </w:r>
          </w:p>
          <w:p w14:paraId="5963921A" w14:textId="1CC1FFBC" w:rsidR="008B1CCE" w:rsidRDefault="008B1CCE" w:rsidP="00C1564F">
            <w:pPr>
              <w:pStyle w:val="PURBullet-Indented"/>
              <w:spacing w:line="240" w:lineRule="auto"/>
            </w:pPr>
            <w:r>
              <w:t>Microsoft Dynamics CRM 2015 Service Provider</w:t>
            </w:r>
          </w:p>
          <w:p w14:paraId="43608A92" w14:textId="7A12343A" w:rsidR="00EE7C5B" w:rsidRDefault="00EE7C5B" w:rsidP="00C1564F">
            <w:pPr>
              <w:pStyle w:val="PURBullet-Indented"/>
              <w:spacing w:line="240" w:lineRule="auto"/>
            </w:pPr>
            <w:r>
              <w:t>Microsoft Dynamics GP 2015</w:t>
            </w:r>
            <w:r w:rsidR="005D4A0E">
              <w:rPr>
                <w:lang w:val="en-US"/>
              </w:rPr>
              <w:t xml:space="preserve"> R2</w:t>
            </w:r>
          </w:p>
          <w:p w14:paraId="69B0CC51" w14:textId="6910A1EB" w:rsidR="00EE7C5B" w:rsidRDefault="00EE7C5B" w:rsidP="00C1564F">
            <w:pPr>
              <w:pStyle w:val="PURBullet-Indented"/>
              <w:spacing w:line="240" w:lineRule="auto"/>
            </w:pPr>
            <w:r>
              <w:t>Microsoft Dynamics NAV 2015</w:t>
            </w:r>
          </w:p>
          <w:p w14:paraId="276A817E" w14:textId="77777777" w:rsidR="00EE7C5B" w:rsidRDefault="00EE7C5B" w:rsidP="00C1564F">
            <w:pPr>
              <w:pStyle w:val="PURBullet-Indented"/>
              <w:spacing w:line="240" w:lineRule="auto"/>
            </w:pPr>
            <w:r>
              <w:t>Microsoft Dynamics SL 2015</w:t>
            </w:r>
          </w:p>
          <w:p w14:paraId="6F60495A" w14:textId="39958DB6" w:rsidR="005D4A0E" w:rsidRPr="008B1CCE" w:rsidRDefault="005D4A0E" w:rsidP="00C1564F">
            <w:pPr>
              <w:pStyle w:val="PURBullet-Indented"/>
              <w:spacing w:line="240" w:lineRule="auto"/>
            </w:pPr>
            <w:r>
              <w:rPr>
                <w:lang w:val="en-US"/>
              </w:rPr>
              <w:t>Microsoft Identity Manager 2016</w:t>
            </w:r>
          </w:p>
        </w:tc>
        <w:tc>
          <w:tcPr>
            <w:tcW w:w="5508" w:type="dxa"/>
          </w:tcPr>
          <w:p w14:paraId="3DAFBFDB" w14:textId="775622E2" w:rsidR="00094CB3" w:rsidRPr="009B2897" w:rsidRDefault="00094CB3" w:rsidP="00C1564F">
            <w:pPr>
              <w:pStyle w:val="PURBullet-Indented"/>
              <w:spacing w:line="240" w:lineRule="auto"/>
              <w:rPr>
                <w:lang w:val="en-US"/>
              </w:rPr>
            </w:pPr>
            <w:r w:rsidRPr="009B2897">
              <w:rPr>
                <w:lang w:val="en-US"/>
              </w:rPr>
              <w:t>Microsoft User Experience Virtualization Hosting for Desktops 2.1</w:t>
            </w:r>
          </w:p>
          <w:p w14:paraId="0BF69941" w14:textId="77777777" w:rsidR="00F60F84" w:rsidRPr="00234924" w:rsidRDefault="00F60F84" w:rsidP="00C1564F">
            <w:pPr>
              <w:pStyle w:val="PURBullet-Indented"/>
              <w:spacing w:line="240" w:lineRule="auto"/>
            </w:pPr>
            <w:r>
              <w:t>Productivity Suite</w:t>
            </w:r>
          </w:p>
          <w:p w14:paraId="708345AB" w14:textId="0E62190D" w:rsidR="00F60F84" w:rsidRDefault="00F60F84" w:rsidP="00C1564F">
            <w:pPr>
              <w:pStyle w:val="PURBullet-Indented"/>
              <w:spacing w:line="240" w:lineRule="auto"/>
            </w:pPr>
            <w:r>
              <w:t>Project Server 2013</w:t>
            </w:r>
          </w:p>
          <w:p w14:paraId="1B312982" w14:textId="0D97A81A" w:rsidR="00D6363C" w:rsidRDefault="001B2E39" w:rsidP="00C1564F">
            <w:pPr>
              <w:pStyle w:val="PURBullet-Indented"/>
              <w:spacing w:line="240" w:lineRule="auto"/>
            </w:pPr>
            <w:r>
              <w:t>SharePoint Server 2013</w:t>
            </w:r>
          </w:p>
          <w:p w14:paraId="08788E61" w14:textId="5A95DCAB" w:rsidR="00F81C03" w:rsidRDefault="00F81C03" w:rsidP="00C1564F">
            <w:pPr>
              <w:pStyle w:val="PURBullet-Indented"/>
              <w:spacing w:line="240" w:lineRule="auto"/>
            </w:pPr>
            <w:r>
              <w:t>SQL Server 2014 Standard</w:t>
            </w:r>
          </w:p>
          <w:p w14:paraId="423F61C4" w14:textId="3B1FEB9F" w:rsidR="00F81C03" w:rsidRDefault="00F81C03" w:rsidP="00C1564F">
            <w:pPr>
              <w:pStyle w:val="PURBullet-Indented"/>
              <w:spacing w:line="240" w:lineRule="auto"/>
            </w:pPr>
            <w:r>
              <w:t>SQL Server 2014 Business Intelligence</w:t>
            </w:r>
          </w:p>
          <w:p w14:paraId="0D7330B5" w14:textId="3AA8698F" w:rsidR="000C3222" w:rsidRDefault="008B1CCE" w:rsidP="00C1564F">
            <w:pPr>
              <w:pStyle w:val="PURBullet-Indented"/>
              <w:spacing w:line="240" w:lineRule="auto"/>
            </w:pPr>
            <w:r>
              <w:t xml:space="preserve">Visual Studio Team Foundation Server </w:t>
            </w:r>
            <w:r w:rsidR="005D4A0E">
              <w:t>201</w:t>
            </w:r>
            <w:r w:rsidR="005D4A0E">
              <w:rPr>
                <w:lang w:val="en-US"/>
              </w:rPr>
              <w:t>5</w:t>
            </w:r>
            <w:r w:rsidR="005D4A0E">
              <w:t xml:space="preserve"> </w:t>
            </w:r>
            <w:r>
              <w:t xml:space="preserve">с технологией SQL Server </w:t>
            </w:r>
            <w:r w:rsidR="005D4A0E">
              <w:t>201</w:t>
            </w:r>
            <w:r w:rsidR="005D4A0E">
              <w:rPr>
                <w:lang w:val="en-US"/>
              </w:rPr>
              <w:t>4</w:t>
            </w:r>
          </w:p>
          <w:p w14:paraId="3F0381F9" w14:textId="19447BCE" w:rsidR="00632041" w:rsidRDefault="00632041" w:rsidP="00C1564F">
            <w:pPr>
              <w:pStyle w:val="PURBullet-Indented"/>
              <w:spacing w:line="240" w:lineRule="auto"/>
            </w:pPr>
            <w:r>
              <w:t>Windows Server 2012 R2 Remote Desktop Services</w:t>
            </w:r>
          </w:p>
          <w:p w14:paraId="3EE31E47" w14:textId="202BBDB2" w:rsidR="00632041" w:rsidRPr="009B2897" w:rsidRDefault="00632041" w:rsidP="00C1564F">
            <w:pPr>
              <w:pStyle w:val="PURBullet-Indented"/>
              <w:spacing w:line="240" w:lineRule="auto"/>
              <w:rPr>
                <w:lang w:val="en-US"/>
              </w:rPr>
            </w:pPr>
            <w:r w:rsidRPr="009B2897">
              <w:rPr>
                <w:lang w:val="en-US"/>
              </w:rPr>
              <w:t>Windows Server 2012 R2 Active Directory Rights Management Services</w:t>
            </w:r>
          </w:p>
        </w:tc>
      </w:tr>
    </w:tbl>
    <w:p w14:paraId="372B5908" w14:textId="77777777" w:rsidR="00EE7C5B" w:rsidRPr="009B2897" w:rsidRDefault="00EE7C5B" w:rsidP="00C1564F">
      <w:pPr>
        <w:pStyle w:val="PURBody"/>
        <w:rPr>
          <w:lang w:val="en-US"/>
        </w:rPr>
      </w:pPr>
    </w:p>
    <w:p w14:paraId="25753BE1" w14:textId="32021342" w:rsidR="00555CBF" w:rsidRDefault="00555CBF" w:rsidP="00C1564F">
      <w:pPr>
        <w:pStyle w:val="PURBody"/>
      </w:pPr>
      <w:r>
        <w:t>Каждая приобретенная вами лицензия SAL дает вам указанные ниже права.</w:t>
      </w:r>
    </w:p>
    <w:p w14:paraId="1D86DAE4" w14:textId="77777777" w:rsidR="009A4C7C" w:rsidRPr="00830DCA" w:rsidRDefault="009A4C7C" w:rsidP="00C1564F">
      <w:pPr>
        <w:pStyle w:val="PURBlueStrong-Indented"/>
        <w:spacing w:line="240" w:lineRule="auto"/>
        <w:rPr>
          <w:b/>
          <w:bCs/>
        </w:rPr>
      </w:pPr>
      <w:r>
        <w:t>Лицензии подписчика (SAL)</w:t>
      </w:r>
    </w:p>
    <w:p w14:paraId="5988207D" w14:textId="43E92672" w:rsidR="009A4C7C" w:rsidRPr="004B6D22" w:rsidRDefault="009A4C7C" w:rsidP="00C1564F">
      <w:pPr>
        <w:pStyle w:val="PURBody-Indented"/>
        <w:rPr>
          <w:b/>
          <w:bCs/>
        </w:rPr>
      </w:pPr>
      <w:r>
        <w:rPr>
          <w:bCs/>
        </w:rPr>
        <w:t xml:space="preserve">Вы </w:t>
      </w:r>
      <w:r>
        <w:t>должны приобрести и назначить лицензию SAL каждому пользователю, который имеет право прямого или кос</w:t>
      </w:r>
      <w:r>
        <w:rPr>
          <w:bCs/>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A401C0" w:rsidRPr="00A401C0">
        <w:rPr>
          <w:bCs/>
        </w:rPr>
        <w:t>«</w:t>
      </w:r>
      <w:r>
        <w:rPr>
          <w:bCs/>
        </w:rPr>
        <w:t>на устройство</w:t>
      </w:r>
      <w:r w:rsidR="00A401C0" w:rsidRPr="00A401C0">
        <w:rPr>
          <w:bCs/>
        </w:rPr>
        <w:t>»</w:t>
      </w:r>
      <w:r>
        <w:rPr>
          <w:bCs/>
        </w:rPr>
        <w:t xml:space="preserve"> не предоставляются, за исключением продуктов, указанных в разделе «Условия лицензии для конкретного продукта». </w:t>
      </w:r>
      <w:r>
        <w:t>Каждый аппаратный раздел или стоечный модуль считается отдельным устройством. Соответствующие лицензии SAL для каждого продукта указаны в разделе «Условия лицензии для конкретного продукта» ниже.</w:t>
      </w:r>
    </w:p>
    <w:p w14:paraId="56533613" w14:textId="563BFBF1" w:rsidR="009A4C7C" w:rsidRPr="00221F7C" w:rsidRDefault="00094CB3" w:rsidP="00C1564F">
      <w:pPr>
        <w:pStyle w:val="PURBody-Indented"/>
      </w:pPr>
      <w:r>
        <w:rPr>
          <w:bCs/>
        </w:rPr>
        <w:t xml:space="preserve">За исключением того, что изложено в разделе «Лицензирование «на процессор» настоящего документа, лицензии SAL </w:t>
      </w:r>
      <w:r>
        <w:t>не требуются для программного обеспечения, лицензированного по лицензии «на процессор» или «на ядро».</w:t>
      </w:r>
    </w:p>
    <w:p w14:paraId="05B61614" w14:textId="15794CF0" w:rsidR="00BB2971" w:rsidRPr="00221F7C" w:rsidRDefault="00BB2971" w:rsidP="00C1564F">
      <w:pPr>
        <w:pStyle w:val="PURBody-Indented"/>
      </w:pPr>
      <w:r>
        <w:rPr>
          <w:bCs/>
        </w:rPr>
        <w:lastRenderedPageBreak/>
        <w:t xml:space="preserve">У некоторых продуктов есть базовые и добавочные лицензии SAL. Обычно добавочные SAL предоставляют доступ к базовым и дополнительным функциям и компонентам, указанным в SAL. Несмотря на это общее правило, некоторые продукты требуют наличия и базовых, и добавочных SAL для доступа к дополнительным функциям и компонентам, а некоторые продукты требуют разных SAL для конкретных функций и компонентов. Требования SAL для каждого продукта указаны ниже в разделе </w:t>
      </w:r>
      <w:r>
        <w:t>«Условия лицензии для конкретного продукта».</w:t>
      </w:r>
    </w:p>
    <w:p w14:paraId="434028EC" w14:textId="77777777" w:rsidR="009A4C7C" w:rsidRPr="004B6D22" w:rsidRDefault="009A4C7C" w:rsidP="00C1564F">
      <w:pPr>
        <w:pStyle w:val="PURBlueStrong-Indented"/>
        <w:spacing w:line="240" w:lineRule="auto"/>
      </w:pPr>
      <w:r>
        <w:t>Типы лицензий SAL</w:t>
      </w:r>
    </w:p>
    <w:p w14:paraId="0F6EB815" w14:textId="5A94C73D" w:rsidR="009A4C7C" w:rsidRDefault="009A4C7C" w:rsidP="00C1564F">
      <w:pPr>
        <w:pStyle w:val="PURBody-Indented"/>
      </w:pPr>
      <w:r>
        <w:t>Существует три типа лицензий SAL: для устройств, для пользователей и для соответствующих пользователей со статусом учебного заведения («учащиеся»). Каждая лицензия SAL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SAL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SAL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SAL «на пользователя», каждая лицензия SAL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14:paraId="2598C902" w14:textId="77777777" w:rsidR="00FD0B26" w:rsidRDefault="00FD0B26" w:rsidP="00C1564F">
      <w:pPr>
        <w:pStyle w:val="PURBlueStrong-Indented"/>
        <w:spacing w:line="240" w:lineRule="auto"/>
      </w:pPr>
      <w:r>
        <w:t>Передача лицензий подписчика (SAL)</w:t>
      </w:r>
    </w:p>
    <w:p w14:paraId="35DEB9D0" w14:textId="5D7CF8CB" w:rsidR="00FD0B26" w:rsidRPr="00E8519C" w:rsidRDefault="00FD0B26" w:rsidP="00C1564F">
      <w:pPr>
        <w:pStyle w:val="PURBody-Indented"/>
      </w:pPr>
      <w:r>
        <w:t>Вы можете переназначить SAL «на устройство» от одного устройства другому или переназначить SAL «на пользователя» от одного пользователя другому, но не в течение одного календарного месяца, если только вы не переназначаете SAL «на устройство» другому устройству, пока первое устройство не работает, или не переназначаете SAL «на пользователя» другому пользователю, пока первый пользователь отсутствует.</w:t>
      </w:r>
    </w:p>
    <w:p w14:paraId="3C8B2173" w14:textId="77777777" w:rsidR="009A4C7C" w:rsidRDefault="009A4C7C" w:rsidP="00C1564F">
      <w:pPr>
        <w:pStyle w:val="PURBlueStrong"/>
        <w:spacing w:line="240" w:lineRule="auto"/>
      </w:pPr>
      <w:r>
        <w:t>Лицензии SAL для SA</w:t>
      </w:r>
    </w:p>
    <w:p w14:paraId="408F1E28" w14:textId="02D4C9E9" w:rsidR="009A4C7C" w:rsidRDefault="009A4C7C" w:rsidP="00C1564F">
      <w:pPr>
        <w:pStyle w:val="PURBody-Indented"/>
      </w:pPr>
      <w:r>
        <w:t xml:space="preserve">Лицензии подписчика для SA можно приобрести и назначить пользователям, которым уже назначена соответствующая клиентская лицензия (CAL) с действующим покрытием Software Assurance («SA»), приобретенная по программе корпоративного лицензирования Microsoft, либо пользователям, использующим устройство, которому назначена соответствующая клиентская лицензия «на устройство» с действующим покрытием Software Assurance. Вы не можете получить лицензии SAL для SA более чем для одного пользователя для любой соответствующей лицензии CAL. Права на использование для лицензий подписчика для SA идентичны правам использования для соответствующих лицензий подписчика, как указано в настоящем документе. Право назначения лицензий подписчика для SA пользователям или устройствам прекращается по истечении срока действия покрытия Software Assurance для соответствующих клиентских лицензий. Использование лицензий подписчика для SA не лишает вас права на использование соответствующих клиентских лицензий. Лицензии SAL для SA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SAL для SA, а также о процедуре проверки заказа посетите веб-сайт </w:t>
      </w:r>
      <w:hyperlink r:id="rId152" w:history="1">
        <w:r>
          <w:rPr>
            <w:rStyle w:val="Hyperlink"/>
          </w:rPr>
          <w:t>http://www.explore.ms</w:t>
        </w:r>
      </w:hyperlink>
      <w:r>
        <w:t xml:space="preserve"> или обратитесь к своему торговому представителю по программным продуктам.</w:t>
      </w:r>
    </w:p>
    <w:p w14:paraId="4D84B527" w14:textId="5A5C8E87" w:rsidR="009A4C7C" w:rsidRDefault="009A4C7C" w:rsidP="00C1564F">
      <w:pPr>
        <w:pStyle w:val="PURBody-Indented"/>
      </w:pPr>
      <w:r>
        <w:t>Лицензии SAL для клиентов программы SA с соответствующими лицензиями CAL, указаны под соответствующими продуктами в разделе «Условия лицензии для конкретного продукта».</w:t>
      </w:r>
    </w:p>
    <w:p w14:paraId="77268416" w14:textId="29411787" w:rsidR="003814EB" w:rsidRPr="003814EB" w:rsidRDefault="003814EB" w:rsidP="00C1564F">
      <w:pPr>
        <w:pStyle w:val="PURBlueStrong"/>
        <w:spacing w:line="240" w:lineRule="auto"/>
      </w:pPr>
      <w:r>
        <w:t>Создание экземпляров и хранение на серверах или носителях.</w:t>
      </w:r>
    </w:p>
    <w:p w14:paraId="1BA647EA" w14:textId="77777777" w:rsidR="003814EB" w:rsidRPr="000F700D" w:rsidRDefault="003814EB" w:rsidP="00C1564F">
      <w:pPr>
        <w:pStyle w:val="PURBody-Indented"/>
      </w:pPr>
      <w:r>
        <w:t>Каждая приобретенная лицензия на программное обеспечение дает вам следующие дополнительные права.</w:t>
      </w:r>
    </w:p>
    <w:p w14:paraId="5521A2AA" w14:textId="77777777" w:rsidR="003814EB" w:rsidRPr="00221F7C" w:rsidRDefault="003814EB" w:rsidP="00C1564F">
      <w:pPr>
        <w:pStyle w:val="PURBullet-Indented"/>
        <w:spacing w:line="240" w:lineRule="auto"/>
        <w:rPr>
          <w:b/>
        </w:rPr>
      </w:pPr>
      <w:r>
        <w:t>Вы можете создавать любое количество экземпляров серверного и клиентского программного обеспечения.</w:t>
      </w:r>
    </w:p>
    <w:p w14:paraId="066A389D" w14:textId="77777777" w:rsidR="003814EB" w:rsidRPr="00221F7C" w:rsidRDefault="003814EB" w:rsidP="00C1564F">
      <w:pPr>
        <w:pStyle w:val="PURBullet-Indented"/>
        <w:spacing w:line="240" w:lineRule="auto"/>
        <w:rPr>
          <w:b/>
        </w:rPr>
      </w:pPr>
      <w:r>
        <w:t>Вы можете хранить экземпляры серверного и клиентского программного обеспечения на любом вашем сервере или носителе.</w:t>
      </w:r>
    </w:p>
    <w:p w14:paraId="340AA53E" w14:textId="2A25991E" w:rsidR="003814EB" w:rsidRPr="00221F7C" w:rsidRDefault="003814EB" w:rsidP="00C1564F">
      <w:pPr>
        <w:pStyle w:val="PURBullet-Indented"/>
        <w:spacing w:line="240" w:lineRule="auto"/>
        <w:rPr>
          <w:b/>
        </w:rPr>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17721CEF" w14:textId="6791899C" w:rsidR="003814EB" w:rsidRDefault="00D80750" w:rsidP="00C1564F">
      <w:pPr>
        <w:pStyle w:val="PURBlueStrong"/>
        <w:spacing w:line="240" w:lineRule="auto"/>
      </w:pPr>
      <w:r>
        <w:t>Пакеты System Center</w:t>
      </w:r>
    </w:p>
    <w:p w14:paraId="0FCCB566" w14:textId="09091799" w:rsidR="003814EB" w:rsidRPr="00E8519C" w:rsidRDefault="00D80750" w:rsidP="00C1564F">
      <w:pPr>
        <w:pStyle w:val="PURBody-Indented"/>
        <w:rPr>
          <w:b/>
        </w:rPr>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B57C2DA" w14:textId="77777777" w:rsidR="009A4C7C" w:rsidRDefault="009A4C7C" w:rsidP="00C1564F">
      <w:pPr>
        <w:pStyle w:val="PURBlueStrong"/>
        <w:spacing w:line="240" w:lineRule="auto"/>
      </w:pPr>
      <w:r>
        <w:t>Программное обеспечение</w:t>
      </w:r>
    </w:p>
    <w:p w14:paraId="30DAF2E6" w14:textId="52ED0918" w:rsidR="009A4C7C" w:rsidRPr="00AA19FC" w:rsidRDefault="009A4C7C" w:rsidP="00C1564F">
      <w:pPr>
        <w:pStyle w:val="PURBody-Indented"/>
      </w:pPr>
      <w:r>
        <w:rPr>
          <w:rStyle w:val="Strong"/>
        </w:rPr>
        <w:t>Запуск экземпляров серверного программного обеспечения.</w:t>
      </w:r>
      <w: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 (или ОС) на любом количестве устройств.</w:t>
      </w:r>
    </w:p>
    <w:p w14:paraId="5AA522E4" w14:textId="5A3F3F79" w:rsidR="009A4C7C" w:rsidRDefault="009A4C7C" w:rsidP="00C1564F">
      <w:pPr>
        <w:pStyle w:val="PURBody-Indented"/>
      </w:pPr>
      <w:r>
        <w:rPr>
          <w:rStyle w:val="Strong"/>
        </w:rPr>
        <w:t>Запуск экземпляров клиентского программного обеспечения</w:t>
      </w:r>
      <w:r w:rsidR="00DF4634" w:rsidRPr="00DF4634">
        <w:rPr>
          <w:rStyle w:val="Strong"/>
        </w:rPr>
        <w:t>.</w:t>
      </w:r>
      <w:r>
        <w:rPr>
          <w:rStyle w:val="Strong"/>
        </w:rPr>
        <w:t xml:space="preserve"> </w:t>
      </w:r>
      <w: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xml:space="preserve"> в физических или 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14:paraId="2B77C32B" w14:textId="77777777" w:rsidR="000C3222" w:rsidRPr="00AA19FC" w:rsidRDefault="000C3222" w:rsidP="00C1564F">
      <w:pPr>
        <w:pStyle w:val="PURBody-Indented"/>
      </w:pPr>
    </w:p>
    <w:p w14:paraId="333DC875" w14:textId="77777777" w:rsidR="000C3222" w:rsidRDefault="009A4C7C" w:rsidP="00C1564F">
      <w:pPr>
        <w:pStyle w:val="PURHeading2"/>
        <w:pBdr>
          <w:bottom w:val="single" w:sz="4" w:space="1" w:color="auto"/>
        </w:pBdr>
        <w:spacing w:line="240" w:lineRule="auto"/>
      </w:pPr>
      <w:bookmarkStart w:id="398" w:name="SALTerms_MGMT"/>
      <w:r>
        <w:t>Серверы управления</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90053A" w14:paraId="2BD3404E" w14:textId="77777777" w:rsidTr="00652F97">
        <w:tc>
          <w:tcPr>
            <w:tcW w:w="5508" w:type="dxa"/>
          </w:tcPr>
          <w:p w14:paraId="4AAE8E5B" w14:textId="5C9A986F" w:rsidR="000D094E" w:rsidRDefault="000D094E" w:rsidP="00C1564F">
            <w:pPr>
              <w:pStyle w:val="PURBullet-Indented"/>
              <w:spacing w:line="240" w:lineRule="auto"/>
              <w:rPr>
                <w:lang w:val="fr-FR"/>
              </w:rPr>
            </w:pPr>
            <w:r w:rsidRPr="000D094E">
              <w:rPr>
                <w:lang w:val="fr-FR"/>
              </w:rPr>
              <w:t>Advanced Threat Analytics 2016</w:t>
            </w:r>
          </w:p>
          <w:p w14:paraId="7E6502F9" w14:textId="56573787" w:rsidR="00EE7C5B" w:rsidRPr="00204150" w:rsidRDefault="00EE7C5B" w:rsidP="00C1564F">
            <w:pPr>
              <w:pStyle w:val="PURBullet-Indented"/>
              <w:spacing w:line="240" w:lineRule="auto"/>
              <w:rPr>
                <w:lang w:val="fr-FR"/>
              </w:rPr>
            </w:pPr>
            <w:r w:rsidRPr="009B2897">
              <w:rPr>
                <w:lang w:val="fr-FR"/>
              </w:rPr>
              <w:t>System Center 2012 R2 Client Management Suite</w:t>
            </w:r>
          </w:p>
        </w:tc>
        <w:tc>
          <w:tcPr>
            <w:tcW w:w="5508" w:type="dxa"/>
          </w:tcPr>
          <w:p w14:paraId="01AED94E" w14:textId="3337BF37" w:rsidR="00EE7C5B" w:rsidRPr="009B2897" w:rsidRDefault="00EE7C5B" w:rsidP="00C1564F">
            <w:pPr>
              <w:pStyle w:val="PURBullet-Indented"/>
              <w:spacing w:line="240" w:lineRule="auto"/>
              <w:rPr>
                <w:lang w:val="en-US"/>
              </w:rPr>
            </w:pPr>
            <w:r w:rsidRPr="009B2897">
              <w:rPr>
                <w:lang w:val="en-US"/>
              </w:rPr>
              <w:t>System Center 2012 R2 Configuration Manager</w:t>
            </w:r>
          </w:p>
        </w:tc>
      </w:tr>
    </w:tbl>
    <w:p w14:paraId="2C503F5C" w14:textId="77777777" w:rsidR="00EE7C5B" w:rsidRPr="009B2897" w:rsidRDefault="00EE7C5B" w:rsidP="00C1564F">
      <w:pPr>
        <w:pStyle w:val="PURBullet-Indented"/>
        <w:numPr>
          <w:ilvl w:val="0"/>
          <w:numId w:val="0"/>
        </w:numPr>
        <w:spacing w:line="240" w:lineRule="auto"/>
        <w:ind w:left="270"/>
        <w:rPr>
          <w:lang w:val="en-US"/>
        </w:rPr>
      </w:pPr>
    </w:p>
    <w:p w14:paraId="2A797575" w14:textId="77777777" w:rsidR="000C3222" w:rsidRPr="009B2897" w:rsidRDefault="000C3222" w:rsidP="00C1564F">
      <w:pPr>
        <w:pStyle w:val="PURBody-Indented"/>
        <w:rPr>
          <w:lang w:val="en-US"/>
        </w:rPr>
        <w:sectPr w:rsidR="000C3222" w:rsidRPr="009B2897" w:rsidSect="00DF3827">
          <w:type w:val="continuous"/>
          <w:pgSz w:w="12240" w:h="15840" w:code="1"/>
          <w:pgMar w:top="1166" w:right="720" w:bottom="720" w:left="720" w:header="432" w:footer="288" w:gutter="0"/>
          <w:cols w:space="360"/>
          <w:docGrid w:linePitch="360"/>
        </w:sectPr>
      </w:pPr>
    </w:p>
    <w:p w14:paraId="356630E7" w14:textId="005B089B" w:rsidR="009A4C7C" w:rsidRDefault="00AF0812" w:rsidP="00C1564F">
      <w:pPr>
        <w:pStyle w:val="PURBody-Indented"/>
        <w:ind w:left="0"/>
      </w:pPr>
      <w:r>
        <w:lastRenderedPageBreak/>
        <w:t xml:space="preserve">Вы должны приобрести и назначить устройству или пользователю клиентские лицензии SAL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14:paraId="5F3B3E16" w14:textId="77777777" w:rsidR="00414AC5" w:rsidRDefault="009A4C7C" w:rsidP="00C1564F">
      <w:pPr>
        <w:pStyle w:val="PURBody-Indented"/>
        <w:rPr>
          <w:rStyle w:val="Strong"/>
        </w:rPr>
      </w:pPr>
      <w:r>
        <w:rPr>
          <w:rStyle w:val="Strong"/>
        </w:rPr>
        <w:t xml:space="preserve">Два типа клиентских лицензий подписчика. </w:t>
      </w:r>
    </w:p>
    <w:p w14:paraId="1EC2A326" w14:textId="6C4784AF" w:rsidR="00414AC5" w:rsidRPr="00414AC5" w:rsidRDefault="00414AC5" w:rsidP="00C1564F">
      <w:pPr>
        <w:pStyle w:val="PURBlueStrong-Indented"/>
        <w:spacing w:line="240" w:lineRule="auto"/>
        <w:rPr>
          <w:rStyle w:val="Strong"/>
          <w:b w:val="0"/>
          <w:bCs w:val="0"/>
        </w:rPr>
      </w:pPr>
      <w:r>
        <w:t>Типы клиентских лицензий SAL</w:t>
      </w:r>
    </w:p>
    <w:p w14:paraId="135BC41B" w14:textId="7EC9CCCC" w:rsidR="009A4C7C" w:rsidRPr="008E44E2" w:rsidRDefault="009A4C7C" w:rsidP="00C1564F">
      <w:pPr>
        <w:pStyle w:val="PURBody-Indented"/>
        <w:rPr>
          <w:b/>
          <w:bCs/>
        </w:rPr>
      </w:pPr>
      <w:r>
        <w:t>Существует два типа клиентских лицензий SAL: «на управляемую ОС» и «на пользователя».</w:t>
      </w:r>
    </w:p>
    <w:p w14:paraId="427EF861" w14:textId="25FB4EE7" w:rsidR="009A4C7C" w:rsidRPr="007B2A51" w:rsidRDefault="009A4C7C" w:rsidP="00C1564F">
      <w:pPr>
        <w:pStyle w:val="PURBullet-Indented"/>
        <w:spacing w:line="240" w:lineRule="auto"/>
      </w:pPr>
      <w:r>
        <w:t>Клиентские лицензии SAL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14:paraId="1C0B8066" w14:textId="0BFBBCEC" w:rsidR="009A4C7C" w:rsidRPr="007B2A51" w:rsidRDefault="009A4C7C" w:rsidP="00C1564F">
      <w:pPr>
        <w:pStyle w:val="PURBullet-Indented"/>
        <w:spacing w:line="240" w:lineRule="auto"/>
      </w:pPr>
      <w:r>
        <w:t>Клиентские лицензии SAL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SAL «на пользователя». Если одна операционная среда используется более чем одним пользователем, и у вас нет лицензии «на операционную среду», необходимо назначить клиентские лицензии SAL «на пользователя» каждому из этих пользователей.</w:t>
      </w:r>
    </w:p>
    <w:p w14:paraId="004996C2" w14:textId="4CF91DDE" w:rsidR="009A4C7C" w:rsidRPr="007B2A51" w:rsidRDefault="009A4C7C" w:rsidP="00C1564F">
      <w:pPr>
        <w:pStyle w:val="PURBullet-Indented"/>
        <w:spacing w:line="240" w:lineRule="auto"/>
      </w:pPr>
      <w:r>
        <w:t>Клиентские лицензии SAL не разрешают управление любой операционной средой, в которой работает серверная операционная система.</w:t>
      </w:r>
    </w:p>
    <w:p w14:paraId="15D5359C" w14:textId="592E2597" w:rsidR="00AF0812" w:rsidRPr="00AE0F26" w:rsidRDefault="00AF0812" w:rsidP="00C1564F">
      <w:pPr>
        <w:pStyle w:val="PURBlueStrong-Indented"/>
        <w:spacing w:line="240" w:lineRule="auto"/>
      </w:pPr>
      <w:r>
        <w:t>Лицензии SAL на управление</w:t>
      </w:r>
    </w:p>
    <w:p w14:paraId="2F765ED1" w14:textId="741C23EE" w:rsidR="00AF0812" w:rsidRPr="007B2A51" w:rsidRDefault="00AF0812" w:rsidP="00C1564F">
      <w:pPr>
        <w:pStyle w:val="PURBody-Indented"/>
      </w:pPr>
      <w:r>
        <w:t>Если у вас есть клиентские лицензии SAL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14:paraId="6B2033CB" w14:textId="098FC8DB" w:rsidR="00AF0812" w:rsidRPr="007B2A51" w:rsidRDefault="00AF0812" w:rsidP="00C1564F">
      <w:pPr>
        <w:pStyle w:val="PURBody-Indented"/>
      </w:pPr>
      <w:r>
        <w:t>Если у вас есть клиентские лицензии SAL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SAL на управление «на операционную среду», назначенных этому устройству.</w:t>
      </w:r>
    </w:p>
    <w:p w14:paraId="1AFEA353" w14:textId="510DF441" w:rsidR="00AF0812" w:rsidRPr="007B2A51" w:rsidRDefault="00AF0812" w:rsidP="00C1564F">
      <w:pPr>
        <w:pStyle w:val="PURBody-Indented"/>
      </w:pPr>
      <w:r>
        <w:t>Лицензии SAL на управление не требуются для:</w:t>
      </w:r>
    </w:p>
    <w:p w14:paraId="35CC681E" w14:textId="77777777" w:rsidR="00AF0812" w:rsidRPr="007B2A51" w:rsidRDefault="00AF0812" w:rsidP="00C1564F">
      <w:pPr>
        <w:pStyle w:val="PURBullet-Indented"/>
        <w:spacing w:line="240" w:lineRule="auto"/>
      </w:pPr>
      <w:r>
        <w:t>любых операционных сред, в которых отсутствуют работающие экземпляры программного обеспечения;</w:t>
      </w:r>
    </w:p>
    <w:p w14:paraId="7DC30CE1" w14:textId="77777777" w:rsidR="00AF0812" w:rsidRPr="007B2A51" w:rsidRDefault="00AF0812" w:rsidP="00C1564F">
      <w:pPr>
        <w:pStyle w:val="PURBullet-Indented"/>
        <w:spacing w:line="240" w:lineRule="auto"/>
      </w:pPr>
      <w:r>
        <w:t>любых устройств, функционирующих только в качестве устройств инфраструктуры сети (3-й уровень модели OSI или ниже); либо</w:t>
      </w:r>
    </w:p>
    <w:p w14:paraId="3ED2069B" w14:textId="30098E09" w:rsidR="00AF0812" w:rsidRPr="007B2A51" w:rsidRDefault="00AF0812" w:rsidP="00C1564F">
      <w:pPr>
        <w:pStyle w:val="PURBullet-Indented"/>
        <w:spacing w:line="240" w:lineRule="auto"/>
      </w:pPr>
      <w:r>
        <w:t>любых устройств, которые используются исключительно для мониторинга состояния компонентов оборудования 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17DDB28D" w14:textId="77777777" w:rsidR="009A4C7C" w:rsidRDefault="009A4C7C" w:rsidP="00C1564F">
      <w:pPr>
        <w:pStyle w:val="PURBlueStrong"/>
        <w:spacing w:line="240" w:lineRule="auto"/>
      </w:pPr>
      <w:r>
        <w:t>Передача лицензий SAL</w:t>
      </w:r>
    </w:p>
    <w:p w14:paraId="324FC5C3" w14:textId="110995DB" w:rsidR="00AF0812" w:rsidRDefault="009A4C7C" w:rsidP="00C1564F">
      <w:pPr>
        <w:pStyle w:val="PURBody-Indented"/>
        <w:spacing w:after="110"/>
        <w:ind w:left="274"/>
      </w:pPr>
      <w:r>
        <w:t>Вы можете переназначить клиентскую SAL «на операционную среду» от одного устройства другому или переназначить клиентскую SAL «на пользователя» от одного пользователя другому, но не в течение одного календарного месяца, если только вы не переназначаете клиентскую SAL «на операционную среду» другому устройству, пока первое устройство не работает, или не переназначаете клиентскую SAL «на пользователя» другому пользователю, пока первый пользователь отсутствует.</w:t>
      </w:r>
    </w:p>
    <w:p w14:paraId="7C6E050E" w14:textId="77777777" w:rsidR="009A4C7C" w:rsidRDefault="009A4C7C" w:rsidP="00C1564F">
      <w:pPr>
        <w:pStyle w:val="PURBlueStrong"/>
        <w:spacing w:line="240" w:lineRule="auto"/>
      </w:pPr>
      <w:r>
        <w:t>Программное обеспечение</w:t>
      </w:r>
    </w:p>
    <w:p w14:paraId="06734D5A" w14:textId="77777777" w:rsidR="00094034" w:rsidRPr="002F42FF" w:rsidRDefault="00094034" w:rsidP="00C1564F">
      <w:pPr>
        <w:pStyle w:val="PURBody-Indented"/>
        <w:spacing w:after="110"/>
        <w:ind w:left="274"/>
        <w:rPr>
          <w:rFonts w:eastAsia="Times New Roman" w:cs="Arial"/>
          <w:szCs w:val="22"/>
        </w:rPr>
      </w:pPr>
      <w:r>
        <w:t>Вы имеете право использовать программное обеспечение для управления:</w:t>
      </w:r>
    </w:p>
    <w:p w14:paraId="106B3816" w14:textId="77777777" w:rsidR="00094034" w:rsidRPr="007B2A51" w:rsidRDefault="00094034" w:rsidP="00C1564F">
      <w:pPr>
        <w:pStyle w:val="PURBullet-Indented"/>
        <w:spacing w:after="110" w:line="240" w:lineRule="auto"/>
        <w:ind w:left="490"/>
      </w:pPr>
      <w:r>
        <w:t>любым количеством операционных сред на устройстве после назначения такого же количества лицензий SAL на управление этому устройству;</w:t>
      </w:r>
    </w:p>
    <w:p w14:paraId="423F2FCA" w14:textId="13B16611" w:rsidR="00094034" w:rsidRPr="00094034" w:rsidRDefault="00094034" w:rsidP="00C1564F">
      <w:pPr>
        <w:pStyle w:val="PURBullet-Indented"/>
        <w:spacing w:after="110" w:line="240" w:lineRule="auto"/>
        <w:ind w:left="490"/>
        <w:rPr>
          <w:rStyle w:val="Strong"/>
          <w:b w:val="0"/>
          <w:bCs w:val="0"/>
        </w:rPr>
      </w:pPr>
      <w:r>
        <w:t>операционными средами, используемыми пользователями, после назначения лицензий SAL на управление этим пользователям.</w:t>
      </w:r>
    </w:p>
    <w:p w14:paraId="18C7A7F2" w14:textId="153AC96D" w:rsidR="009A4C7C" w:rsidRPr="00AE0F26" w:rsidRDefault="00094034" w:rsidP="00C1564F">
      <w:pPr>
        <w:pStyle w:val="PURBlueStrong"/>
        <w:spacing w:line="240" w:lineRule="auto"/>
        <w:rPr>
          <w:rStyle w:val="PURBlueStrong-IndentedChar"/>
          <w:smallCaps/>
        </w:rPr>
      </w:pPr>
      <w:r>
        <w:rPr>
          <w:rStyle w:val="PURBlueStrong-IndentedChar"/>
          <w:smallCaps/>
        </w:rPr>
        <w:t>Пакеты System Center</w:t>
      </w:r>
    </w:p>
    <w:p w14:paraId="3E82AB28" w14:textId="53EAA148" w:rsidR="009A4C7C" w:rsidRDefault="00094034" w:rsidP="00C1564F">
      <w:pPr>
        <w:pStyle w:val="PURBody-Indented"/>
        <w:spacing w:after="110"/>
        <w:ind w:left="274"/>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A9FA533" w14:textId="77777777" w:rsidR="0036211F" w:rsidRDefault="0036211F" w:rsidP="00C1564F">
      <w:pPr>
        <w:pStyle w:val="PURBlueStrong-Indented"/>
        <w:spacing w:line="240" w:lineRule="auto"/>
      </w:pPr>
      <w:r>
        <w:t>Запрет на копирование или распространение комплектов данных</w:t>
      </w:r>
    </w:p>
    <w:p w14:paraId="1991590A" w14:textId="54348EF6" w:rsidR="0036211F" w:rsidRDefault="0036211F" w:rsidP="00C1564F">
      <w:pPr>
        <w:pStyle w:val="PURBody-Indented"/>
        <w:spacing w:after="110"/>
        <w:ind w:left="274"/>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7811A15B" w14:textId="6E84DF67" w:rsidR="0036211F" w:rsidRDefault="0036211F" w:rsidP="00C1564F">
      <w:pPr>
        <w:pStyle w:val="PURBlueStrong-Indented"/>
        <w:spacing w:line="240" w:lineRule="auto"/>
      </w:pPr>
      <w:r>
        <w:lastRenderedPageBreak/>
        <w:t>Пакет автоматической установки Windows</w:t>
      </w:r>
    </w:p>
    <w:p w14:paraId="57682043" w14:textId="5E744F8E" w:rsidR="0036211F" w:rsidRDefault="0036211F" w:rsidP="00C1564F">
      <w:pPr>
        <w:pStyle w:val="PURBody-Indented"/>
        <w:spacing w:after="110"/>
        <w:ind w:left="274"/>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50AA7C16" w14:textId="0394C2AA" w:rsidR="0036211F" w:rsidRDefault="0036211F" w:rsidP="00C1564F">
      <w:pPr>
        <w:pStyle w:val="PURBody-Indented"/>
        <w:spacing w:after="110"/>
        <w:ind w:left="274"/>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767385A" w14:textId="6FA769C2" w:rsidR="0036211F" w:rsidRDefault="0036211F" w:rsidP="00C1564F">
      <w:pPr>
        <w:pStyle w:val="PURBody-Indented"/>
        <w:spacing w:after="110"/>
        <w:ind w:left="274"/>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21B19F0B" w14:textId="77777777" w:rsidR="0036211F" w:rsidRPr="000949B3" w:rsidRDefault="0036211F" w:rsidP="00C1564F">
      <w:pPr>
        <w:pStyle w:val="PURBlueStrong-Indented"/>
        <w:spacing w:line="240" w:lineRule="auto"/>
      </w:pPr>
      <w:r>
        <w:t>Иерархия сайтов — географическое представление</w:t>
      </w:r>
    </w:p>
    <w:p w14:paraId="362F29BC" w14:textId="0BD8D091" w:rsidR="0036211F" w:rsidRPr="00794C12" w:rsidRDefault="0036211F" w:rsidP="00C1564F">
      <w:pPr>
        <w:pStyle w:val="PURBody-Indented"/>
        <w:spacing w:after="110"/>
        <w:ind w:left="274"/>
      </w:pPr>
      <w:r>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A60E8BD" w14:textId="77777777" w:rsidR="0036211F" w:rsidRPr="00794C12" w:rsidRDefault="0036211F" w:rsidP="00C1564F">
      <w:pPr>
        <w:pStyle w:val="PURBullet-Indented"/>
        <w:numPr>
          <w:ilvl w:val="0"/>
          <w:numId w:val="11"/>
        </w:numPr>
        <w:spacing w:after="110" w:line="240" w:lineRule="auto"/>
      </w:pPr>
      <w:r>
        <w:t>Bing Maps API для сенсорного управления движением или составления маршрута;</w:t>
      </w:r>
    </w:p>
    <w:p w14:paraId="02CD7387" w14:textId="77777777" w:rsidR="0036211F" w:rsidRPr="00794C12" w:rsidRDefault="0036211F" w:rsidP="00C1564F">
      <w:pPr>
        <w:pStyle w:val="PURBullet-Indented"/>
        <w:numPr>
          <w:ilvl w:val="0"/>
          <w:numId w:val="11"/>
        </w:numPr>
        <w:spacing w:after="110" w:line="240" w:lineRule="auto"/>
      </w:pPr>
      <w:r>
        <w:t>данные о дорожном движении или вид дорожного движения сверху (или связанные с ними метаданные).</w:t>
      </w:r>
    </w:p>
    <w:p w14:paraId="1ED5C5DB" w14:textId="77777777" w:rsidR="0036211F" w:rsidRPr="00DC630C" w:rsidRDefault="0036211F" w:rsidP="00C1564F">
      <w:pPr>
        <w:pStyle w:val="PURBody-Indented"/>
        <w:spacing w:after="110"/>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0A1424CD" w14:textId="77777777" w:rsidR="0036211F" w:rsidRPr="00DC630C" w:rsidRDefault="0036211F" w:rsidP="00C1564F">
      <w:pPr>
        <w:pStyle w:val="PURBullet-Indented"/>
        <w:numPr>
          <w:ilvl w:val="0"/>
          <w:numId w:val="11"/>
        </w:numPr>
        <w:spacing w:after="110" w:line="240" w:lineRule="auto"/>
      </w:pPr>
      <w:r>
        <w:t>эмблемы;</w:t>
      </w:r>
    </w:p>
    <w:p w14:paraId="41D48678" w14:textId="77777777" w:rsidR="0036211F" w:rsidRPr="00DC630C" w:rsidRDefault="0036211F" w:rsidP="00C1564F">
      <w:pPr>
        <w:pStyle w:val="PURBullet-Indented"/>
        <w:numPr>
          <w:ilvl w:val="0"/>
          <w:numId w:val="11"/>
        </w:numPr>
        <w:spacing w:after="110" w:line="240" w:lineRule="auto"/>
      </w:pPr>
      <w:r>
        <w:t>товарные знаки;</w:t>
      </w:r>
    </w:p>
    <w:p w14:paraId="113773B3" w14:textId="77777777" w:rsidR="0036211F" w:rsidRPr="00DC630C" w:rsidRDefault="0036211F" w:rsidP="00C1564F">
      <w:pPr>
        <w:pStyle w:val="PURBullet-Indented"/>
        <w:numPr>
          <w:ilvl w:val="0"/>
          <w:numId w:val="11"/>
        </w:numPr>
        <w:spacing w:after="110" w:line="240" w:lineRule="auto"/>
      </w:pPr>
      <w:r>
        <w:t>уведомления об авторском праве;</w:t>
      </w:r>
    </w:p>
    <w:p w14:paraId="175E6628" w14:textId="77777777" w:rsidR="0036211F" w:rsidRPr="00DC630C" w:rsidRDefault="0036211F" w:rsidP="00C1564F">
      <w:pPr>
        <w:pStyle w:val="PURBullet-Indented"/>
        <w:numPr>
          <w:ilvl w:val="0"/>
          <w:numId w:val="11"/>
        </w:numPr>
        <w:spacing w:after="110" w:line="240" w:lineRule="auto"/>
      </w:pPr>
      <w:r>
        <w:t>цифровые водяные знаки; или</w:t>
      </w:r>
    </w:p>
    <w:p w14:paraId="1B81D4FD" w14:textId="77777777" w:rsidR="0036211F" w:rsidRPr="00DC630C" w:rsidRDefault="0036211F" w:rsidP="00C1564F">
      <w:pPr>
        <w:pStyle w:val="PURBullet-Indented"/>
        <w:numPr>
          <w:ilvl w:val="0"/>
          <w:numId w:val="11"/>
        </w:numPr>
        <w:spacing w:line="240" w:lineRule="auto"/>
      </w:pPr>
      <w:r>
        <w:t>другие уведомления Microsoft и ее поставщиков.</w:t>
      </w:r>
    </w:p>
    <w:p w14:paraId="5ED4BA30" w14:textId="3247C56D" w:rsidR="0036211F" w:rsidRDefault="0036211F" w:rsidP="00C1564F">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53" w:history="1">
        <w:r>
          <w:rPr>
            <w:rStyle w:val="Hyperlink"/>
          </w:rPr>
          <w:t>http://go.microsoft.com/?linkid=9710837</w:t>
        </w:r>
      </w:hyperlink>
      <w:r>
        <w:t>.</w:t>
      </w:r>
    </w:p>
    <w:p w14:paraId="21F799D5" w14:textId="77777777" w:rsidR="0036211F" w:rsidRDefault="0036211F" w:rsidP="00C1564F">
      <w:pPr>
        <w:pStyle w:val="PURBlueStrong-Indented"/>
        <w:spacing w:line="240" w:lineRule="auto"/>
      </w:pPr>
      <w:r>
        <w:t>ПО .NET Framework</w:t>
      </w:r>
    </w:p>
    <w:p w14:paraId="32D5446A" w14:textId="34DF6166" w:rsidR="0036211F" w:rsidRDefault="0036211F"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9F7CD50" w14:textId="77777777" w:rsidR="00F60F84" w:rsidRPr="00292B91" w:rsidRDefault="00F60F84" w:rsidP="00C1564F">
      <w:pPr>
        <w:pStyle w:val="PURBody-Indented"/>
      </w:pPr>
    </w:p>
    <w:p w14:paraId="0587D3C3" w14:textId="77777777" w:rsidR="00F60F84" w:rsidRDefault="009A4C7C" w:rsidP="00C1564F">
      <w:pPr>
        <w:pStyle w:val="PURHeading2"/>
        <w:pBdr>
          <w:bottom w:val="single" w:sz="4" w:space="1" w:color="auto"/>
        </w:pBdr>
        <w:spacing w:line="240" w:lineRule="auto"/>
      </w:pPr>
      <w:bookmarkStart w:id="399" w:name="SALTerms_Desktop"/>
      <w:r>
        <w:t>Приложения для настольных компьютеров (Desktop Applications)</w:t>
      </w:r>
      <w:bookmarkEnd w:id="399"/>
    </w:p>
    <w:p w14:paraId="09ED3ED6" w14:textId="77777777" w:rsidR="001F7A9F" w:rsidRDefault="001F7A9F" w:rsidP="00C1564F">
      <w:pPr>
        <w:pStyle w:val="PURBullet-Indented"/>
        <w:numPr>
          <w:ilvl w:val="0"/>
          <w:numId w:val="0"/>
        </w:numPr>
        <w:spacing w:line="240" w:lineRule="auto"/>
        <w:sectPr w:rsidR="001F7A9F" w:rsidSect="00DF3827">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C1564F">
      <w:pPr>
        <w:pStyle w:val="PURBullet-Indented"/>
        <w:spacing w:line="240" w:lineRule="auto"/>
      </w:pPr>
      <w:r>
        <w:lastRenderedPageBreak/>
        <w:t>Пакет многоязыкового интерфейса для Office 2013</w:t>
      </w:r>
    </w:p>
    <w:p w14:paraId="38F5F615" w14:textId="6BEB3FF7" w:rsidR="00BF78C0" w:rsidRPr="00BF78C0" w:rsidRDefault="00BF78C0" w:rsidP="00C1564F">
      <w:pPr>
        <w:pStyle w:val="PURBullet-Indented"/>
        <w:spacing w:line="240" w:lineRule="auto"/>
      </w:pPr>
      <w:r>
        <w:t xml:space="preserve">Office профессиональный плюс </w:t>
      </w:r>
      <w:r w:rsidR="007242AE">
        <w:t>2016</w:t>
      </w:r>
      <w:r>
        <w:t xml:space="preserve"> </w:t>
      </w:r>
    </w:p>
    <w:p w14:paraId="4EEE639D" w14:textId="3B01D45A" w:rsidR="00FA0FD5" w:rsidRDefault="00FA0FD5" w:rsidP="00C1564F">
      <w:pPr>
        <w:pStyle w:val="PURBullet-Indented"/>
        <w:spacing w:line="240" w:lineRule="auto"/>
      </w:pPr>
      <w:r>
        <w:t xml:space="preserve">Office стандартный </w:t>
      </w:r>
      <w:r w:rsidR="007242AE">
        <w:t>2016</w:t>
      </w:r>
    </w:p>
    <w:p w14:paraId="31137321" w14:textId="503C50A5" w:rsidR="008B1CCE" w:rsidRPr="00BF78C0" w:rsidRDefault="008B1CCE" w:rsidP="00C1564F">
      <w:pPr>
        <w:pStyle w:val="PURBullet-Indented"/>
        <w:spacing w:line="240" w:lineRule="auto"/>
      </w:pPr>
      <w:r>
        <w:t xml:space="preserve">Project профессиональный </w:t>
      </w:r>
      <w:r w:rsidR="007242AE">
        <w:t>2016</w:t>
      </w:r>
    </w:p>
    <w:p w14:paraId="52347F92" w14:textId="34EE9C83" w:rsidR="00234924" w:rsidRDefault="00BF78C0" w:rsidP="00C1564F">
      <w:pPr>
        <w:pStyle w:val="PURBullet-Indented"/>
        <w:spacing w:line="240" w:lineRule="auto"/>
      </w:pPr>
      <w:r>
        <w:t xml:space="preserve">Project стандартный </w:t>
      </w:r>
      <w:r w:rsidR="007242AE">
        <w:t>2016</w:t>
      </w:r>
    </w:p>
    <w:p w14:paraId="2CFE0B6E" w14:textId="40F72DDF" w:rsidR="00FA0FD5" w:rsidRDefault="00FA0FD5" w:rsidP="00C1564F">
      <w:pPr>
        <w:pStyle w:val="PURBullet-Indented"/>
        <w:spacing w:line="240" w:lineRule="auto"/>
      </w:pPr>
      <w:r>
        <w:t xml:space="preserve">Visio профессиональный </w:t>
      </w:r>
      <w:r w:rsidR="007242AE">
        <w:t>2016</w:t>
      </w:r>
    </w:p>
    <w:p w14:paraId="290935A2" w14:textId="65A7AD82" w:rsidR="008B1CCE" w:rsidRDefault="008B1CCE" w:rsidP="00C1564F">
      <w:pPr>
        <w:pStyle w:val="PURBullet-Indented"/>
        <w:spacing w:line="240" w:lineRule="auto"/>
      </w:pPr>
      <w:r>
        <w:t xml:space="preserve">Visio стандартный </w:t>
      </w:r>
      <w:r w:rsidR="007242AE">
        <w:t>2016</w:t>
      </w:r>
    </w:p>
    <w:p w14:paraId="615B43F1" w14:textId="69E67241" w:rsidR="008B1CCE" w:rsidRDefault="00830DCA" w:rsidP="00C1564F">
      <w:pPr>
        <w:pStyle w:val="PURBullet-Indented"/>
        <w:spacing w:line="240" w:lineRule="auto"/>
      </w:pPr>
      <w:r>
        <w:lastRenderedPageBreak/>
        <w:t xml:space="preserve">Visual Studio </w:t>
      </w:r>
      <w:r w:rsidR="005D4A0E">
        <w:rPr>
          <w:lang w:val="en-US"/>
        </w:rPr>
        <w:t>Enterprise 2015</w:t>
      </w:r>
    </w:p>
    <w:p w14:paraId="054A6852" w14:textId="48BA299D" w:rsidR="00FA0FD5" w:rsidRDefault="00830DCA" w:rsidP="00C1564F">
      <w:pPr>
        <w:pStyle w:val="PURBullet-Indented"/>
        <w:spacing w:line="240" w:lineRule="auto"/>
      </w:pPr>
      <w:r>
        <w:t xml:space="preserve">Visual Studio Professional </w:t>
      </w:r>
      <w:r w:rsidR="005D4A0E">
        <w:t>201</w:t>
      </w:r>
      <w:r w:rsidR="005D4A0E">
        <w:rPr>
          <w:lang w:val="en-US"/>
        </w:rPr>
        <w:t>5</w:t>
      </w:r>
    </w:p>
    <w:p w14:paraId="2B6BA003" w14:textId="3E20994D" w:rsidR="00BF78C0" w:rsidRDefault="00BF78C0" w:rsidP="00C1564F">
      <w:pPr>
        <w:pStyle w:val="PURBullet-Indented"/>
        <w:spacing w:line="240" w:lineRule="auto"/>
      </w:pPr>
      <w:r>
        <w:t xml:space="preserve">Visual Studio Test Professional </w:t>
      </w:r>
      <w:r w:rsidR="000D094E">
        <w:t>201</w:t>
      </w:r>
      <w:r w:rsidR="000D094E">
        <w:rPr>
          <w:lang w:val="en-US"/>
        </w:rPr>
        <w:t>5</w:t>
      </w:r>
    </w:p>
    <w:p w14:paraId="065B928C" w14:textId="77777777" w:rsidR="00EE7C5B" w:rsidRDefault="00EE7C5B" w:rsidP="00C1564F">
      <w:pPr>
        <w:pStyle w:val="PURBullet-Indented"/>
        <w:numPr>
          <w:ilvl w:val="0"/>
          <w:numId w:val="0"/>
        </w:numPr>
        <w:spacing w:line="240" w:lineRule="auto"/>
        <w:ind w:left="270"/>
      </w:pPr>
    </w:p>
    <w:p w14:paraId="15C2C9DF" w14:textId="77777777" w:rsidR="001F7A9F" w:rsidRDefault="001F7A9F" w:rsidP="00C1564F">
      <w:pPr>
        <w:pStyle w:val="PURBullet-Indented"/>
        <w:numPr>
          <w:ilvl w:val="0"/>
          <w:numId w:val="0"/>
        </w:numPr>
        <w:spacing w:line="240" w:lineRule="auto"/>
        <w:ind w:left="486" w:hanging="216"/>
      </w:pPr>
    </w:p>
    <w:p w14:paraId="13885339" w14:textId="77777777" w:rsidR="00C1564F" w:rsidRDefault="00C1564F" w:rsidP="00C1564F">
      <w:pPr>
        <w:pStyle w:val="PURBullet-Indented"/>
        <w:numPr>
          <w:ilvl w:val="0"/>
          <w:numId w:val="0"/>
        </w:numPr>
        <w:spacing w:line="240" w:lineRule="auto"/>
        <w:ind w:left="486" w:hanging="216"/>
      </w:pPr>
    </w:p>
    <w:p w14:paraId="6FED5C44" w14:textId="77777777" w:rsidR="00C1564F" w:rsidRDefault="00C1564F" w:rsidP="00C1564F">
      <w:pPr>
        <w:pStyle w:val="PURBullet-Indented"/>
        <w:numPr>
          <w:ilvl w:val="0"/>
          <w:numId w:val="0"/>
        </w:numPr>
        <w:spacing w:line="240" w:lineRule="auto"/>
        <w:ind w:left="486" w:hanging="216"/>
        <w:sectPr w:rsidR="00C1564F" w:rsidSect="00DF3827">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C1564F">
      <w:pPr>
        <w:pStyle w:val="PURBlueStrong"/>
        <w:spacing w:line="240" w:lineRule="auto"/>
      </w:pPr>
      <w:r>
        <w:rPr>
          <w:rStyle w:val="PURBlueStrong-IndentedChar"/>
          <w:smallCaps/>
        </w:rPr>
        <w:lastRenderedPageBreak/>
        <w:t>Лицензии подписчика (SAL)</w:t>
      </w:r>
    </w:p>
    <w:p w14:paraId="3E3D075D" w14:textId="6FB9A0EE" w:rsidR="009A4C7C" w:rsidRPr="00902B3A" w:rsidRDefault="009A4C7C" w:rsidP="00C1564F">
      <w:pPr>
        <w:pStyle w:val="PURBody-Indented"/>
      </w:pPr>
      <w:r>
        <w:t xml:space="preserve">Вы должны приобрести и назначить лицензию SAL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A401C0" w:rsidRPr="00A401C0">
        <w:t>«</w:t>
      </w:r>
      <w:r>
        <w:t>на устройство</w:t>
      </w:r>
      <w:r w:rsidR="00370CF7" w:rsidRPr="00370CF7">
        <w:t>»</w:t>
      </w:r>
      <w:r>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14:paraId="681FF5B1" w14:textId="22FFA3C0" w:rsidR="009D10D5" w:rsidRDefault="00C827EE" w:rsidP="00C1564F">
      <w:pPr>
        <w:pStyle w:val="PURBody-Indented"/>
      </w:pPr>
      <w:r>
        <w:rPr>
          <w:rStyle w:val="PURBlueStrong-IndentedChar"/>
        </w:rPr>
        <w:t xml:space="preserve">Типы лицензий SAL. </w:t>
      </w:r>
      <w:r>
        <w:t>Существует один тип лицензии SAL: лицензия SAL «на пользователя».</w:t>
      </w:r>
    </w:p>
    <w:p w14:paraId="7F21BB93" w14:textId="5EBD7FCC" w:rsidR="009A4C7C" w:rsidRDefault="00C827EE" w:rsidP="00C1564F">
      <w:pPr>
        <w:pStyle w:val="PURBody-Indented"/>
      </w:pPr>
      <w:r>
        <w:rPr>
          <w:rStyle w:val="Strong"/>
        </w:rPr>
        <w:t xml:space="preserve">Лицензии SAL «на пользователя». </w:t>
      </w:r>
      <w:r>
        <w:t>Каждая лицензия SAL «на пользователя» позволяет одному пользователю использовать любое устройство для обращения к программному обеспечению и его использования.</w:t>
      </w:r>
    </w:p>
    <w:p w14:paraId="683BA100" w14:textId="1715192E" w:rsidR="009A4C7C" w:rsidRPr="00613FF6" w:rsidRDefault="009A4C7C" w:rsidP="00C1564F">
      <w:pPr>
        <w:pStyle w:val="PURBlueStrong"/>
        <w:spacing w:line="240" w:lineRule="auto"/>
      </w:pPr>
      <w:r>
        <w:lastRenderedPageBreak/>
        <w:t xml:space="preserve">Одновременные подключения по </w:t>
      </w:r>
      <w:r w:rsidR="00B202D5">
        <w:t>лицензиям SAL «на пользователя»</w:t>
      </w:r>
    </w:p>
    <w:p w14:paraId="529C6FCA" w14:textId="5FA339DA" w:rsidR="00923EF2" w:rsidRPr="00830DCA" w:rsidRDefault="00923EF2" w:rsidP="00C1564F">
      <w:pPr>
        <w:pStyle w:val="PURBody-Indented"/>
        <w:rPr>
          <w:lang w:eastAsia="zh-CN"/>
        </w:rPr>
      </w:pPr>
      <w:r>
        <w:t>Вы должны приобрести по одной лицензии SAL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SAL.</w:t>
      </w:r>
    </w:p>
    <w:p w14:paraId="56797CB6" w14:textId="77777777" w:rsidR="009A4C7C" w:rsidRPr="00A324A8" w:rsidRDefault="009A4C7C" w:rsidP="00C1564F">
      <w:pPr>
        <w:pStyle w:val="PURBlueStrong"/>
        <w:spacing w:line="240" w:lineRule="auto"/>
      </w:pPr>
      <w:r>
        <w:rPr>
          <w:rStyle w:val="PURBlueStrong-IndentedChar"/>
          <w:smallCaps/>
        </w:rPr>
        <w:t>Передача лицензий SAL</w:t>
      </w:r>
    </w:p>
    <w:p w14:paraId="067FDB1B" w14:textId="7D94C771" w:rsidR="00893CE7" w:rsidRDefault="009A4C7C" w:rsidP="00C1564F">
      <w:pPr>
        <w:pStyle w:val="PURBody-Indented"/>
      </w:pPr>
      <w:r>
        <w:rPr>
          <w:rFonts w:cs="Arial"/>
          <w:szCs w:val="18"/>
        </w:rPr>
        <w:t>Вы можете</w:t>
      </w:r>
      <w:r>
        <w:t xml:space="preserve"> передать свою лицензию SAL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SAL временному работнику в отсутствие пользователя.</w:t>
      </w:r>
    </w:p>
    <w:p w14:paraId="24BA1BDA" w14:textId="3811084F" w:rsidR="005F0630" w:rsidRDefault="005F0630" w:rsidP="00C1564F">
      <w:pPr>
        <w:pStyle w:val="PURBlueStrong"/>
        <w:spacing w:line="240" w:lineRule="auto"/>
      </w:pPr>
      <w:r>
        <w:t>Использование служб удаленных рабочих столов Windows Server</w:t>
      </w:r>
    </w:p>
    <w:p w14:paraId="12CB3D42" w14:textId="0C47A242" w:rsidR="005F0630" w:rsidRPr="001666CF" w:rsidRDefault="005F0630" w:rsidP="00C1564F">
      <w:pPr>
        <w:pStyle w:val="PURBody-Indented"/>
      </w:pPr>
      <w:r>
        <w:t>Для предоставления Приложения для настольного компьютера (например, Office),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Windows, (с помощью функциональных возможностей служб удаленных рабочих столов Windows Server или другой технологии) требуется лицензия SAL для служб удаленных рабочих столов Windows Server. Порядок назначения лицензий SAL для серверного программного обеспечения см. в разделе общих условий для лицензий SAL для серверного программного обеспечения.</w:t>
      </w:r>
    </w:p>
    <w:p w14:paraId="720545E4" w14:textId="38AE059C" w:rsidR="00893CE7" w:rsidRDefault="00A93FEE" w:rsidP="00C1564F">
      <w:pPr>
        <w:pStyle w:val="PURBullet-Indented"/>
        <w:keepLines/>
        <w:numPr>
          <w:ilvl w:val="0"/>
          <w:numId w:val="0"/>
        </w:numPr>
        <w:spacing w:line="240" w:lineRule="auto"/>
        <w:ind w:left="547"/>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F5726AD" w14:textId="533975D2" w:rsidR="009A4C7C" w:rsidRDefault="00830DCA" w:rsidP="00C1564F">
      <w:pPr>
        <w:pStyle w:val="PURHeading1"/>
        <w:spacing w:line="240" w:lineRule="auto"/>
      </w:pPr>
      <w:r>
        <w:t>Условия лицензии для конкретного продукта</w:t>
      </w:r>
    </w:p>
    <w:p w14:paraId="7A8B13DE" w14:textId="77777777" w:rsidR="000D094E" w:rsidRPr="00CE684E" w:rsidRDefault="000D094E" w:rsidP="00C1564F">
      <w:pPr>
        <w:pStyle w:val="PURProductName"/>
        <w:rPr>
          <w:lang w:val="fr-FR"/>
        </w:rPr>
      </w:pPr>
      <w:bookmarkStart w:id="400" w:name="_Toc424039009"/>
      <w:bookmarkStart w:id="401" w:name="_Toc424039050"/>
      <w:bookmarkStart w:id="402" w:name="_Toc428364407"/>
      <w:bookmarkStart w:id="403" w:name="_Toc428364771"/>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r>
        <w:t>Advanced Threat Analytics 2016</w:t>
      </w:r>
      <w:bookmarkEnd w:id="400"/>
      <w:bookmarkEnd w:id="401"/>
      <w:bookmarkEnd w:id="402"/>
      <w:bookmarkEnd w:id="403"/>
      <w:r>
        <w:fldChar w:fldCharType="begin"/>
      </w:r>
      <w:r>
        <w:instrText>XE "Advanced Threat Analytics 2016"</w:instrText>
      </w:r>
      <w:r>
        <w:fldChar w:fldCharType="end"/>
      </w:r>
    </w:p>
    <w:p w14:paraId="44861DEA" w14:textId="77777777" w:rsidR="000D094E" w:rsidRPr="000A146C" w:rsidRDefault="000D094E" w:rsidP="00C1564F">
      <w:pPr>
        <w:pStyle w:val="PURLicenseTerm"/>
        <w:spacing w:line="240" w:lineRule="auto"/>
      </w:pPr>
      <w:r>
        <w:t>Условия лицензии, применяемые к использованию вами данного продукта: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0D094E" w14:paraId="64908B08" w14:textId="77777777" w:rsidTr="002D0D7C">
        <w:tc>
          <w:tcPr>
            <w:tcW w:w="2477" w:type="pct"/>
            <w:tcBorders>
              <w:top w:val="single" w:sz="4" w:space="0" w:color="auto"/>
              <w:bottom w:val="nil"/>
            </w:tcBorders>
          </w:tcPr>
          <w:p w14:paraId="683673FF" w14:textId="77777777" w:rsidR="000D094E" w:rsidRPr="003667B6" w:rsidRDefault="000D094E" w:rsidP="00C1564F">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0C0CDD40" w14:textId="77777777" w:rsidR="000D094E" w:rsidRDefault="000D094E" w:rsidP="00C1564F">
            <w:pPr>
              <w:pStyle w:val="PURLMSH"/>
            </w:pPr>
            <w:r>
              <w:t xml:space="preserve">См. Соответствующее уведомление. Нет </w:t>
            </w:r>
          </w:p>
        </w:tc>
      </w:tr>
      <w:tr w:rsidR="000D094E" w14:paraId="3C2316B6" w14:textId="77777777" w:rsidTr="002D0D7C">
        <w:tc>
          <w:tcPr>
            <w:tcW w:w="2477" w:type="pct"/>
            <w:tcBorders>
              <w:top w:val="nil"/>
            </w:tcBorders>
          </w:tcPr>
          <w:p w14:paraId="1832A73F" w14:textId="77777777" w:rsidR="000D094E" w:rsidRPr="00250A5F" w:rsidRDefault="000D094E" w:rsidP="00C1564F">
            <w:pPr>
              <w:pStyle w:val="PURLMSH"/>
            </w:pPr>
            <w:r>
              <w:t xml:space="preserve">Клиентское/Дополнительное программное обеспечение: Нет </w:t>
            </w:r>
          </w:p>
        </w:tc>
        <w:tc>
          <w:tcPr>
            <w:tcW w:w="2523" w:type="pct"/>
            <w:tcBorders>
              <w:top w:val="nil"/>
            </w:tcBorders>
          </w:tcPr>
          <w:p w14:paraId="6A46E098" w14:textId="77777777" w:rsidR="000D094E" w:rsidRDefault="000D094E" w:rsidP="00C1564F">
            <w:pPr>
              <w:pStyle w:val="PURLMSH"/>
              <w:tabs>
                <w:tab w:val="left" w:pos="4260"/>
              </w:tabs>
            </w:pPr>
            <w:r>
              <w:t xml:space="preserve">Право на получение Программных услуг на Серверах Поставщиков Центров обработки данных: </w:t>
            </w:r>
            <w:r>
              <w:rPr>
                <w:b/>
              </w:rPr>
              <w:t>Да</w:t>
            </w:r>
          </w:p>
        </w:tc>
      </w:tr>
      <w:tr w:rsidR="000D094E" w:rsidRPr="00501DAF" w14:paraId="77C6FF0D" w14:textId="77777777" w:rsidTr="002D0D7C">
        <w:tblPrEx>
          <w:tblBorders>
            <w:top w:val="none" w:sz="0" w:space="0" w:color="auto"/>
            <w:bottom w:val="none" w:sz="0" w:space="0" w:color="auto"/>
          </w:tblBorders>
        </w:tblPrEx>
        <w:tc>
          <w:tcPr>
            <w:tcW w:w="5000" w:type="pct"/>
            <w:gridSpan w:val="2"/>
            <w:shd w:val="clear" w:color="auto" w:fill="E5EEF7"/>
          </w:tcPr>
          <w:p w14:paraId="292B28BF" w14:textId="77777777" w:rsidR="000D094E" w:rsidRPr="00155FD0" w:rsidRDefault="000D094E" w:rsidP="00C1564F">
            <w:pPr>
              <w:pStyle w:val="PURTableHeaderWhite"/>
              <w:spacing w:after="0" w:line="240" w:lineRule="auto"/>
              <w:rPr>
                <w:i w:val="0"/>
                <w:color w:val="404040" w:themeColor="text1" w:themeTint="BF"/>
                <w:lang w:val="en-US"/>
              </w:rPr>
            </w:pPr>
            <w:r>
              <w:rPr>
                <w:i w:val="0"/>
                <w:color w:val="404040" w:themeColor="text1" w:themeTint="BF"/>
              </w:rPr>
              <w:t>КЛИЕНТСКИЕ ЛИЦЕНЗИИ ПОДПИСЧИКА (SAL)</w:t>
            </w:r>
          </w:p>
        </w:tc>
      </w:tr>
      <w:tr w:rsidR="000D094E" w:rsidRPr="00155FD0" w14:paraId="01315BBA" w14:textId="77777777" w:rsidTr="002D0D7C">
        <w:tblPrEx>
          <w:tblBorders>
            <w:top w:val="none" w:sz="0" w:space="0" w:color="auto"/>
            <w:bottom w:val="none" w:sz="0" w:space="0" w:color="auto"/>
          </w:tblBorders>
        </w:tblPrEx>
        <w:tc>
          <w:tcPr>
            <w:tcW w:w="5000" w:type="pct"/>
            <w:gridSpan w:val="2"/>
          </w:tcPr>
          <w:p w14:paraId="2833837F" w14:textId="77777777" w:rsidR="000D094E" w:rsidRPr="00774BF2" w:rsidRDefault="000D094E" w:rsidP="00C1564F">
            <w:pPr>
              <w:pStyle w:val="PURTableHeaderWhite"/>
              <w:spacing w:after="0" w:line="240" w:lineRule="auto"/>
              <w:rPr>
                <w:b w:val="0"/>
                <w:color w:val="404040" w:themeColor="text1" w:themeTint="BF"/>
              </w:rPr>
            </w:pPr>
            <w:r>
              <w:rPr>
                <w:i w:val="0"/>
                <w:color w:val="404040" w:themeColor="text1" w:themeTint="BF"/>
              </w:rPr>
              <w:t>Требования</w:t>
            </w:r>
          </w:p>
          <w:p w14:paraId="5B4856A8" w14:textId="77777777" w:rsidR="000D094E" w:rsidRPr="00F20BBE" w:rsidRDefault="000D094E" w:rsidP="00C1564F">
            <w:pPr>
              <w:pStyle w:val="PURBullet-Indented"/>
              <w:spacing w:line="240" w:lineRule="auto"/>
              <w:rPr>
                <w:lang w:val="en-IN"/>
              </w:rPr>
            </w:pPr>
            <w:r w:rsidRPr="00155FD0">
              <w:rPr>
                <w:lang w:val="en-US"/>
              </w:rPr>
              <w:t xml:space="preserve">Advanced Threat Analytics 2016: </w:t>
            </w:r>
            <w:r>
              <w:t>клиентская</w:t>
            </w:r>
            <w:r w:rsidRPr="00155FD0">
              <w:rPr>
                <w:lang w:val="en-US"/>
              </w:rPr>
              <w:t xml:space="preserve"> </w:t>
            </w:r>
            <w:r>
              <w:t>лицензия</w:t>
            </w:r>
            <w:r w:rsidRPr="00155FD0">
              <w:rPr>
                <w:lang w:val="en-US"/>
              </w:rPr>
              <w:t xml:space="preserve"> SAL</w:t>
            </w:r>
          </w:p>
        </w:tc>
      </w:tr>
    </w:tbl>
    <w:p w14:paraId="5D98A93D" w14:textId="77777777" w:rsidR="000D094E" w:rsidRDefault="000D094E" w:rsidP="00C1564F">
      <w:pPr>
        <w:pStyle w:val="PURADDITIONALTERMSHEADERMB"/>
      </w:pPr>
      <w:r>
        <w:t>Дополнительные условия</w:t>
      </w:r>
    </w:p>
    <w:p w14:paraId="44A16B9E" w14:textId="77777777" w:rsidR="000D094E" w:rsidRDefault="000D094E" w:rsidP="00C1564F">
      <w:pPr>
        <w:pStyle w:val="PURBlueStrong-Indented"/>
        <w:spacing w:line="240" w:lineRule="auto"/>
      </w:pPr>
      <w:r>
        <w:t xml:space="preserve">Использование, требующее лицензии SAL </w:t>
      </w:r>
    </w:p>
    <w:p w14:paraId="7FAA6543" w14:textId="77777777" w:rsidR="000D094E" w:rsidRPr="005F2395" w:rsidRDefault="000D094E" w:rsidP="00C1564F">
      <w:pPr>
        <w:pStyle w:val="PURBody-Indented"/>
      </w:pPr>
      <w:r>
        <w:t>Лицензии требуются только для тех клиентских Операционных сред (или Операционных сред серверов, используемых как клиентские Операционные среды), которые используются или доступ к которым осуществляется на пользовательских устройствах, прошедших проверку подлинности Active Directory под управлением Advanced Threat Analytics.</w:t>
      </w:r>
    </w:p>
    <w:p w14:paraId="46FBA583" w14:textId="77777777" w:rsidR="000D094E" w:rsidRDefault="000D094E" w:rsidP="00C1564F">
      <w:pPr>
        <w:pStyle w:val="PURBlueStrong-Indented"/>
        <w:spacing w:line="240" w:lineRule="auto"/>
      </w:pPr>
      <w:r>
        <w:t>Ограничения для стран</w:t>
      </w:r>
    </w:p>
    <w:p w14:paraId="3F097B44" w14:textId="77777777" w:rsidR="000D094E" w:rsidRPr="00876B2B" w:rsidRDefault="000D094E" w:rsidP="00C1564F">
      <w:pPr>
        <w:pStyle w:val="PURBody-Indented"/>
        <w:rPr>
          <w:smallCaps/>
        </w:rPr>
      </w:pPr>
      <w:r>
        <w:t>Ни Клиент, ни Пользователи не имеют права использовать Advanced Threat Analytics 2016 в Китайской Народной Республике.</w:t>
      </w:r>
    </w:p>
    <w:p w14:paraId="69CAB006" w14:textId="77777777" w:rsidR="000D094E" w:rsidRPr="005F3229" w:rsidRDefault="000D094E" w:rsidP="00C1564F">
      <w:pPr>
        <w:pStyle w:val="PURBlueStrong-Indented"/>
        <w:spacing w:line="240" w:lineRule="auto"/>
      </w:pPr>
      <w:r>
        <w:t>Программы и Уведомления третьих лиц</w:t>
      </w:r>
    </w:p>
    <w:p w14:paraId="1FCFCB98" w14:textId="77777777" w:rsidR="000D094E" w:rsidRPr="005F3229" w:rsidRDefault="000D094E" w:rsidP="00C1564F">
      <w:pPr>
        <w:pStyle w:val="PURBody-Indented"/>
      </w:pPr>
      <w:r>
        <w:t>Определенный код третьих лиц, включенный в программное обеспечение, вы получаете по лицензии от Microsoft в рамках данного лицензионного соглашения, а не от какого-либо третьего лица на каких-либо других условиях лицензии. Уведомления (если имеются) о таком коде третьих лиц включаются в программное обеспечение и находятся в файле ThirdPartyNotices.txt file или в документации по программному обеспечению.</w:t>
      </w:r>
    </w:p>
    <w:p w14:paraId="01C251E7" w14:textId="77777777" w:rsidR="000D094E" w:rsidRPr="004A290B" w:rsidRDefault="000D094E" w:rsidP="00C1564F">
      <w:pPr>
        <w:pStyle w:val="PURBlueStrong-Indented"/>
        <w:spacing w:line="240" w:lineRule="auto"/>
      </w:pPr>
      <w:r>
        <w:t>Программное обеспечение третьих лиц</w:t>
      </w:r>
    </w:p>
    <w:p w14:paraId="16CCA991" w14:textId="77777777" w:rsidR="000D094E" w:rsidRDefault="000D094E" w:rsidP="00C1564F">
      <w:pPr>
        <w:pStyle w:val="PURBody-Indented"/>
      </w:pPr>
      <w:r>
        <w:t>Дополнительные юридические уведомления и условия лицензии, применимые к частям программного обеспечения, приводятся в файле ThirdPartyNotices, который предоставляется вместе с программным обеспечением. За исключением любых условий сторонних лицензий, указанных в файле ThirdPartyNotices, заявление об отказе от предоставления гарантий и об ограничении или исключении возмещения убытков по настоящему соглашению применяется ко всему программному обеспечению.</w:t>
      </w:r>
    </w:p>
    <w:p w14:paraId="4491DE51" w14:textId="77777777" w:rsidR="000D094E" w:rsidRPr="00F20BBE" w:rsidRDefault="00A93FEE" w:rsidP="00C1564F">
      <w:pPr>
        <w:pStyle w:val="PURBreadcrumb"/>
        <w:keepNext w:val="0"/>
        <w:rPr>
          <w:color w:val="00467F"/>
        </w:rPr>
      </w:pPr>
      <w:hyperlink w:anchor="Оглавление" w:history="1">
        <w:r w:rsidR="000D094E" w:rsidRPr="00F20BBE">
          <w:rPr>
            <w:rStyle w:val="Hyperlink"/>
            <w:rFonts w:ascii="Arial Narrow" w:hAnsi="Arial Narrow"/>
            <w:sz w:val="16"/>
          </w:rPr>
          <w:t>Оглавление</w:t>
        </w:r>
      </w:hyperlink>
      <w:r w:rsidR="000D094E" w:rsidRPr="00F20BBE">
        <w:rPr>
          <w:color w:val="00467F"/>
        </w:rPr>
        <w:t xml:space="preserve"> / </w:t>
      </w:r>
      <w:hyperlink w:anchor="Универсальные условия" w:history="1">
        <w:r w:rsidR="000D094E" w:rsidRPr="00F20BBE">
          <w:rPr>
            <w:rStyle w:val="Hyperlink"/>
            <w:rFonts w:ascii="Arial Narrow" w:hAnsi="Arial Narrow"/>
            <w:sz w:val="16"/>
          </w:rPr>
          <w:t>Универсальные условия лицензии</w:t>
        </w:r>
      </w:hyperlink>
    </w:p>
    <w:p w14:paraId="5D739596" w14:textId="751BE22F" w:rsidR="009A4C7C" w:rsidRDefault="009A4C7C" w:rsidP="00C1564F">
      <w:pPr>
        <w:pStyle w:val="PURProductName"/>
      </w:pPr>
      <w:bookmarkStart w:id="420" w:name="_Toc428364408"/>
      <w:bookmarkStart w:id="421" w:name="_Toc428364772"/>
      <w:r>
        <w:lastRenderedPageBreak/>
        <w:t xml:space="preserve">Exchange Server </w:t>
      </w:r>
      <w:r w:rsidR="007242AE">
        <w:t>2016</w:t>
      </w:r>
      <w:r>
        <w:t>, выпуски Standard и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instrText xml:space="preserve">XE "Exchange Server </w:instrText>
      </w:r>
      <w:r w:rsidR="007242AE">
        <w:instrText>2016</w:instrText>
      </w:r>
      <w:r>
        <w:instrText>, выпуски Standard и Enterprise"</w:instrText>
      </w:r>
      <w:r>
        <w:fldChar w:fldCharType="end"/>
      </w:r>
    </w:p>
    <w:p w14:paraId="363E740F"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0F192D05" w:rsidR="009A4C7C" w:rsidRPr="003667B6" w:rsidRDefault="008F7770"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56" w:type="pct"/>
            <w:gridSpan w:val="2"/>
            <w:tcBorders>
              <w:top w:val="single" w:sz="4" w:space="0" w:color="auto"/>
            </w:tcBorders>
          </w:tcPr>
          <w:p w14:paraId="6A3C6578" w14:textId="77777777" w:rsidR="009A4C7C" w:rsidRDefault="004F154D" w:rsidP="00C1564F">
            <w:pPr>
              <w:pStyle w:val="PURLMSH"/>
            </w:pPr>
            <w:r>
              <w:t xml:space="preserve">См. соответствующее уведомление. </w:t>
            </w:r>
            <w:r>
              <w:rPr>
                <w:b/>
              </w:rPr>
              <w:t>Нет</w:t>
            </w:r>
          </w:p>
        </w:tc>
      </w:tr>
      <w:tr w:rsidR="009A4C7C" w14:paraId="3C09CAEC" w14:textId="77777777" w:rsidTr="00CA5725">
        <w:tc>
          <w:tcPr>
            <w:tcW w:w="2444" w:type="pct"/>
          </w:tcPr>
          <w:p w14:paraId="66F8FED1" w14:textId="2488BE90" w:rsidR="00F418D0" w:rsidRPr="00F418D0" w:rsidRDefault="009A4C7C" w:rsidP="00C1564F">
            <w:pPr>
              <w:pStyle w:val="PURLMSH"/>
              <w:rPr>
                <w:i/>
              </w:rPr>
            </w:pPr>
            <w:r>
              <w:t xml:space="preserve">Клиентское/Дополнительное программное обеспечение </w:t>
            </w:r>
            <w:r>
              <w:rPr>
                <w:b/>
              </w:rPr>
              <w:t>Да</w:t>
            </w:r>
            <w:r>
              <w:t xml:space="preserve"> </w:t>
            </w:r>
            <w:r w:rsidR="00DC179C" w:rsidRPr="00DC179C">
              <w:br/>
            </w:r>
            <w:r>
              <w:rPr>
                <w:i/>
              </w:rPr>
              <w:t xml:space="preserve">(см. </w:t>
            </w:r>
            <w:hyperlink w:anchor="Appendix1" w:history="1">
              <w:r>
                <w:rPr>
                  <w:rStyle w:val="Hyperlink"/>
                  <w:i/>
                </w:rPr>
                <w:t>Приложение 1</w:t>
              </w:r>
            </w:hyperlink>
            <w:r>
              <w:rPr>
                <w:i/>
              </w:rPr>
              <w:t>)</w:t>
            </w:r>
          </w:p>
        </w:tc>
        <w:tc>
          <w:tcPr>
            <w:tcW w:w="2556" w:type="pct"/>
            <w:gridSpan w:val="2"/>
          </w:tcPr>
          <w:p w14:paraId="79548F49" w14:textId="496E9E70" w:rsidR="009A4C7C" w:rsidRPr="00D73DED" w:rsidRDefault="00D73DED" w:rsidP="00C1564F">
            <w:pPr>
              <w:pStyle w:val="PURLMSH"/>
              <w:rPr>
                <w:b/>
              </w:rPr>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C1564F">
            <w:pPr>
              <w:pStyle w:val="PURTableHeaderBlue"/>
            </w:pPr>
            <w:r>
              <w:t>ЛИЦЕНЗИИ ПОДПИСЧИКА (SAL).</w:t>
            </w:r>
          </w:p>
        </w:tc>
      </w:tr>
      <w:tr w:rsidR="00B262C9" w:rsidRPr="003528B0" w14:paraId="254E37AF" w14:textId="77777777" w:rsidTr="003A7958">
        <w:tc>
          <w:tcPr>
            <w:tcW w:w="2534" w:type="pct"/>
            <w:gridSpan w:val="2"/>
          </w:tcPr>
          <w:p w14:paraId="56168319" w14:textId="77777777" w:rsidR="00B262C9" w:rsidRPr="00BB180A" w:rsidRDefault="00BB41EF" w:rsidP="00C1564F">
            <w:pPr>
              <w:pStyle w:val="PURBody"/>
              <w:rPr>
                <w:i/>
              </w:rPr>
            </w:pPr>
            <w:r>
              <w:t>Необходимо:</w:t>
            </w:r>
          </w:p>
          <w:p w14:paraId="38B03099" w14:textId="49C11B63" w:rsidR="00B262C9" w:rsidRPr="009B2897" w:rsidRDefault="00B262C9" w:rsidP="00C1564F">
            <w:pPr>
              <w:pStyle w:val="PURBullet-Indented"/>
              <w:spacing w:line="240" w:lineRule="auto"/>
              <w:rPr>
                <w:lang w:val="en-US"/>
              </w:rPr>
            </w:pPr>
            <w:r w:rsidRPr="009B2897">
              <w:rPr>
                <w:lang w:val="en-US"/>
              </w:rPr>
              <w:t xml:space="preserve">Exchange Server </w:t>
            </w:r>
            <w:r w:rsidR="007242AE">
              <w:rPr>
                <w:lang w:val="en-US"/>
              </w:rPr>
              <w:t>2016</w:t>
            </w:r>
            <w:r w:rsidRPr="009B2897">
              <w:rPr>
                <w:lang w:val="en-US"/>
              </w:rPr>
              <w:t xml:space="preserve"> Hosted Exchange Basic SAL </w:t>
            </w:r>
            <w:r>
              <w:rPr>
                <w:b/>
              </w:rPr>
              <w:t>или</w:t>
            </w:r>
          </w:p>
          <w:p w14:paraId="5A45213E" w14:textId="1044779D" w:rsidR="00A253BA" w:rsidRPr="00A253BA" w:rsidRDefault="00B262C9" w:rsidP="00C1564F">
            <w:pPr>
              <w:pStyle w:val="PURBullet-Indented"/>
              <w:spacing w:line="240" w:lineRule="auto"/>
            </w:pPr>
            <w:r>
              <w:t xml:space="preserve">Exchange Server </w:t>
            </w:r>
            <w:r w:rsidR="007242AE">
              <w:t>2016</w:t>
            </w:r>
            <w:r>
              <w:t xml:space="preserve"> Hosted Exchange Standard SAL, </w:t>
            </w:r>
            <w:r>
              <w:rPr>
                <w:b/>
              </w:rPr>
              <w:t>или</w:t>
            </w:r>
          </w:p>
          <w:p w14:paraId="29192230" w14:textId="2DAD82ED" w:rsidR="00B262C9" w:rsidRPr="00A253BA" w:rsidRDefault="00B262C9" w:rsidP="00C1564F">
            <w:pPr>
              <w:pStyle w:val="PURBullet-Indented"/>
              <w:spacing w:line="240" w:lineRule="auto"/>
            </w:pPr>
            <w:r>
              <w:t xml:space="preserve">Exchange Server </w:t>
            </w:r>
            <w:r w:rsidR="007242AE">
              <w:t>2016</w:t>
            </w:r>
            <w:r>
              <w:t xml:space="preserve"> Hosted Exchange Standard Plus SAL, </w:t>
            </w:r>
            <w:r>
              <w:rPr>
                <w:b/>
              </w:rPr>
              <w:t>или</w:t>
            </w:r>
          </w:p>
        </w:tc>
        <w:tc>
          <w:tcPr>
            <w:tcW w:w="2466" w:type="pct"/>
            <w:tcBorders>
              <w:bottom w:val="nil"/>
            </w:tcBorders>
          </w:tcPr>
          <w:p w14:paraId="0ECBD2A4" w14:textId="77777777" w:rsidR="00830DCA" w:rsidRDefault="00830DCA" w:rsidP="00C1564F">
            <w:pPr>
              <w:pStyle w:val="PURBody"/>
            </w:pPr>
          </w:p>
          <w:p w14:paraId="44415D09" w14:textId="74847D1C" w:rsidR="00B262C9" w:rsidRDefault="00B262C9" w:rsidP="00C1564F">
            <w:pPr>
              <w:pStyle w:val="PURBullet-Indented"/>
              <w:spacing w:line="240" w:lineRule="auto"/>
            </w:pPr>
            <w:r>
              <w:t xml:space="preserve">Exchange Server </w:t>
            </w:r>
            <w:r w:rsidR="007242AE">
              <w:t>2016</w:t>
            </w:r>
            <w:r>
              <w:t xml:space="preserve"> Hosted Exchange Enterprise SAL, </w:t>
            </w:r>
            <w:r>
              <w:rPr>
                <w:b/>
              </w:rPr>
              <w:t>или</w:t>
            </w:r>
          </w:p>
          <w:p w14:paraId="1A9AF4B1" w14:textId="19C09229" w:rsidR="00B262C9" w:rsidRDefault="00B262C9" w:rsidP="00C1564F">
            <w:pPr>
              <w:pStyle w:val="PURBullet-Indented"/>
              <w:spacing w:line="240" w:lineRule="auto"/>
            </w:pPr>
            <w:r>
              <w:t xml:space="preserve">Exchange Server </w:t>
            </w:r>
            <w:r w:rsidR="007242AE">
              <w:t>2016</w:t>
            </w:r>
            <w:r>
              <w:t xml:space="preserve"> Hosted Exchange Enterprise Plus SAL, </w:t>
            </w:r>
            <w:r>
              <w:rPr>
                <w:b/>
              </w:rPr>
              <w:t>или</w:t>
            </w:r>
          </w:p>
          <w:p w14:paraId="45A9FCA6" w14:textId="77777777" w:rsidR="00B262C9" w:rsidRPr="000A3567" w:rsidRDefault="00B262C9" w:rsidP="00C1564F">
            <w:pPr>
              <w:pStyle w:val="PURBullet-Indented"/>
              <w:spacing w:line="240" w:lineRule="auto"/>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C1564F">
            <w:pPr>
              <w:pStyle w:val="PURBody"/>
              <w:spacing w:after="0"/>
            </w:pPr>
            <w:r>
              <w:rPr>
                <w:b/>
                <w:i/>
              </w:rPr>
              <w:t>Лицензии SAL для SA</w:t>
            </w:r>
          </w:p>
        </w:tc>
        <w:tc>
          <w:tcPr>
            <w:tcW w:w="2466" w:type="pct"/>
            <w:tcBorders>
              <w:top w:val="nil"/>
              <w:bottom w:val="nil"/>
            </w:tcBorders>
            <w:shd w:val="clear" w:color="auto" w:fill="E5EEF7"/>
          </w:tcPr>
          <w:p w14:paraId="55981C07" w14:textId="77777777" w:rsidR="00BC6C4C" w:rsidRPr="00C33C5F" w:rsidRDefault="00BC6C4C" w:rsidP="00C1564F">
            <w:pPr>
              <w:pStyle w:val="PURBody"/>
              <w:spacing w:after="0"/>
            </w:pPr>
            <w:r>
              <w:rPr>
                <w:b/>
                <w:i/>
              </w:rPr>
              <w:t>Соответствующие лицензии CAL</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C1564F">
            <w:pPr>
              <w:pStyle w:val="PURBullet-Indented"/>
              <w:spacing w:line="240" w:lineRule="auto"/>
            </w:pPr>
            <w:r>
              <w:t>Hosted Exchange Standard SAL</w:t>
            </w:r>
          </w:p>
        </w:tc>
        <w:tc>
          <w:tcPr>
            <w:tcW w:w="2466" w:type="pct"/>
            <w:tcBorders>
              <w:top w:val="nil"/>
              <w:bottom w:val="single" w:sz="4" w:space="0" w:color="auto"/>
            </w:tcBorders>
          </w:tcPr>
          <w:p w14:paraId="5F63A050" w14:textId="0BB3F375" w:rsidR="009A4C7C" w:rsidRPr="00A253BA" w:rsidRDefault="009A4C7C" w:rsidP="00C1564F">
            <w:pPr>
              <w:pStyle w:val="PURBullet-Indented"/>
              <w:spacing w:line="240" w:lineRule="auto"/>
            </w:pPr>
            <w:r>
              <w:t xml:space="preserve">Exchange Server </w:t>
            </w:r>
            <w:r w:rsidR="007242AE">
              <w:t>2016</w:t>
            </w:r>
            <w:r>
              <w:t xml:space="preserve"> Standard CAL, </w:t>
            </w:r>
            <w:r>
              <w:rPr>
                <w:b/>
              </w:rPr>
              <w:t>или</w:t>
            </w:r>
          </w:p>
          <w:p w14:paraId="0C0A140D" w14:textId="77777777" w:rsidR="009A4C7C" w:rsidRPr="00A253BA" w:rsidRDefault="009A4C7C" w:rsidP="00C1564F">
            <w:pPr>
              <w:pStyle w:val="PURBullet-Indented"/>
              <w:spacing w:line="240" w:lineRule="auto"/>
            </w:pPr>
            <w:r>
              <w:t xml:space="preserve">Core CAL Suite </w:t>
            </w:r>
            <w:r>
              <w:rPr>
                <w:b/>
              </w:rPr>
              <w:t>или</w:t>
            </w:r>
          </w:p>
          <w:p w14:paraId="79AFFB47" w14:textId="77777777" w:rsidR="009A4C7C" w:rsidRDefault="009A4C7C" w:rsidP="00C1564F">
            <w:pPr>
              <w:pStyle w:val="PURBullet-Indented"/>
              <w:spacing w:line="240" w:lineRule="auto"/>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C1564F">
            <w:pPr>
              <w:pStyle w:val="PURBullet-Indented"/>
              <w:spacing w:line="240" w:lineRule="auto"/>
            </w:pPr>
            <w:r>
              <w:t>Hosted Exchange Enterprise SAL</w:t>
            </w:r>
          </w:p>
        </w:tc>
        <w:tc>
          <w:tcPr>
            <w:tcW w:w="2466" w:type="pct"/>
            <w:tcBorders>
              <w:top w:val="single" w:sz="4" w:space="0" w:color="auto"/>
            </w:tcBorders>
          </w:tcPr>
          <w:p w14:paraId="019AD4A6" w14:textId="4AC8BB89" w:rsidR="00E54106" w:rsidRDefault="00E54106" w:rsidP="00C1564F">
            <w:pPr>
              <w:pStyle w:val="PURBullet-Indented"/>
              <w:spacing w:line="240" w:lineRule="auto"/>
            </w:pPr>
            <w:r>
              <w:t xml:space="preserve">Exchange Server </w:t>
            </w:r>
            <w:r w:rsidR="007242AE">
              <w:t>2016</w:t>
            </w:r>
            <w:r>
              <w:t xml:space="preserve"> Standard CAL и Exchange Server </w:t>
            </w:r>
            <w:r w:rsidR="007242AE">
              <w:t>2016</w:t>
            </w:r>
            <w:r>
              <w:t xml:space="preserve"> Enterprise CAL, </w:t>
            </w:r>
            <w:r>
              <w:rPr>
                <w:b/>
              </w:rPr>
              <w:t>или</w:t>
            </w:r>
          </w:p>
          <w:p w14:paraId="2BDC8B1E" w14:textId="11CF4DB1" w:rsidR="00E54106" w:rsidRPr="009B2897" w:rsidRDefault="00E54106" w:rsidP="00C1564F">
            <w:pPr>
              <w:pStyle w:val="PURBullet-Indented"/>
              <w:spacing w:line="240" w:lineRule="auto"/>
              <w:rPr>
                <w:lang w:val="fr-FR"/>
              </w:rPr>
            </w:pPr>
            <w:r w:rsidRPr="009B2897">
              <w:rPr>
                <w:lang w:val="fr-FR"/>
              </w:rPr>
              <w:t xml:space="preserve">Core CAL Suite </w:t>
            </w:r>
            <w:r>
              <w:t>и</w:t>
            </w:r>
            <w:r w:rsidRPr="009B2897">
              <w:rPr>
                <w:lang w:val="fr-FR"/>
              </w:rPr>
              <w:t xml:space="preserve"> Exchange Server </w:t>
            </w:r>
            <w:r w:rsidR="007242AE">
              <w:rPr>
                <w:lang w:val="fr-FR"/>
              </w:rPr>
              <w:t>2016</w:t>
            </w:r>
            <w:r w:rsidRPr="009B2897">
              <w:rPr>
                <w:lang w:val="fr-FR"/>
              </w:rPr>
              <w:t xml:space="preserve"> Enterprise CAL, </w:t>
            </w:r>
            <w:r>
              <w:rPr>
                <w:b/>
              </w:rPr>
              <w:t>или</w:t>
            </w:r>
          </w:p>
          <w:p w14:paraId="46D1DB2F" w14:textId="77777777" w:rsidR="00E54106" w:rsidRDefault="00E54106" w:rsidP="00C1564F">
            <w:pPr>
              <w:pStyle w:val="PURBullet-Indented"/>
              <w:spacing w:line="240" w:lineRule="auto"/>
            </w:pPr>
            <w:r>
              <w:t>Enterprise CAL Suite</w:t>
            </w:r>
          </w:p>
        </w:tc>
      </w:tr>
    </w:tbl>
    <w:p w14:paraId="5640BC59" w14:textId="77777777" w:rsidR="009A4C7C" w:rsidRDefault="009A4C7C" w:rsidP="00C1564F">
      <w:pPr>
        <w:pStyle w:val="PURADDITIONALTERMSHEADERMB"/>
      </w:pPr>
      <w:r>
        <w:t>Дополнительные условия.</w:t>
      </w:r>
    </w:p>
    <w:p w14:paraId="0C86920E" w14:textId="77777777" w:rsidR="009A4C7C" w:rsidRPr="006B04DA" w:rsidRDefault="009A4C7C" w:rsidP="00C1564F">
      <w:pPr>
        <w:pStyle w:val="PURBody-Indented"/>
      </w:pPr>
      <w:r>
        <w:t>Не требуется приобретать лицензии SAL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Active Directory.</w:t>
      </w:r>
    </w:p>
    <w:p w14:paraId="219DCFE5" w14:textId="3673FD55" w:rsidR="009A4C7C" w:rsidRPr="00613FF6" w:rsidRDefault="009A4C7C" w:rsidP="00C1564F">
      <w:pPr>
        <w:pStyle w:val="PURBlueStrong"/>
        <w:spacing w:line="240" w:lineRule="auto"/>
      </w:pPr>
      <w:r>
        <w:t>Требования для</w:t>
      </w:r>
      <w:r w:rsidR="00B202D5">
        <w:t xml:space="preserve"> лицензий SAL «на пользователя»</w:t>
      </w:r>
    </w:p>
    <w:p w14:paraId="3E3D4F7F" w14:textId="77EFF412" w:rsidR="009A4C7C" w:rsidRPr="006B04DA" w:rsidRDefault="009A4C7C" w:rsidP="00C1564F">
      <w:pPr>
        <w:pStyle w:val="PURBody-Indented"/>
      </w:pPr>
      <w:r>
        <w:t>Лицензии</w:t>
      </w:r>
      <w:r w:rsidRPr="00613FF6">
        <w:t xml:space="preserve"> </w:t>
      </w:r>
      <w:r w:rsidRPr="00AA6D0A">
        <w:rPr>
          <w:lang w:val="en-US"/>
        </w:rPr>
        <w:t>Exchange</w:t>
      </w:r>
      <w:r w:rsidRPr="00613FF6">
        <w:t xml:space="preserve"> </w:t>
      </w:r>
      <w:r w:rsidRPr="00AA6D0A">
        <w:rPr>
          <w:lang w:val="en-US"/>
        </w:rPr>
        <w:t>Server</w:t>
      </w:r>
      <w:r w:rsidRPr="00613FF6">
        <w:t xml:space="preserve"> </w:t>
      </w:r>
      <w:r w:rsidR="007242AE">
        <w:t>2016</w:t>
      </w:r>
      <w:r w:rsidRPr="00613FF6">
        <w:t xml:space="preserve"> </w:t>
      </w:r>
      <w:r w:rsidRPr="00AA6D0A">
        <w:rPr>
          <w:lang w:val="en-US"/>
        </w:rPr>
        <w:t>Hosted</w:t>
      </w:r>
      <w:r w:rsidRPr="00613FF6">
        <w:t xml:space="preserve"> </w:t>
      </w:r>
      <w:r w:rsidRPr="00AA6D0A">
        <w:rPr>
          <w:lang w:val="en-US"/>
        </w:rPr>
        <w:t>Exchange</w:t>
      </w:r>
      <w:r w:rsidRPr="00613FF6">
        <w:t xml:space="preserve"> </w:t>
      </w:r>
      <w:r w:rsidRPr="00AA6D0A">
        <w:rPr>
          <w:lang w:val="en-US"/>
        </w:rPr>
        <w:t>Basic</w:t>
      </w:r>
      <w:r w:rsidRPr="00613FF6">
        <w:t xml:space="preserve">, </w:t>
      </w:r>
      <w:r w:rsidRPr="00AA6D0A">
        <w:rPr>
          <w:lang w:val="en-US"/>
        </w:rPr>
        <w:t>Exchange</w:t>
      </w:r>
      <w:r w:rsidRPr="00613FF6">
        <w:t xml:space="preserve"> </w:t>
      </w:r>
      <w:r w:rsidRPr="00AA6D0A">
        <w:rPr>
          <w:lang w:val="en-US"/>
        </w:rPr>
        <w:t>Server</w:t>
      </w:r>
      <w:r w:rsidRPr="00613FF6">
        <w:t xml:space="preserve"> </w:t>
      </w:r>
      <w:r w:rsidR="007242AE">
        <w:t>2016</w:t>
      </w:r>
      <w:r w:rsidRPr="00613FF6">
        <w:t xml:space="preserve">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Exchange</w:t>
      </w:r>
      <w:r w:rsidRPr="00613FF6">
        <w:t xml:space="preserve"> </w:t>
      </w:r>
      <w:r w:rsidRPr="00AA6D0A">
        <w:rPr>
          <w:lang w:val="en-US"/>
        </w:rPr>
        <w:t>Server</w:t>
      </w:r>
      <w:r w:rsidRPr="00613FF6">
        <w:t xml:space="preserve"> </w:t>
      </w:r>
      <w:r w:rsidR="007242AE">
        <w:t>2016</w:t>
      </w:r>
      <w:r w:rsidRPr="00613FF6">
        <w:t xml:space="preserve">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Plus</w:t>
      </w:r>
      <w:r w:rsidRPr="00613FF6">
        <w:t xml:space="preserve">, </w:t>
      </w:r>
      <w:r w:rsidRPr="00AA6D0A">
        <w:rPr>
          <w:lang w:val="en-US"/>
        </w:rPr>
        <w:t>Exchange</w:t>
      </w:r>
      <w:r w:rsidRPr="00613FF6">
        <w:t xml:space="preserve"> </w:t>
      </w:r>
      <w:r w:rsidRPr="00AA6D0A">
        <w:rPr>
          <w:lang w:val="en-US"/>
        </w:rPr>
        <w:t>Server</w:t>
      </w:r>
      <w:r w:rsidRPr="00613FF6">
        <w:t xml:space="preserve"> </w:t>
      </w:r>
      <w:r w:rsidR="007242AE">
        <w:t>2016</w:t>
      </w:r>
      <w:r w:rsidRPr="00613FF6">
        <w:t xml:space="preserve">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Exchange</w:t>
      </w:r>
      <w:r w:rsidRPr="00613FF6">
        <w:t xml:space="preserve"> </w:t>
      </w:r>
      <w:r w:rsidRPr="00AA6D0A">
        <w:rPr>
          <w:lang w:val="en-US"/>
        </w:rPr>
        <w:t>Server</w:t>
      </w:r>
      <w:r w:rsidRPr="00613FF6">
        <w:t xml:space="preserve"> </w:t>
      </w:r>
      <w:r w:rsidR="007242AE">
        <w:t>2016</w:t>
      </w:r>
      <w:r w:rsidRPr="00613FF6">
        <w:t xml:space="preserve">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Plus</w:t>
      </w:r>
      <w:r w:rsidRPr="00613FF6">
        <w:t xml:space="preserve"> </w:t>
      </w:r>
      <w:r>
        <w:t>и</w:t>
      </w:r>
      <w:r w:rsidRPr="00613FF6">
        <w:t xml:space="preserve"> </w:t>
      </w:r>
      <w:r w:rsidRPr="00AA6D0A">
        <w:rPr>
          <w:lang w:val="en-US"/>
        </w:rPr>
        <w:t>Productivity</w:t>
      </w:r>
      <w:r w:rsidRPr="00613FF6">
        <w:t xml:space="preserve"> </w:t>
      </w:r>
      <w:r w:rsidRPr="00AA6D0A">
        <w:rPr>
          <w:lang w:val="en-US"/>
        </w:rPr>
        <w:t>Suite</w:t>
      </w:r>
      <w:r w:rsidRPr="00613FF6">
        <w:t xml:space="preserve"> </w:t>
      </w:r>
      <w:r w:rsidRPr="00AA6D0A">
        <w:rPr>
          <w:lang w:val="en-US"/>
        </w:rPr>
        <w:t>SAL</w:t>
      </w:r>
      <w:r w:rsidRPr="00613FF6">
        <w:t xml:space="preserve"> </w:t>
      </w:r>
      <w:r>
        <w:t>предусматривают</w:t>
      </w:r>
      <w:r w:rsidRPr="00613FF6">
        <w:t xml:space="preserve"> </w:t>
      </w:r>
      <w:r>
        <w:t>использование</w:t>
      </w:r>
      <w:r w:rsidRPr="00613FF6">
        <w:t xml:space="preserve"> </w:t>
      </w:r>
      <w:r w:rsidRPr="00AA6D0A">
        <w:rPr>
          <w:lang w:val="en-US"/>
        </w:rPr>
        <w:t>Outlook</w:t>
      </w:r>
      <w:r w:rsidRPr="00613FF6">
        <w:t xml:space="preserve"> </w:t>
      </w:r>
      <w:r w:rsidRPr="00AA6D0A">
        <w:rPr>
          <w:lang w:val="en-US"/>
        </w:rPr>
        <w:t>Web</w:t>
      </w:r>
      <w:r w:rsidRPr="00613FF6">
        <w:t xml:space="preserve"> </w:t>
      </w:r>
      <w:r w:rsidRPr="00AA6D0A">
        <w:rPr>
          <w:lang w:val="en-US"/>
        </w:rPr>
        <w:t>Access</w:t>
      </w:r>
      <w:r w:rsidRPr="00613FF6">
        <w:t xml:space="preserve">. </w:t>
      </w:r>
      <w:r>
        <w:t>Необходимо приобрести лицензию SAL для каждого пользователя.</w:t>
      </w:r>
    </w:p>
    <w:p w14:paraId="511F83AB" w14:textId="4B736175" w:rsidR="009A4C7C" w:rsidRDefault="009A4C7C" w:rsidP="00C1564F">
      <w:pPr>
        <w:pStyle w:val="PURBlueStrong"/>
        <w:spacing w:line="240" w:lineRule="auto"/>
      </w:pPr>
      <w:r>
        <w:t xml:space="preserve">Ограничения использования лицензии Exchange Server </w:t>
      </w:r>
      <w:r w:rsidR="007242AE">
        <w:t>2016</w:t>
      </w:r>
      <w:r>
        <w:t xml:space="preserve"> Hosted Exchange Basic SAL</w:t>
      </w:r>
    </w:p>
    <w:p w14:paraId="410B0A5E" w14:textId="246E965B" w:rsidR="009A4C7C" w:rsidRPr="006B04DA" w:rsidRDefault="009A4C7C" w:rsidP="00C1564F">
      <w:pPr>
        <w:pStyle w:val="PURBody-Indented"/>
      </w:pPr>
      <w:r>
        <w:t xml:space="preserve">Каждому пользователю, на которого приобретена лицензия Exchange Server </w:t>
      </w:r>
      <w:r w:rsidR="007242AE">
        <w:t>2016</w:t>
      </w:r>
      <w:r>
        <w:t xml:space="preserve"> Hosted Exchange Basic SAL, разрешается использовать следующие функции этого серверного программного обеспечения:</w:t>
      </w:r>
    </w:p>
    <w:p w14:paraId="5F998A6B" w14:textId="77777777" w:rsidR="009A4C7C" w:rsidRDefault="009A4C7C" w:rsidP="00C1564F">
      <w:pPr>
        <w:pStyle w:val="PURBullet-Indented"/>
        <w:spacing w:line="240" w:lineRule="auto"/>
      </w:pPr>
      <w:r>
        <w:t>функции веб-клиента Outlook, предоставляющие функции, описанные в этой лицензии SAL;</w:t>
      </w:r>
    </w:p>
    <w:p w14:paraId="5AAF199C" w14:textId="6463F8A2" w:rsidR="00F44E81" w:rsidRDefault="00F44E81" w:rsidP="00C1564F">
      <w:pPr>
        <w:pStyle w:val="PURBullet-Indented"/>
        <w:spacing w:line="240" w:lineRule="auto"/>
      </w:pPr>
      <w:r>
        <w:t>обнаружение электронных данных;</w:t>
      </w:r>
    </w:p>
    <w:p w14:paraId="40061FF8" w14:textId="418AD429" w:rsidR="00B45EFB" w:rsidRDefault="00B45EFB" w:rsidP="00C1564F">
      <w:pPr>
        <w:pStyle w:val="PURBullet-Indented"/>
        <w:spacing w:line="240" w:lineRule="auto"/>
      </w:pPr>
      <w:r>
        <w:t xml:space="preserve">возможности Exchange </w:t>
      </w:r>
      <w:r w:rsidR="007242AE">
        <w:t>2016</w:t>
      </w:r>
      <w:r>
        <w:t xml:space="preserve"> для защиты от нежелательной почты;</w:t>
      </w:r>
    </w:p>
    <w:p w14:paraId="1F99A537" w14:textId="460545A9" w:rsidR="00F44E81" w:rsidRPr="00E53E5B" w:rsidRDefault="00F44E81" w:rsidP="00C1564F">
      <w:pPr>
        <w:pStyle w:val="PURBullet-Indented"/>
        <w:spacing w:line="240" w:lineRule="auto"/>
      </w:pPr>
      <w:r>
        <w:t>поиск в нескольких почтовых ящиках;</w:t>
      </w:r>
    </w:p>
    <w:p w14:paraId="206015A5" w14:textId="358A8FA9" w:rsidR="009A4C7C" w:rsidRPr="00E53E5B" w:rsidRDefault="009A4C7C" w:rsidP="00C1564F">
      <w:pPr>
        <w:pStyle w:val="PURBullet-Indented"/>
        <w:spacing w:line="240" w:lineRule="auto"/>
      </w:pPr>
      <w:r>
        <w:t xml:space="preserve">обмен сообщениями и доступ к личным папкам по протоколам, описанным в этой лицензии SAL; </w:t>
      </w:r>
    </w:p>
    <w:p w14:paraId="212B2E90" w14:textId="77777777" w:rsidR="009A4C7C" w:rsidRPr="00E53E5B" w:rsidRDefault="009A4C7C" w:rsidP="00C1564F">
      <w:pPr>
        <w:pStyle w:val="PURBullet-Indented"/>
        <w:spacing w:line="240" w:lineRule="auto"/>
      </w:pPr>
      <w:r>
        <w:t>Internet mail protocol (Simple Mail Transfer Protocol (SMTP), Post Office Protocol (POP), Internet Message Access Protocol (IMAP)) и доступ к веб-браузеру через любого клиента;</w:t>
      </w:r>
    </w:p>
    <w:p w14:paraId="10A61911" w14:textId="77777777" w:rsidR="009A4C7C" w:rsidRPr="00E53E5B" w:rsidRDefault="009A4C7C" w:rsidP="00C1564F">
      <w:pPr>
        <w:pStyle w:val="PURBullet-Indented"/>
        <w:spacing w:line="240" w:lineRule="auto"/>
      </w:pPr>
      <w:r>
        <w:t xml:space="preserve">личные папки почты (недоступные другим пользователям); </w:t>
      </w:r>
    </w:p>
    <w:p w14:paraId="4F1C50FB" w14:textId="77777777" w:rsidR="009A4C7C" w:rsidRDefault="009A4C7C" w:rsidP="00C1564F">
      <w:pPr>
        <w:pStyle w:val="PURBullet-Indented"/>
        <w:spacing w:after="110" w:line="240" w:lineRule="auto"/>
        <w:ind w:left="490"/>
      </w:pPr>
      <w:r>
        <w:t>личный список адресов (недоступный другим пользователям);</w:t>
      </w:r>
    </w:p>
    <w:p w14:paraId="0C5B82AE" w14:textId="77777777" w:rsidR="009A4C7C" w:rsidRDefault="009A4C7C" w:rsidP="00C1564F">
      <w:pPr>
        <w:pStyle w:val="PURBullet-Indented"/>
        <w:spacing w:after="110" w:line="240" w:lineRule="auto"/>
        <w:ind w:left="490"/>
      </w:pPr>
      <w:r>
        <w:t>личный календарь (недоступный другим пользователям);</w:t>
      </w:r>
    </w:p>
    <w:p w14:paraId="2DB10A5B" w14:textId="77777777" w:rsidR="009A4C7C" w:rsidRPr="00E53E5B" w:rsidRDefault="009A4C7C" w:rsidP="00C1564F">
      <w:pPr>
        <w:pStyle w:val="PURBullet-Indented"/>
        <w:spacing w:after="110" w:line="240" w:lineRule="auto"/>
        <w:ind w:left="490"/>
      </w:pPr>
      <w:r>
        <w:t>личный список задач (недоступный другим пользователям);</w:t>
      </w:r>
    </w:p>
    <w:p w14:paraId="7BE700EC" w14:textId="4398990D" w:rsidR="009A4C7C" w:rsidRPr="00E53E5B" w:rsidRDefault="009A4C7C" w:rsidP="00C1564F">
      <w:pPr>
        <w:pStyle w:val="PURBullet-Indented"/>
        <w:spacing w:after="110" w:line="240" w:lineRule="auto"/>
        <w:ind w:left="490"/>
      </w:pPr>
      <w: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54" w:history="1">
        <w:r>
          <w:t>joe@smith.com</w:t>
        </w:r>
      </w:hyperlink>
      <w:r>
        <w:t xml:space="preserve"> или joesmith@company1.com вместо joe@servicesprovider.com); Допускается использование нескольких суффиксов («.com», «.net», «.org» и т. д., например «joe@smith.com», «joe@smith.net», «joe@smith.de» и т. д.); а также</w:t>
      </w:r>
    </w:p>
    <w:p w14:paraId="681B62F4" w14:textId="77777777" w:rsidR="009A4C7C" w:rsidRPr="00E53E5B" w:rsidRDefault="009A4C7C" w:rsidP="00C1564F">
      <w:pPr>
        <w:pStyle w:val="PURBullet-Indented"/>
        <w:spacing w:after="110" w:line="240" w:lineRule="auto"/>
        <w:ind w:left="490"/>
      </w:pPr>
      <w:r>
        <w:t>глобальный список адресов: список адресов всех пользователей в настраиваемом домене или во всем домене поставщика услуг.</w:t>
      </w:r>
    </w:p>
    <w:p w14:paraId="7DB02957" w14:textId="62957FFC" w:rsidR="009A4C7C" w:rsidRPr="006B04DA" w:rsidRDefault="009A4C7C" w:rsidP="00FD1448">
      <w:pPr>
        <w:pStyle w:val="PURBlueStrong"/>
        <w:keepNext w:val="0"/>
        <w:keepLines w:val="0"/>
        <w:spacing w:line="240" w:lineRule="auto"/>
      </w:pPr>
      <w:r>
        <w:t xml:space="preserve">Ограничения использования в рамках лицензий Exchange Server </w:t>
      </w:r>
      <w:r w:rsidR="007242AE">
        <w:t>2016</w:t>
      </w:r>
      <w:r>
        <w:t xml:space="preserve"> Hosted Exchange Standard SAL, Exchange Server </w:t>
      </w:r>
      <w:r w:rsidR="007242AE">
        <w:t>2016</w:t>
      </w:r>
      <w:r>
        <w:t xml:space="preserve"> Hosted Exchange Standard Plus SAL и Productivity Suite SAL</w:t>
      </w:r>
    </w:p>
    <w:p w14:paraId="6A2EF4BA" w14:textId="0AAABCB4" w:rsidR="009A4C7C" w:rsidRPr="00E53E5B" w:rsidRDefault="009A4C7C" w:rsidP="00FD1448">
      <w:pPr>
        <w:pStyle w:val="PURBody-Indented"/>
        <w:spacing w:after="110"/>
        <w:ind w:left="274"/>
      </w:pPr>
      <w:r>
        <w:lastRenderedPageBreak/>
        <w:t xml:space="preserve">Каждому пользователю, на которого приобретена лицензия Exchange Server </w:t>
      </w:r>
      <w:r w:rsidR="007242AE">
        <w:t>2016</w:t>
      </w:r>
      <w:r>
        <w:t xml:space="preserve"> Hosted Exchange Standard SAL, Exchange Server </w:t>
      </w:r>
      <w:r w:rsidR="007242AE">
        <w:t>2016</w:t>
      </w:r>
      <w:r>
        <w:t xml:space="preserve"> Hosted Exchange Standard Plus SAL или Productivity Suite SAL, разрешается использовать следующие функции этого серверного программного обеспечения:</w:t>
      </w:r>
    </w:p>
    <w:p w14:paraId="266F62CE" w14:textId="5316054E" w:rsidR="009A4C7C" w:rsidRPr="00E53E5B" w:rsidRDefault="009A4C7C" w:rsidP="00C1564F">
      <w:pPr>
        <w:pStyle w:val="PURBullet-Indented"/>
        <w:spacing w:after="110" w:line="240" w:lineRule="auto"/>
        <w:ind w:left="490"/>
      </w:pPr>
      <w:r>
        <w:t xml:space="preserve">описанные выше функции, подпадающие под действие лицензии Exchange Server </w:t>
      </w:r>
      <w:r w:rsidR="007242AE">
        <w:t>2016</w:t>
      </w:r>
      <w:r>
        <w:t xml:space="preserve"> Hosted Exchange Basic SAL;</w:t>
      </w:r>
    </w:p>
    <w:p w14:paraId="1A2E4D82" w14:textId="77777777" w:rsidR="00706057" w:rsidRPr="00830DCA" w:rsidRDefault="00706057" w:rsidP="00C1564F">
      <w:pPr>
        <w:pStyle w:val="PURBullet-Indented"/>
        <w:spacing w:after="110" w:line="240" w:lineRule="auto"/>
        <w:ind w:left="490"/>
      </w:pPr>
      <w:r>
        <w:t>поддержка одного домена второго уровня для одного пользователя или организации;</w:t>
      </w:r>
    </w:p>
    <w:p w14:paraId="7D603171" w14:textId="77777777" w:rsidR="009A4C7C" w:rsidRPr="00E53E5B" w:rsidRDefault="009A4C7C" w:rsidP="00C1564F">
      <w:pPr>
        <w:pStyle w:val="PURBullet-Indented"/>
        <w:spacing w:after="110" w:line="240" w:lineRule="auto"/>
        <w:ind w:left="490"/>
      </w:pPr>
      <w:r>
        <w:t>функции веб-клиента Outlook, предоставляющие функции, описанные в этой лицензии SAL;</w:t>
      </w:r>
    </w:p>
    <w:p w14:paraId="6E55A53F" w14:textId="77777777" w:rsidR="009A4C7C" w:rsidRPr="00E53E5B" w:rsidRDefault="009A4C7C" w:rsidP="00C1564F">
      <w:pPr>
        <w:pStyle w:val="PURBullet-Indented"/>
        <w:spacing w:after="110" w:line="240" w:lineRule="auto"/>
        <w:ind w:left="490"/>
      </w:pPr>
      <w:r>
        <w:t>сетевой протокол MAPI;</w:t>
      </w:r>
    </w:p>
    <w:p w14:paraId="66B162FC" w14:textId="77777777" w:rsidR="009A4C7C" w:rsidRPr="00E53E5B" w:rsidRDefault="009A4C7C" w:rsidP="00C1564F">
      <w:pPr>
        <w:pStyle w:val="PURBullet-Indented"/>
        <w:spacing w:after="110" w:line="240" w:lineRule="auto"/>
        <w:ind w:left="490"/>
      </w:pPr>
      <w:r>
        <w:t>общие папки;</w:t>
      </w:r>
    </w:p>
    <w:p w14:paraId="3E2F5C8D" w14:textId="77777777" w:rsidR="009A4C7C" w:rsidRPr="00E53E5B" w:rsidRDefault="009A4C7C" w:rsidP="00C1564F">
      <w:pPr>
        <w:pStyle w:val="PURBullet-Indented"/>
        <w:spacing w:after="110" w:line="240" w:lineRule="auto"/>
        <w:ind w:left="490"/>
      </w:pPr>
      <w:r>
        <w:t>общедоступные папки;</w:t>
      </w:r>
    </w:p>
    <w:p w14:paraId="39FE627E" w14:textId="77777777" w:rsidR="009A4C7C" w:rsidRDefault="009A4C7C" w:rsidP="00C1564F">
      <w:pPr>
        <w:pStyle w:val="PURBullet-Indented"/>
        <w:spacing w:after="110" w:line="240" w:lineRule="auto"/>
        <w:ind w:left="490"/>
      </w:pPr>
      <w:r>
        <w:t xml:space="preserve">общий список адресов; </w:t>
      </w:r>
    </w:p>
    <w:p w14:paraId="6F154A5F" w14:textId="77777777" w:rsidR="009A4C7C" w:rsidRPr="00E53E5B" w:rsidRDefault="009A4C7C" w:rsidP="00C1564F">
      <w:pPr>
        <w:pStyle w:val="PURBullet-Indented"/>
        <w:spacing w:after="110" w:line="240" w:lineRule="auto"/>
        <w:ind w:left="490"/>
      </w:pPr>
      <w:r>
        <w:t>общие контакты;</w:t>
      </w:r>
    </w:p>
    <w:p w14:paraId="1ED30D1C" w14:textId="77777777" w:rsidR="009A4C7C" w:rsidRPr="00E53E5B" w:rsidRDefault="009A4C7C" w:rsidP="00C1564F">
      <w:pPr>
        <w:pStyle w:val="PURBullet-Indented"/>
        <w:spacing w:after="110" w:line="240" w:lineRule="auto"/>
        <w:ind w:left="490"/>
      </w:pPr>
      <w:r>
        <w:t>общие задачи;</w:t>
      </w:r>
    </w:p>
    <w:p w14:paraId="21AAA28C" w14:textId="77777777" w:rsidR="009A4C7C" w:rsidRPr="00E53E5B" w:rsidRDefault="009A4C7C" w:rsidP="00C1564F">
      <w:pPr>
        <w:pStyle w:val="PURBullet-Indented"/>
        <w:spacing w:after="110" w:line="240" w:lineRule="auto"/>
        <w:ind w:left="490"/>
      </w:pPr>
      <w:r>
        <w:t>общий календарь;</w:t>
      </w:r>
    </w:p>
    <w:p w14:paraId="2A2A9141" w14:textId="77777777" w:rsidR="009A4C7C" w:rsidRPr="00E53E5B" w:rsidRDefault="009A4C7C" w:rsidP="00C1564F">
      <w:pPr>
        <w:pStyle w:val="PURBullet-Indented"/>
        <w:spacing w:after="110" w:line="240" w:lineRule="auto"/>
        <w:ind w:left="490"/>
      </w:pPr>
      <w:r>
        <w:t>планирование расписания работы в группах, в том числе просмотр сведений о занятости;</w:t>
      </w:r>
    </w:p>
    <w:p w14:paraId="3E132D86" w14:textId="1436EED4" w:rsidR="009A4C7C" w:rsidRPr="00E53E5B" w:rsidRDefault="009A4C7C" w:rsidP="00C1564F">
      <w:pPr>
        <w:pStyle w:val="PURBullet-Indented"/>
        <w:spacing w:after="110" w:line="240" w:lineRule="auto"/>
        <w:ind w:left="490"/>
      </w:pPr>
      <w:r>
        <w:t>мобильные уведомления: получение уведомлений о событиях серверного программного обеспечения на мобильные устройства;</w:t>
      </w:r>
    </w:p>
    <w:p w14:paraId="00C64F64" w14:textId="77777777" w:rsidR="009A4C7C" w:rsidRPr="00E53E5B" w:rsidRDefault="009A4C7C" w:rsidP="00C1564F">
      <w:pPr>
        <w:pStyle w:val="PURBullet-Indented"/>
        <w:spacing w:after="110" w:line="240" w:lineRule="auto"/>
        <w:ind w:left="490"/>
      </w:pPr>
      <w:r>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14:paraId="52E05D69" w14:textId="77777777" w:rsidR="009A4C7C" w:rsidRDefault="009A4C7C" w:rsidP="00C1564F">
      <w:pPr>
        <w:pStyle w:val="PURBullet-Indented"/>
        <w:spacing w:after="110" w:line="240" w:lineRule="auto"/>
        <w:ind w:left="490"/>
      </w:pPr>
      <w: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14:paraId="27AA9224" w14:textId="0F1ED794" w:rsidR="00DD75C4" w:rsidRPr="00E53E5B" w:rsidRDefault="00DD75C4" w:rsidP="00C1564F">
      <w:pPr>
        <w:pStyle w:val="PURBullet-Indented"/>
        <w:spacing w:after="110" w:line="240" w:lineRule="auto"/>
        <w:ind w:left="490"/>
      </w:pPr>
      <w:r>
        <w:t>единая система обмена сообщениями;</w:t>
      </w:r>
    </w:p>
    <w:p w14:paraId="046C53D3" w14:textId="501B8307" w:rsidR="009A4C7C" w:rsidRPr="006B04DA" w:rsidRDefault="009A4C7C" w:rsidP="00C1564F">
      <w:pPr>
        <w:pStyle w:val="PURBlueStrong"/>
        <w:spacing w:line="240" w:lineRule="auto"/>
      </w:pPr>
      <w:r>
        <w:t xml:space="preserve">Ограничения использования лицензий Exchange Server </w:t>
      </w:r>
      <w:r w:rsidR="007242AE">
        <w:t>2016</w:t>
      </w:r>
      <w:r>
        <w:t xml:space="preserve"> Hosted Exchange Enterprise SAL и Exchange Server </w:t>
      </w:r>
      <w:r w:rsidR="007242AE">
        <w:t>2016</w:t>
      </w:r>
      <w:r>
        <w:t xml:space="preserve"> Hosted Exchange Enterprise Plus SAL</w:t>
      </w:r>
    </w:p>
    <w:p w14:paraId="4AD879F4" w14:textId="73717531" w:rsidR="009A4C7C" w:rsidRPr="00E53E5B" w:rsidRDefault="009A4C7C" w:rsidP="00C1564F">
      <w:pPr>
        <w:pStyle w:val="PURBody-Indented"/>
        <w:spacing w:after="110"/>
        <w:ind w:left="274"/>
        <w:rPr>
          <w:b/>
          <w:bCs/>
        </w:rPr>
      </w:pPr>
      <w:r>
        <w:t xml:space="preserve">Каждому пользователю, на которого приобретены лицензии Exchange Server </w:t>
      </w:r>
      <w:r w:rsidR="007242AE">
        <w:t>2016</w:t>
      </w:r>
      <w:r>
        <w:t xml:space="preserve"> Hosted Exchange Enterprise SAL и Exchange Server </w:t>
      </w:r>
      <w:r w:rsidR="007242AE">
        <w:t>2016</w:t>
      </w:r>
      <w:r>
        <w:t xml:space="preserve"> Hosted Exchange Enterprise Plus SAL, разрешается использовать следующие функции этого серверного программного обеспечения:</w:t>
      </w:r>
    </w:p>
    <w:p w14:paraId="6DCB573C" w14:textId="62A9C4FF" w:rsidR="009A4C7C" w:rsidRPr="006B04DA" w:rsidRDefault="009A4C7C" w:rsidP="00C1564F">
      <w:pPr>
        <w:pStyle w:val="PURBullet-Indented"/>
        <w:spacing w:after="110" w:line="240" w:lineRule="auto"/>
        <w:ind w:left="490"/>
      </w:pPr>
      <w:r>
        <w:t xml:space="preserve">описанные выше функции, подпадающие под действие лицензии Exchange Server </w:t>
      </w:r>
      <w:r w:rsidR="007242AE">
        <w:t>2016</w:t>
      </w:r>
      <w:r>
        <w:t xml:space="preserve"> Hosted Exchange Standard SAL;</w:t>
      </w:r>
    </w:p>
    <w:p w14:paraId="7183D379" w14:textId="77777777" w:rsidR="009A4C7C" w:rsidRDefault="009A4C7C" w:rsidP="00C1564F">
      <w:pPr>
        <w:pStyle w:val="PURBullet-Indented"/>
        <w:spacing w:after="110" w:line="240" w:lineRule="auto"/>
        <w:ind w:left="490"/>
      </w:pPr>
      <w:r>
        <w:t>управление соответствием требованиям;</w:t>
      </w:r>
    </w:p>
    <w:p w14:paraId="43A20653" w14:textId="2B33ECB7" w:rsidR="00F44E81" w:rsidRPr="006B04DA" w:rsidRDefault="00F44E81" w:rsidP="00C1564F">
      <w:pPr>
        <w:pStyle w:val="PURBullet-Indented"/>
        <w:spacing w:after="110" w:line="240" w:lineRule="auto"/>
        <w:ind w:left="490"/>
      </w:pPr>
      <w:r>
        <w:t>предотвращение потери данных;</w:t>
      </w:r>
    </w:p>
    <w:p w14:paraId="751A7C4A" w14:textId="412C7E3C" w:rsidR="00F44E81" w:rsidRDefault="00F44E81" w:rsidP="00C1564F">
      <w:pPr>
        <w:pStyle w:val="PURBullet-Indented"/>
        <w:spacing w:after="110" w:line="240" w:lineRule="auto"/>
        <w:ind w:left="490"/>
      </w:pPr>
      <w:r>
        <w:t>встроенные удержания (на неопределенный срок, по запросу и на основе времени);</w:t>
      </w:r>
    </w:p>
    <w:p w14:paraId="5DCEC711" w14:textId="6378999A" w:rsidR="0028224D" w:rsidRPr="006B04DA" w:rsidRDefault="0028224D" w:rsidP="00C1564F">
      <w:pPr>
        <w:pStyle w:val="PURBullet-Indented"/>
        <w:spacing w:after="110" w:line="240" w:lineRule="auto"/>
        <w:ind w:left="490"/>
      </w:pPr>
      <w:r>
        <w:t>встроенная архивация;</w:t>
      </w:r>
    </w:p>
    <w:p w14:paraId="54780A1A" w14:textId="25F74F91" w:rsidR="009A4C7C" w:rsidRDefault="009A4C7C" w:rsidP="00C1564F">
      <w:pPr>
        <w:pStyle w:val="PURBlueStrong"/>
        <w:spacing w:line="240" w:lineRule="auto"/>
      </w:pPr>
      <w:r>
        <w:t xml:space="preserve">Outlook Mac </w:t>
      </w:r>
      <w:r w:rsidR="005D4A0E">
        <w:t>201</w:t>
      </w:r>
      <w:r w:rsidR="005D4A0E">
        <w:rPr>
          <w:lang w:val="en-US"/>
        </w:rPr>
        <w:t>6</w:t>
      </w:r>
      <w:r w:rsidR="005D4A0E">
        <w:t xml:space="preserve"> </w:t>
      </w:r>
      <w:r>
        <w:t xml:space="preserve">и Outlook </w:t>
      </w:r>
      <w:r w:rsidR="007242AE">
        <w:t>2016</w:t>
      </w:r>
    </w:p>
    <w:p w14:paraId="1C285D8A" w14:textId="6C429A7B" w:rsidR="00C30E7B" w:rsidRPr="003005FA" w:rsidRDefault="00C30E7B" w:rsidP="00C1564F">
      <w:pPr>
        <w:pStyle w:val="PURBody-Indented"/>
        <w:spacing w:after="110"/>
        <w:ind w:left="274"/>
        <w:rPr>
          <w:bCs/>
          <w:i/>
        </w:rPr>
      </w:pPr>
      <w:r>
        <w:t xml:space="preserve">Помимо вышеперечисленных ограничений, к лицензиям Exchange Server </w:t>
      </w:r>
      <w:r w:rsidR="007242AE">
        <w:t>2016</w:t>
      </w:r>
      <w:r>
        <w:t xml:space="preserve"> Hosted Exchange Enterprise Plus SAL и Standard Plus SAL применяются следующие дополнительные условия. Вы можете создавать и запускать один экземпляр клиентского программного обеспечения Outlook Mac </w:t>
      </w:r>
      <w:r w:rsidR="005D4A0E">
        <w:t>201</w:t>
      </w:r>
      <w:r w:rsidR="005D4A0E" w:rsidRPr="005D4A0E">
        <w:t>6</w:t>
      </w:r>
      <w:r w:rsidR="005D4A0E">
        <w:t xml:space="preserve"> </w:t>
      </w:r>
      <w:r>
        <w:t xml:space="preserve">или Outlook </w:t>
      </w:r>
      <w:r w:rsidR="007242AE">
        <w:t>2016</w:t>
      </w:r>
      <w:r>
        <w:t xml:space="preserve"> в одной физической или виртуальной Операционной среде на одном устройстве, используемом любым пользователем, для которого вы приобрели лицензию SAL «на пользователя».</w:t>
      </w:r>
    </w:p>
    <w:p w14:paraId="539945A8" w14:textId="0CAE7879" w:rsidR="009A4C7C" w:rsidRPr="00C95577" w:rsidRDefault="00A93FEE" w:rsidP="00C1564F">
      <w:pPr>
        <w:pStyle w:val="PURBreadcrumb"/>
        <w:keepNext w:val="0"/>
        <w:keepLines w:val="0"/>
        <w:spacing w:before="0" w:after="120"/>
        <w:ind w:left="547"/>
        <w:contextualSpacing/>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623452EC" w14:textId="2B10515F" w:rsidR="005D4A0E" w:rsidRDefault="005D4A0E" w:rsidP="00C1564F">
      <w:pPr>
        <w:pStyle w:val="PURProductName"/>
      </w:pPr>
      <w:bookmarkStart w:id="422" w:name="_Toc428364409"/>
      <w:bookmarkStart w:id="423" w:name="_Toc428364773"/>
      <w:bookmarkStart w:id="424" w:name="_Toc299519119"/>
      <w:bookmarkStart w:id="425" w:name="_Toc299531551"/>
      <w:bookmarkStart w:id="426" w:name="_Toc299531875"/>
      <w:bookmarkStart w:id="427" w:name="_Toc299957158"/>
      <w:bookmarkStart w:id="428" w:name="_Toc346536860"/>
      <w:bookmarkStart w:id="429" w:name="_Toc346895311"/>
      <w:bookmarkStart w:id="430" w:name="_Toc339280324"/>
      <w:bookmarkStart w:id="431" w:name="_Toc339280467"/>
      <w:bookmarkStart w:id="432" w:name="_Toc363552796"/>
      <w:bookmarkStart w:id="433" w:name="_Toc363552859"/>
      <w:bookmarkStart w:id="434" w:name="_Toc378682158"/>
      <w:bookmarkStart w:id="435" w:name="_Toc378682260"/>
      <w:bookmarkStart w:id="436" w:name="_Toc371268272"/>
      <w:bookmarkStart w:id="437" w:name="_Toc371268338"/>
      <w:bookmarkStart w:id="438" w:name="_Toc379278476"/>
      <w:bookmarkStart w:id="439" w:name="_Toc379278538"/>
      <w:r>
        <w:t>Функциональность Microsoft Identity Manager 2016</w:t>
      </w:r>
      <w:bookmarkEnd w:id="422"/>
      <w:bookmarkEnd w:id="423"/>
      <w:r>
        <w:fldChar w:fldCharType="begin"/>
      </w:r>
      <w:r>
        <w:instrText>XE "Функциональность Microsoft Identity Manager 2016"</w:instrText>
      </w:r>
      <w:r>
        <w:fldChar w:fldCharType="end"/>
      </w:r>
    </w:p>
    <w:p w14:paraId="1DA3EA70" w14:textId="77777777" w:rsidR="005D4A0E" w:rsidRDefault="005D4A0E"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5D4A0E" w14:paraId="5325D361" w14:textId="77777777" w:rsidTr="005D4A0E">
        <w:tc>
          <w:tcPr>
            <w:tcW w:w="2477" w:type="pct"/>
          </w:tcPr>
          <w:p w14:paraId="34657D1E" w14:textId="77777777" w:rsidR="005D4A0E" w:rsidRPr="003667B6" w:rsidRDefault="005D4A0E"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Pr>
          <w:p w14:paraId="347DA4BE" w14:textId="77777777" w:rsidR="005D4A0E" w:rsidRDefault="005D4A0E" w:rsidP="00C1564F">
            <w:pPr>
              <w:pStyle w:val="PURLMSH"/>
            </w:pPr>
            <w:r>
              <w:t xml:space="preserve">См. соответствующее уведомление. </w:t>
            </w:r>
            <w:r>
              <w:rPr>
                <w:b/>
              </w:rPr>
              <w:t>Нет</w:t>
            </w:r>
          </w:p>
        </w:tc>
      </w:tr>
      <w:tr w:rsidR="005D4A0E" w14:paraId="5CECF145" w14:textId="77777777" w:rsidTr="005D4A0E">
        <w:tc>
          <w:tcPr>
            <w:tcW w:w="2477" w:type="pct"/>
          </w:tcPr>
          <w:p w14:paraId="6D2B1F94" w14:textId="77777777" w:rsidR="005D4A0E" w:rsidRPr="003667B6" w:rsidRDefault="005D4A0E" w:rsidP="00C1564F">
            <w:pPr>
              <w:pStyle w:val="PURLMSH"/>
            </w:pPr>
            <w:r>
              <w:t xml:space="preserve">Клиентское/Дополнительное программное обеспечение </w:t>
            </w:r>
            <w:r>
              <w:rPr>
                <w:b/>
              </w:rPr>
              <w:t>Да</w:t>
            </w:r>
            <w:r>
              <w:t xml:space="preserve"> </w:t>
            </w:r>
            <w:r>
              <w:rPr>
                <w:i/>
              </w:rPr>
              <w:t xml:space="preserve">(см. </w:t>
            </w:r>
            <w:hyperlink w:anchor="Приложение1" w:history="1">
              <w:r>
                <w:rPr>
                  <w:rStyle w:val="Hyperlink"/>
                  <w:i/>
                </w:rPr>
                <w:t>Приложение 1</w:t>
              </w:r>
            </w:hyperlink>
            <w:r>
              <w:rPr>
                <w:i/>
              </w:rPr>
              <w:t>)</w:t>
            </w:r>
          </w:p>
        </w:tc>
        <w:tc>
          <w:tcPr>
            <w:tcW w:w="2523" w:type="pct"/>
          </w:tcPr>
          <w:p w14:paraId="2A676DD3" w14:textId="77777777" w:rsidR="005D4A0E" w:rsidRDefault="005D4A0E"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5D4A0E" w:rsidRPr="00501DAF" w14:paraId="1A9D71D2" w14:textId="77777777" w:rsidTr="005D4A0E">
        <w:tc>
          <w:tcPr>
            <w:tcW w:w="5000" w:type="pct"/>
            <w:gridSpan w:val="2"/>
            <w:shd w:val="clear" w:color="auto" w:fill="E5EEF7"/>
            <w:vAlign w:val="center"/>
          </w:tcPr>
          <w:p w14:paraId="08F0D80F" w14:textId="77777777" w:rsidR="005D4A0E" w:rsidRPr="00501DAF" w:rsidRDefault="005D4A0E"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D4A0E" w:rsidRPr="003528B0" w14:paraId="438D4CE2" w14:textId="77777777" w:rsidTr="005D4A0E">
        <w:tc>
          <w:tcPr>
            <w:tcW w:w="5000" w:type="pct"/>
            <w:gridSpan w:val="2"/>
            <w:shd w:val="clear" w:color="auto" w:fill="auto"/>
          </w:tcPr>
          <w:p w14:paraId="25244BE0" w14:textId="77777777" w:rsidR="005D4A0E" w:rsidRPr="003005FA" w:rsidRDefault="005D4A0E" w:rsidP="00C1564F">
            <w:pPr>
              <w:pStyle w:val="PURBody"/>
              <w:rPr>
                <w:i/>
              </w:rPr>
            </w:pPr>
            <w:r>
              <w:rPr>
                <w:b/>
              </w:rPr>
              <w:t>Необходимо:</w:t>
            </w:r>
          </w:p>
          <w:p w14:paraId="7C7F87E5" w14:textId="77777777" w:rsidR="005D4A0E" w:rsidRPr="000A3567" w:rsidRDefault="005D4A0E" w:rsidP="00C1564F">
            <w:pPr>
              <w:pStyle w:val="PURBullet-Indented"/>
              <w:spacing w:line="240" w:lineRule="auto"/>
            </w:pPr>
            <w:r>
              <w:t>Лицензия SAL на Функциональность Microsoft Identity Manager 2016</w:t>
            </w:r>
          </w:p>
        </w:tc>
      </w:tr>
    </w:tbl>
    <w:p w14:paraId="1ECB5B23" w14:textId="77777777" w:rsidR="005D4A0E" w:rsidRPr="00A11A7A" w:rsidRDefault="005D4A0E" w:rsidP="00C1564F">
      <w:pPr>
        <w:pStyle w:val="PURADDITIONALTERMSHEADERMB"/>
      </w:pPr>
      <w:r>
        <w:t>Дополнительные условия.</w:t>
      </w:r>
    </w:p>
    <w:p w14:paraId="7A7409CE" w14:textId="77777777" w:rsidR="005D4A0E" w:rsidRDefault="005D4A0E" w:rsidP="00FD1448">
      <w:pPr>
        <w:pStyle w:val="PURBlueStrong-Indented"/>
        <w:keepNext w:val="0"/>
        <w:keepLines w:val="0"/>
        <w:spacing w:line="240" w:lineRule="auto"/>
      </w:pPr>
      <w:r>
        <w:t>Только права на доступ</w:t>
      </w:r>
    </w:p>
    <w:p w14:paraId="50A91799" w14:textId="77777777" w:rsidR="005D4A0E" w:rsidRPr="00622E8A" w:rsidRDefault="005D4A0E" w:rsidP="00FD1448">
      <w:pPr>
        <w:pStyle w:val="PURBlueStrong-Indented"/>
        <w:keepNext w:val="0"/>
        <w:keepLines w:val="0"/>
        <w:spacing w:after="120" w:line="240" w:lineRule="auto"/>
        <w:ind w:left="274"/>
        <w:rPr>
          <w:smallCaps w:val="0"/>
          <w:color w:val="404040" w:themeColor="text1" w:themeTint="BF"/>
          <w:spacing w:val="0"/>
        </w:rPr>
      </w:pPr>
      <w:r w:rsidRPr="00622E8A">
        <w:rPr>
          <w:smallCaps w:val="0"/>
          <w:color w:val="404040" w:themeColor="text1" w:themeTint="BF"/>
          <w:spacing w:val="0"/>
        </w:rP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указанных в разделе о модели лицензирования «хост-гость», для каждого пользователя, который может прямо или косвенно получать доступ к Функциональности Microsoft Identity Manager 2016.</w:t>
      </w:r>
    </w:p>
    <w:p w14:paraId="01FB3ADA" w14:textId="77777777" w:rsidR="005D4A0E" w:rsidRPr="00652F97" w:rsidRDefault="005D4A0E" w:rsidP="00FD1448">
      <w:pPr>
        <w:pStyle w:val="PURBlueStrong-Indented"/>
        <w:keepNext w:val="0"/>
        <w:keepLines w:val="0"/>
        <w:spacing w:line="240" w:lineRule="auto"/>
        <w:ind w:left="274"/>
        <w:rPr>
          <w:rFonts w:cs="Arial"/>
        </w:rPr>
      </w:pPr>
      <w:r>
        <w:lastRenderedPageBreak/>
        <w:t>Управление сертификатами и удостоверениями</w:t>
      </w:r>
    </w:p>
    <w:p w14:paraId="1E0D70C0" w14:textId="77777777" w:rsidR="005D4A0E" w:rsidRDefault="005D4A0E" w:rsidP="00FD1448">
      <w:pPr>
        <w:pStyle w:val="PURBody-Indented"/>
        <w:ind w:left="274"/>
        <w:rPr>
          <w:rFonts w:ascii="Times New Roman" w:hAnsi="Times New Roman" w:cs="Times New Roman"/>
        </w:rPr>
      </w:pPr>
      <w:r>
        <w:t>Лицензия SAL также требуется любому лицу, для которого программное обеспечение выдает идентификационные сведения или управляет ими.</w:t>
      </w:r>
    </w:p>
    <w:p w14:paraId="04AB2808" w14:textId="77777777" w:rsidR="005D4A0E" w:rsidRPr="00652F97" w:rsidRDefault="005D4A0E" w:rsidP="00C1564F">
      <w:pPr>
        <w:pStyle w:val="PURBlueStrong-Indented"/>
        <w:spacing w:line="240" w:lineRule="auto"/>
      </w:pPr>
      <w:r>
        <w:t>Использование только служб синхронизации</w:t>
      </w:r>
    </w:p>
    <w:p w14:paraId="352B80D1" w14:textId="77777777" w:rsidR="005D4A0E" w:rsidRDefault="005D4A0E" w:rsidP="00C1564F">
      <w:pPr>
        <w:pStyle w:val="PURBody-Indented"/>
        <w:rPr>
          <w:rFonts w:ascii="Times New Roman" w:hAnsi="Times New Roman" w:cs="Times New Roman"/>
        </w:rPr>
      </w:pPr>
      <w:r>
        <w:t>Если используются только службы синхронизации Microsoft Identity Manager, лицензии SAL не требуются.</w:t>
      </w:r>
    </w:p>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bookmarkEnd w:id="438"/>
    <w:bookmarkEnd w:id="439"/>
    <w:p w14:paraId="52D2E1A3" w14:textId="5557C36D" w:rsidR="006746CA" w:rsidRPr="008025E9" w:rsidRDefault="001B58B7" w:rsidP="00C1564F">
      <w:pPr>
        <w:pStyle w:val="PURBreadcrumb"/>
        <w:keepNext w:val="0"/>
        <w:rPr>
          <w:rFonts w:ascii="Arial Narrow" w:hAnsi="Arial Narrow"/>
          <w:sz w:val="16"/>
        </w:rPr>
      </w:pPr>
      <w:r>
        <w:fldChar w:fldCharType="begin"/>
      </w:r>
      <w:r>
        <w:instrText xml:space="preserve"> HYPERLINK \l "Оглавление" </w:instrText>
      </w:r>
      <w:r>
        <w:fldChar w:fldCharType="separate"/>
      </w:r>
      <w:r w:rsidR="00653A4E">
        <w:rPr>
          <w:rStyle w:val="Hyperlink"/>
          <w:rFonts w:ascii="Arial Narrow" w:hAnsi="Arial Narrow"/>
          <w:sz w:val="16"/>
        </w:rPr>
        <w:t>Оглавление</w:t>
      </w:r>
      <w:r>
        <w:rPr>
          <w:rStyle w:val="Hyperlink"/>
          <w:rFonts w:ascii="Arial Narrow" w:hAnsi="Arial Narrow"/>
          <w:sz w:val="16"/>
        </w:rPr>
        <w:fldChar w:fldCharType="end"/>
      </w:r>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D168ED3" w14:textId="77777777" w:rsidR="009A4C7C" w:rsidRDefault="009A4C7C" w:rsidP="00C1564F">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8364410"/>
      <w:bookmarkStart w:id="457" w:name="_Toc428364774"/>
      <w:r>
        <w:t>Microsoft Application Virtualization Hosting для настольных компьютеров</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instrText>XE "Microsoft Application Virtualization Hosting для настольных компьютеров"</w:instrText>
      </w:r>
      <w:r>
        <w:fldChar w:fldCharType="end"/>
      </w:r>
    </w:p>
    <w:p w14:paraId="25720162"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7EB5C568"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54F490F0" w14:textId="77777777" w:rsidR="00831C1F" w:rsidRDefault="004F154D" w:rsidP="00C1564F">
            <w:pPr>
              <w:pStyle w:val="PURLMSH"/>
            </w:pPr>
            <w:r>
              <w:t xml:space="preserve">См. соответствующее уведомление. </w:t>
            </w:r>
            <w:r>
              <w:rPr>
                <w:b/>
              </w:rPr>
              <w:t>Нет</w:t>
            </w:r>
          </w:p>
        </w:tc>
      </w:tr>
      <w:tr w:rsidR="009A4C7C" w14:paraId="4C037798" w14:textId="77777777" w:rsidTr="0015145F">
        <w:tc>
          <w:tcPr>
            <w:tcW w:w="2571" w:type="pct"/>
            <w:tcBorders>
              <w:top w:val="nil"/>
            </w:tcBorders>
          </w:tcPr>
          <w:p w14:paraId="6D139BFD" w14:textId="77777777" w:rsidR="009A4C7C" w:rsidRPr="00250A5F" w:rsidRDefault="009A4C7C" w:rsidP="00C1564F">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24542B07" w14:textId="3709BD7B"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1564F">
            <w:pPr>
              <w:pStyle w:val="PURBody"/>
              <w:rPr>
                <w:i/>
              </w:rPr>
            </w:pPr>
            <w:r>
              <w:rPr>
                <w:b/>
              </w:rPr>
              <w:t>Необходимо:</w:t>
            </w:r>
          </w:p>
          <w:p w14:paraId="6383D5CF" w14:textId="77777777" w:rsidR="00AD5AED" w:rsidRPr="000A3567" w:rsidRDefault="00AD5AED" w:rsidP="00C1564F">
            <w:pPr>
              <w:pStyle w:val="PURBullet-Indented"/>
              <w:spacing w:line="240" w:lineRule="auto"/>
            </w:pPr>
            <w:r>
              <w:t>Лицензия SAL Microsoft Application Virtualization Hosting для настольных компьютеров</w:t>
            </w:r>
          </w:p>
        </w:tc>
      </w:tr>
    </w:tbl>
    <w:p w14:paraId="618A9265" w14:textId="77777777" w:rsidR="009A4C7C" w:rsidRDefault="009A4C7C" w:rsidP="00C1564F">
      <w:pPr>
        <w:pStyle w:val="PURADDITIONALTERMSHEADERMB"/>
      </w:pPr>
      <w:r>
        <w:t>Дополнительные условия.</w:t>
      </w:r>
    </w:p>
    <w:p w14:paraId="1C1F1299" w14:textId="77777777" w:rsidR="009A4C7C" w:rsidRPr="008D5AC9" w:rsidRDefault="009A4C7C" w:rsidP="00C1564F">
      <w:pPr>
        <w:pStyle w:val="PURBlueStrong"/>
        <w:spacing w:line="240" w:lineRule="auto"/>
      </w:pPr>
      <w:r>
        <w:t>Использование виртуализации приложений с продуктами Microsoft и компонентами продуктов Microsoft</w:t>
      </w:r>
    </w:p>
    <w:p w14:paraId="6F192C41" w14:textId="709B9FA0" w:rsidR="009A4C7C" w:rsidRPr="008D5AC9" w:rsidRDefault="00FE3B33" w:rsidP="00C1564F">
      <w:pPr>
        <w:pStyle w:val="PURBody-Indented"/>
      </w:pPr>
      <w:r>
        <w:t>Следующие продукты Microsoft могут использоваться с Microsoft Application Virtualization Hosting для настольных компьютеров или другими сторонними технологиями виртуализации приложений.</w:t>
      </w:r>
    </w:p>
    <w:p w14:paraId="33C3AE0E" w14:textId="11212173" w:rsidR="009A4C7C" w:rsidRPr="008D5AC9" w:rsidRDefault="009A4C7C" w:rsidP="00C1564F">
      <w:pPr>
        <w:pStyle w:val="PURBullet-Indented"/>
        <w:spacing w:line="240" w:lineRule="auto"/>
      </w:pPr>
      <w:r>
        <w:t>Microsoft Dynamics NAV 2013 R2</w:t>
      </w:r>
    </w:p>
    <w:p w14:paraId="74F90D0C" w14:textId="77777777" w:rsidR="00A11A7A" w:rsidRDefault="009A4C7C" w:rsidP="00C1564F">
      <w:pPr>
        <w:pStyle w:val="PURBody-Indented"/>
      </w:pPr>
      <w:r>
        <w:t>Использование каких-либо других продуктов Microsoft или их компонентов запрещено.</w:t>
      </w:r>
    </w:p>
    <w:p w14:paraId="11768DE2" w14:textId="13CA45C7" w:rsidR="00893CE7" w:rsidRPr="008D5AC9"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87E4A50" w14:textId="77EC7934" w:rsidR="00C079D4" w:rsidRPr="009214B8" w:rsidRDefault="00C079D4" w:rsidP="00C1564F">
      <w:pPr>
        <w:pStyle w:val="PURProductName"/>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8364411"/>
      <w:bookmarkStart w:id="467" w:name="_Toc428364775"/>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t>Microsoft Application Virtualization for Remote Desktop Services</w:t>
      </w:r>
      <w:bookmarkEnd w:id="458"/>
      <w:bookmarkEnd w:id="459"/>
      <w:bookmarkEnd w:id="460"/>
      <w:bookmarkEnd w:id="461"/>
      <w:bookmarkEnd w:id="462"/>
      <w:bookmarkEnd w:id="463"/>
      <w:bookmarkEnd w:id="464"/>
      <w:bookmarkEnd w:id="465"/>
      <w:bookmarkEnd w:id="466"/>
      <w:bookmarkEnd w:id="467"/>
      <w:r>
        <w:fldChar w:fldCharType="begin"/>
      </w:r>
      <w:r>
        <w:instrText>XE "Microsoft Application Virtualization for Remote Desktop Services"</w:instrText>
      </w:r>
      <w:r>
        <w:fldChar w:fldCharType="end"/>
      </w:r>
    </w:p>
    <w:p w14:paraId="2FF5B4EE" w14:textId="77777777" w:rsidR="00C079D4" w:rsidRPr="000A146C" w:rsidRDefault="00C079D4"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528548B7" w:rsidR="007331A1" w:rsidRDefault="007331A1"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0A590B" w14:textId="7C6FDABE" w:rsidR="007331A1" w:rsidRPr="00A50403" w:rsidRDefault="007331A1" w:rsidP="00C1564F">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90053A"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C1564F">
            <w:pPr>
              <w:pStyle w:val="PURBody"/>
              <w:rPr>
                <w:i/>
              </w:rPr>
            </w:pPr>
            <w:r>
              <w:rPr>
                <w:b/>
              </w:rPr>
              <w:t>Необходимо:</w:t>
            </w:r>
          </w:p>
          <w:p w14:paraId="1F1DFD2D" w14:textId="008B6C27" w:rsidR="007331A1" w:rsidRPr="009B2897" w:rsidRDefault="007331A1" w:rsidP="00C1564F">
            <w:pPr>
              <w:pStyle w:val="PURBullet-Indented"/>
              <w:spacing w:line="240" w:lineRule="auto"/>
              <w:rPr>
                <w:b/>
                <w:bCs/>
                <w:lang w:val="en-US"/>
              </w:rPr>
            </w:pPr>
            <w:r>
              <w:t>Лицензия</w:t>
            </w:r>
            <w:r w:rsidRPr="009B2897">
              <w:rPr>
                <w:lang w:val="en-US"/>
              </w:rPr>
              <w:t xml:space="preserve"> Windows Server 2012 Remote Desktop Services SAL</w:t>
            </w:r>
          </w:p>
        </w:tc>
      </w:tr>
    </w:tbl>
    <w:p w14:paraId="2A797544" w14:textId="77777777" w:rsidR="00C079D4" w:rsidRPr="00B707F8" w:rsidRDefault="00C079D4" w:rsidP="00C1564F">
      <w:pPr>
        <w:pStyle w:val="PURADDITIONALTERMSHEADERMB"/>
      </w:pPr>
      <w:r>
        <w:t>Дополнительные условия.</w:t>
      </w:r>
    </w:p>
    <w:p w14:paraId="10946A81" w14:textId="77777777" w:rsidR="00C079D4" w:rsidRDefault="00C079D4" w:rsidP="00C1564F">
      <w:pPr>
        <w:pStyle w:val="PURBlueStrong-Indented"/>
        <w:spacing w:line="240" w:lineRule="auto"/>
      </w:pPr>
      <w:r>
        <w:t>Только права на доступ</w:t>
      </w:r>
    </w:p>
    <w:p w14:paraId="28C67E34" w14:textId="72CA13FF" w:rsidR="00C079D4" w:rsidRDefault="00C079D4" w:rsidP="00C1564F">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Microsoft Application Virtualization для служб удаленных рабочих столов.</w:t>
      </w:r>
    </w:p>
    <w:p w14:paraId="61E4523A" w14:textId="77777777" w:rsidR="00C079D4" w:rsidRDefault="00C079D4" w:rsidP="00C1564F">
      <w:pPr>
        <w:pStyle w:val="PURBlueStrong-Indented"/>
        <w:spacing w:line="240" w:lineRule="auto"/>
      </w:pPr>
      <w:r>
        <w:t>Серверное ПО</w:t>
      </w:r>
    </w:p>
    <w:p w14:paraId="26F57722" w14:textId="4F25A875" w:rsidR="00C079D4" w:rsidRDefault="00C079D4" w:rsidP="00C1564F">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p w14:paraId="4E8B3441" w14:textId="22301FD8" w:rsidR="00C079D4" w:rsidRPr="008D5AC9"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C2DC8C8" w14:textId="3A5AB9B7" w:rsidR="009A4C7C" w:rsidRPr="00156FC7" w:rsidRDefault="009A4C7C" w:rsidP="00C1564F">
      <w:pPr>
        <w:pStyle w:val="PURProductName"/>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8364412"/>
      <w:bookmarkStart w:id="485" w:name="_Toc428364776"/>
      <w:r>
        <w:lastRenderedPageBreak/>
        <w:t>Microsoft Dynamics AX 2012</w:t>
      </w:r>
      <w:bookmarkEnd w:id="468"/>
      <w:bookmarkEnd w:id="469"/>
      <w:bookmarkEnd w:id="470"/>
      <w:bookmarkEnd w:id="471"/>
      <w:r>
        <w:t xml:space="preserve"> </w:t>
      </w:r>
      <w:bookmarkEnd w:id="472"/>
      <w:bookmarkEnd w:id="473"/>
      <w:bookmarkEnd w:id="474"/>
      <w:bookmarkEnd w:id="475"/>
      <w:bookmarkEnd w:id="476"/>
      <w:bookmarkEnd w:id="477"/>
      <w:bookmarkEnd w:id="478"/>
      <w:bookmarkEnd w:id="479"/>
      <w:bookmarkEnd w:id="480"/>
      <w:bookmarkEnd w:id="481"/>
      <w:r>
        <w:t>R3</w:t>
      </w:r>
      <w:bookmarkEnd w:id="482"/>
      <w:bookmarkEnd w:id="483"/>
      <w:bookmarkEnd w:id="484"/>
      <w:bookmarkEnd w:id="485"/>
      <w:r>
        <w:fldChar w:fldCharType="begin"/>
      </w:r>
      <w:r>
        <w:instrText>XE "Microsoft Dynamics AX 2012 R3"</w:instrText>
      </w:r>
      <w:r>
        <w:fldChar w:fldCharType="end"/>
      </w:r>
    </w:p>
    <w:p w14:paraId="537C648A"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77777777"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3" w:type="pct"/>
            <w:gridSpan w:val="2"/>
          </w:tcPr>
          <w:p w14:paraId="722A4B9F" w14:textId="77777777" w:rsidR="00831C1F" w:rsidRDefault="004F154D" w:rsidP="00C1564F">
            <w:pPr>
              <w:pStyle w:val="PURLMSH"/>
            </w:pPr>
            <w:r>
              <w:t xml:space="preserve">См. соответствующее уведомление. </w:t>
            </w:r>
            <w:r>
              <w:rPr>
                <w:b/>
              </w:rPr>
              <w:t>Нет</w:t>
            </w:r>
          </w:p>
        </w:tc>
      </w:tr>
      <w:tr w:rsidR="009A4C7C" w14:paraId="5E03AB48" w14:textId="77777777" w:rsidTr="0015145F">
        <w:tc>
          <w:tcPr>
            <w:tcW w:w="2547" w:type="pct"/>
          </w:tcPr>
          <w:p w14:paraId="3F86EA57" w14:textId="0BD120E0" w:rsidR="009A4C7C" w:rsidRPr="00250A5F" w:rsidRDefault="006B55FB" w:rsidP="00C1564F">
            <w:pPr>
              <w:pStyle w:val="PURLMSH"/>
            </w:pPr>
            <w:r>
              <w:t xml:space="preserve">Клиентское/Дополнительное программное обеспечение </w:t>
            </w:r>
            <w:r>
              <w:rPr>
                <w:b/>
              </w:rPr>
              <w:t>Да</w:t>
            </w:r>
            <w:r>
              <w:t xml:space="preserve"> </w:t>
            </w:r>
            <w:r w:rsidR="00576D24" w:rsidRPr="00576D24">
              <w:br/>
            </w:r>
            <w:r>
              <w:rPr>
                <w:i/>
              </w:rPr>
              <w:t xml:space="preserve">(см. </w:t>
            </w:r>
            <w:hyperlink w:anchor="Appendix1" w:history="1">
              <w:r>
                <w:rPr>
                  <w:rStyle w:val="Hyperlink"/>
                  <w:i/>
                </w:rPr>
                <w:t>Приложение 1</w:t>
              </w:r>
            </w:hyperlink>
            <w:r>
              <w:rPr>
                <w:i/>
              </w:rPr>
              <w:t>)</w:t>
            </w:r>
          </w:p>
        </w:tc>
        <w:tc>
          <w:tcPr>
            <w:tcW w:w="2453" w:type="pct"/>
            <w:gridSpan w:val="2"/>
          </w:tcPr>
          <w:p w14:paraId="35D8ECDD" w14:textId="2B664BB8"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C1564F">
            <w:pPr>
              <w:pStyle w:val="PURTableHeaderBlue"/>
            </w:pPr>
            <w:r>
              <w:t>ЛИЦЕНЗИИ ПОДПИСЧИКА (SAL).</w:t>
            </w:r>
          </w:p>
        </w:tc>
      </w:tr>
      <w:tr w:rsidR="00411C10" w:rsidRPr="0090053A"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C1564F">
            <w:pPr>
              <w:pStyle w:val="PURBody-Indented"/>
            </w:pPr>
            <w:r>
              <w:rPr>
                <w:b/>
              </w:rPr>
              <w:t>Необходимо:</w:t>
            </w:r>
          </w:p>
          <w:p w14:paraId="0CD70902" w14:textId="459367C3" w:rsidR="00411C10" w:rsidRDefault="00411C10" w:rsidP="00C1564F">
            <w:pPr>
              <w:pStyle w:val="PURBullet-Indented"/>
              <w:spacing w:line="240" w:lineRule="auto"/>
            </w:pPr>
            <w:r>
              <w:t>Microsoft Dynamics AX 2012 R3 Self-Serve SAL, либо</w:t>
            </w:r>
          </w:p>
          <w:p w14:paraId="30813911" w14:textId="43008C37" w:rsidR="00411C10" w:rsidRDefault="00411C10" w:rsidP="00C1564F">
            <w:pPr>
              <w:pStyle w:val="PURBullet-Indented"/>
              <w:spacing w:line="240" w:lineRule="auto"/>
            </w:pPr>
            <w:r>
              <w:t>Microsoft Dynamics AX 2012 R3 Task SAL, либо</w:t>
            </w:r>
          </w:p>
          <w:p w14:paraId="68770283" w14:textId="070FF4CC" w:rsidR="00411C10" w:rsidRDefault="00411C10" w:rsidP="00C1564F">
            <w:pPr>
              <w:pStyle w:val="PURBullet-Indented"/>
              <w:spacing w:line="240" w:lineRule="auto"/>
            </w:pPr>
            <w:r>
              <w:t>Microsoft Dynamics AX 2012 R3 Functional SAL, либо</w:t>
            </w:r>
          </w:p>
          <w:p w14:paraId="71915EF5" w14:textId="77777777" w:rsidR="00411C10" w:rsidRPr="004F54A3" w:rsidRDefault="00411C10" w:rsidP="00C1564F">
            <w:pPr>
              <w:pStyle w:val="PURBullet-Indented"/>
              <w:spacing w:line="240" w:lineRule="auto"/>
              <w:rPr>
                <w:rFonts w:ascii="Tahoma" w:eastAsia="Calibri" w:hAnsi="Tahoma" w:cs="Tahoma"/>
                <w:b/>
                <w:szCs w:val="19"/>
                <w:lang w:val="pt-BR"/>
              </w:rPr>
            </w:pPr>
            <w:r>
              <w:t>Microsoft Dynamics AX 2012 R3 Enterprise SAL, либо</w:t>
            </w:r>
          </w:p>
          <w:p w14:paraId="35992426" w14:textId="703D1C3A" w:rsidR="004F54A3" w:rsidRPr="009B2897" w:rsidRDefault="004F54A3" w:rsidP="00C1564F">
            <w:pPr>
              <w:pStyle w:val="PURBullet-Indented"/>
              <w:spacing w:line="240" w:lineRule="auto"/>
              <w:rPr>
                <w:rFonts w:ascii="Tahoma" w:eastAsia="Calibri" w:hAnsi="Tahoma" w:cs="Tahoma"/>
                <w:b/>
                <w:szCs w:val="19"/>
                <w:lang w:val="nn-NO"/>
              </w:rPr>
            </w:pPr>
            <w:r w:rsidRPr="009B2897">
              <w:rPr>
                <w:lang w:val="nn-NO"/>
              </w:rPr>
              <w:t>Microsoft Dynamics AX 2012 R3 Store SAL</w:t>
            </w:r>
          </w:p>
        </w:tc>
        <w:tc>
          <w:tcPr>
            <w:tcW w:w="2429" w:type="pct"/>
          </w:tcPr>
          <w:p w14:paraId="15870B3C" w14:textId="77777777" w:rsidR="00411C10" w:rsidRPr="009B2897" w:rsidRDefault="00411C10" w:rsidP="00C1564F">
            <w:pPr>
              <w:pStyle w:val="PURBody-Indented"/>
              <w:rPr>
                <w:lang w:val="nn-NO"/>
              </w:rPr>
            </w:pPr>
          </w:p>
          <w:p w14:paraId="23E17CD1" w14:textId="2748208E" w:rsidR="00411C10" w:rsidRPr="009B2897" w:rsidRDefault="00411C10" w:rsidP="00C1564F">
            <w:pPr>
              <w:pStyle w:val="PURBullet-Indented"/>
              <w:numPr>
                <w:ilvl w:val="0"/>
                <w:numId w:val="0"/>
              </w:numPr>
              <w:spacing w:line="240" w:lineRule="auto"/>
              <w:ind w:left="810"/>
              <w:rPr>
                <w:lang w:val="nn-NO"/>
              </w:rPr>
            </w:pPr>
          </w:p>
        </w:tc>
      </w:tr>
    </w:tbl>
    <w:p w14:paraId="2F931E5F" w14:textId="77777777" w:rsidR="009A4C7C" w:rsidRDefault="009A4C7C" w:rsidP="00C1564F">
      <w:pPr>
        <w:pStyle w:val="PURADDITIONALTERMSHEADERMB"/>
      </w:pPr>
      <w:r>
        <w:t>Дополнительные условия.</w:t>
      </w:r>
    </w:p>
    <w:p w14:paraId="1E463546" w14:textId="4D81F5EF" w:rsidR="002A34F3" w:rsidRDefault="002A34F3" w:rsidP="00C1564F">
      <w:pPr>
        <w:pStyle w:val="PURBlueStrong"/>
        <w:keepNext w:val="0"/>
        <w:keepLines w:val="0"/>
        <w:spacing w:line="240" w:lineRule="auto"/>
        <w:rPr>
          <w:rStyle w:val="PURBlueStrongChar"/>
          <w:smallCaps/>
        </w:rPr>
      </w:pPr>
      <w:r>
        <w:rPr>
          <w:rStyle w:val="PURBlueStrongChar"/>
          <w:smallCaps/>
        </w:rPr>
        <w:t>Права на переход к использованию более ранней версии</w:t>
      </w:r>
    </w:p>
    <w:p w14:paraId="0DC4B927" w14:textId="799ABD44" w:rsidR="002A34F3" w:rsidRPr="002A34F3" w:rsidRDefault="002A34F3" w:rsidP="00C1564F">
      <w:pPr>
        <w:pStyle w:val="PURBlueStrong"/>
        <w:keepNext w:val="0"/>
        <w:keepLines w:val="0"/>
        <w:spacing w:line="240" w:lineRule="auto"/>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339D76F0" w14:textId="77777777" w:rsidR="00411C10" w:rsidRDefault="00411C10" w:rsidP="00C1564F">
      <w:pPr>
        <w:pStyle w:val="PURBlueStrong"/>
        <w:keepNext w:val="0"/>
        <w:keepLines w:val="0"/>
        <w:spacing w:line="240" w:lineRule="auto"/>
        <w:rPr>
          <w:rStyle w:val="PURBlueStrongChar"/>
          <w:smallCaps/>
        </w:rPr>
      </w:pPr>
      <w:r>
        <w:rPr>
          <w:rStyle w:val="PURBlueStrongChar"/>
          <w:smallCaps/>
        </w:rPr>
        <w:t>Типы лицензий SAL</w:t>
      </w:r>
    </w:p>
    <w:p w14:paraId="1359B314" w14:textId="538DB02B" w:rsidR="00B10A08" w:rsidRDefault="00411C10" w:rsidP="00C1564F">
      <w:pPr>
        <w:pStyle w:val="PURBlueStrong"/>
        <w:keepNext w:val="0"/>
        <w:keepLines w:val="0"/>
        <w:spacing w:line="240" w:lineRule="auto"/>
      </w:pPr>
      <w:r>
        <w:rPr>
          <w:smallCaps w:val="0"/>
          <w:color w:val="404040" w:themeColor="text1" w:themeTint="BF"/>
        </w:rPr>
        <w:t>Все перечисленные выше лицензии SAL предлагаются в вариантах «на устройство» и «на пользователя», кроме Microsoft Dynamics AX 2012 R3 Store SAL.</w:t>
      </w:r>
    </w:p>
    <w:p w14:paraId="6CC671C3" w14:textId="77777777" w:rsidR="00411C10" w:rsidRPr="002E1777" w:rsidRDefault="00411C10" w:rsidP="00C1564F">
      <w:pPr>
        <w:pStyle w:val="PURBlueStrong"/>
        <w:keepLines w:val="0"/>
        <w:spacing w:line="240" w:lineRule="auto"/>
        <w:rPr>
          <w:rStyle w:val="PURBlueStrongChar"/>
          <w:smallCaps/>
        </w:rPr>
      </w:pPr>
      <w:r>
        <w:rPr>
          <w:rStyle w:val="PURBlueStrongChar"/>
          <w:smallCaps/>
        </w:rPr>
        <w:t>Лицензия SAL не требуется</w:t>
      </w:r>
    </w:p>
    <w:p w14:paraId="54A71F37" w14:textId="459E6756" w:rsidR="009A4C7C" w:rsidRPr="009E3C3B" w:rsidRDefault="00411C10" w:rsidP="00C1564F">
      <w:pPr>
        <w:pStyle w:val="PURBody-Indented"/>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AX 2012 R3 только с целью предоставления профессиональных бухгалтерских услуг, связанных с проведением аудита.</w:t>
      </w:r>
    </w:p>
    <w:p w14:paraId="0251FB43" w14:textId="77777777" w:rsidR="009A4C7C" w:rsidRPr="008F7CB0" w:rsidRDefault="009A4C7C" w:rsidP="00C1564F">
      <w:pPr>
        <w:pStyle w:val="PURBlueStrong"/>
        <w:spacing w:line="240" w:lineRule="auto"/>
        <w:rPr>
          <w:rStyle w:val="PURBlueStrongChar"/>
          <w:smallCaps/>
        </w:rPr>
      </w:pPr>
      <w:r>
        <w:rPr>
          <w:rStyle w:val="PURBlueStrongChar"/>
          <w:smallCaps/>
        </w:rPr>
        <w:t>Локализация и перевод</w:t>
      </w:r>
    </w:p>
    <w:p w14:paraId="1E20EF24" w14:textId="7551CA28" w:rsidR="009A4C7C" w:rsidRPr="0096689C" w:rsidRDefault="007B0B99" w:rsidP="00C1564F">
      <w:pPr>
        <w:pStyle w:val="PURBody-Indented"/>
        <w:rPr>
          <w:u w:val="single"/>
        </w:rPr>
      </w:pPr>
      <w:r>
        <w:rPr>
          <w:rFonts w:cs="Tahoma"/>
        </w:rPr>
        <w:t xml:space="preserve">Microsoft Dynamics AX локализуется, переводится и поддерживается корпорацией Microsoft и доступен во многих странах и на многих языках. Дополнительные сведения о доступности переводов и локализаций см. по адресу </w:t>
      </w:r>
      <w:hyperlink r:id="rId155" w:history="1">
        <w:r>
          <w:rPr>
            <w:rStyle w:val="Hyperlink"/>
            <w:rFonts w:cs="Tahoma"/>
          </w:rPr>
          <w:t>http://www.microsoft.com/en-us/dynamics/erp-explore-ax-capabilities.aspx</w:t>
        </w:r>
      </w:hyperlink>
      <w:r>
        <w:rPr>
          <w:rFonts w:cs="Tahoma"/>
        </w:rPr>
        <w:t>.</w:t>
      </w:r>
    </w:p>
    <w:p w14:paraId="6BFAB395" w14:textId="5BFCD4A2" w:rsidR="009A4C7C" w:rsidRPr="0096689C" w:rsidRDefault="009A4C7C" w:rsidP="00C1564F">
      <w:pPr>
        <w:pStyle w:val="PURBody-Indented"/>
        <w:rPr>
          <w:rFonts w:cs="Tahoma"/>
        </w:rPr>
      </w:pPr>
      <w:r>
        <w:rPr>
          <w:rFonts w:cs="Tahoma"/>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BC85258" w14:textId="085C0C9F" w:rsidR="009A4C7C" w:rsidRPr="0096689C" w:rsidRDefault="009A4C7C" w:rsidP="00C1564F">
      <w:pPr>
        <w:pStyle w:val="PURBody-Indented"/>
        <w:rPr>
          <w:rFonts w:cs="Tahoma"/>
        </w:rPr>
      </w:pPr>
      <w:r>
        <w:rPr>
          <w:rFonts w:cs="Tahoma"/>
        </w:rP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56" w:history="1">
        <w:r>
          <w:rPr>
            <w:rStyle w:val="Hyperlink"/>
            <w:rFonts w:cs="Tahoma"/>
          </w:rPr>
          <w:t>https://mbs.microsoft.com/partnersource/partneressentials/pllp</w:t>
        </w:r>
      </w:hyperlink>
      <w:r>
        <w:rPr>
          <w:rFonts w:cs="Tahoma"/>
        </w:rPr>
        <w:t xml:space="preserve"> или обратитесь к своему Менеджеру по работе с партнерами.</w:t>
      </w:r>
    </w:p>
    <w:p w14:paraId="286DCB9B" w14:textId="77777777" w:rsidR="007B0B99" w:rsidRPr="008F7CB0" w:rsidRDefault="007B0B99" w:rsidP="00C1564F">
      <w:pPr>
        <w:pStyle w:val="PURBlueStrong"/>
        <w:spacing w:line="240" w:lineRule="auto"/>
        <w:rPr>
          <w:rStyle w:val="PURBlueStrongChar"/>
          <w:smallCaps/>
        </w:rPr>
      </w:pPr>
      <w:r>
        <w:rPr>
          <w:rStyle w:val="PURBlueStrongChar"/>
          <w:smallCaps/>
        </w:rPr>
        <w:t>Права использования для лицензий SAL</w:t>
      </w:r>
    </w:p>
    <w:p w14:paraId="1728C956" w14:textId="68EF2156" w:rsidR="007B0B99" w:rsidRPr="001F46D6" w:rsidRDefault="007B0B99" w:rsidP="00C1564F">
      <w:pPr>
        <w:ind w:left="274"/>
        <w:contextualSpacing/>
        <w:rPr>
          <w:color w:val="404040" w:themeColor="text1" w:themeTint="BF"/>
          <w:sz w:val="18"/>
        </w:rPr>
      </w:pPr>
      <w:r>
        <w:rPr>
          <w:color w:val="404040" w:themeColor="text1" w:themeTint="BF"/>
          <w:sz w:val="18"/>
        </w:rPr>
        <w:t>Ниже представлены варианты использования, разрешенные согласно различным лицензиям SAL на Microsoft Dynamics AX 2012 R3.</w:t>
      </w:r>
    </w:p>
    <w:p w14:paraId="294A7A16" w14:textId="0F1F9BF8" w:rsidR="0028224D" w:rsidRPr="009E4027" w:rsidRDefault="0028224D" w:rsidP="00C1564F">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Self-Serve SAL (Базовая клиентская лицензия)</w:t>
      </w:r>
      <w:r w:rsidR="00576D24" w:rsidRPr="00576D24">
        <w:rPr>
          <w:rFonts w:ascii="Arial" w:hAnsi="Arial" w:cs="Arial"/>
          <w:b/>
          <w:color w:val="404040" w:themeColor="text1" w:themeTint="BF"/>
        </w:rPr>
        <w:t>:</w:t>
      </w:r>
      <w:r>
        <w:rPr>
          <w:rFonts w:ascii="Arial" w:hAnsi="Arial" w:cs="Arial"/>
          <w:color w:val="404040" w:themeColor="text1" w:themeTint="BF"/>
        </w:rPr>
        <w:t xml:space="preserve"> Предоставляет пользователю права на личное использование (использование посторонними лицами или от их имени запрещено) в следующих целях: (i) запись данных о времени исключительно для обработки информации о заработной плате, (ii) запись расходов исключительно для расчета компенсаций, (iii) управление персональными данными, (iv) создание заявок и (v) контроль бюджетов, связанных с этими действиями.</w:t>
      </w:r>
    </w:p>
    <w:p w14:paraId="41B267F5" w14:textId="4AAF2A52" w:rsidR="0028224D" w:rsidRPr="009E4027" w:rsidRDefault="0028224D" w:rsidP="00C1564F">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Task SAL (Self-Serve SAL + Task Additive SAL)</w:t>
      </w:r>
      <w:r w:rsidR="00576D24" w:rsidRPr="00576D24">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 xml:space="preserve">Предоставляет пользователю права на (i) запись и утверждение любых данных о времени и затратах, (ii) утверждение накладных, (iii) утверждение всех транзакций, связанных с </w:t>
      </w:r>
      <w:r>
        <w:rPr>
          <w:rFonts w:ascii="Arial" w:hAnsi="Arial" w:cs="Arial"/>
          <w:color w:val="404040" w:themeColor="text1" w:themeTint="BF"/>
        </w:rPr>
        <w:lastRenderedPageBreak/>
        <w:t xml:space="preserve">Самообслуживанием, (iv) эксплуатацию Устройств для пунктов торговли или складов и (v) использование Устройства менеджера магазина. </w:t>
      </w:r>
    </w:p>
    <w:p w14:paraId="6166AF35" w14:textId="7BF3ECC9" w:rsidR="00F958B2" w:rsidRPr="009E4027" w:rsidRDefault="00F958B2" w:rsidP="00C1564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«Коммерческая точка» или «Магазин» означает физическое расположение (статическое или передвижное), в</w:t>
      </w:r>
      <w:r w:rsidR="00576D24">
        <w:rPr>
          <w:rFonts w:ascii="Arial" w:hAnsi="Arial" w:cs="Arial"/>
          <w:color w:val="404040" w:themeColor="text1" w:themeTint="BF"/>
          <w:lang w:val="en-US"/>
        </w:rPr>
        <w:t> </w:t>
      </w:r>
      <w:r>
        <w:rPr>
          <w:rFonts w:ascii="Arial" w:hAnsi="Arial" w:cs="Arial"/>
          <w:color w:val="404040" w:themeColor="text1" w:themeTint="BF"/>
        </w:rPr>
        <w:t>котором работает пользователь при осуществлении транзакций по товарам или услугам с клиентами.</w:t>
      </w:r>
    </w:p>
    <w:p w14:paraId="121B7EE4" w14:textId="083E71CF" w:rsidR="00F958B2" w:rsidRPr="009E4027" w:rsidRDefault="00F958B2" w:rsidP="00C1564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Выражение «Выполнение функций, которые связаны с работой складов» означает получение, размещение на хранение, взятие, упаковку и доставку товаров, а также внутреннее перемещение запасов. Кроме того, к этому понятию относятся проверка запасов в контексте системы управления складом и публикация данных о результатах работы и потреблении материалов по производственным заказам, если операции задокументированы как перемещение сырья и готовых товаров между складом и производственной линией (транзакции всех других типов исключены).</w:t>
      </w:r>
    </w:p>
    <w:p w14:paraId="7CD471D1" w14:textId="5EA0C393" w:rsidR="0028224D" w:rsidRPr="009E4027" w:rsidRDefault="0028224D" w:rsidP="00C1564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пунктов торговли» означает устройство, расположенное в коммерческой точке и используемое кем-либо для оформления транзакций по продаже товаров или оказанию услуг клиентам.</w:t>
      </w:r>
    </w:p>
    <w:p w14:paraId="1A6CC9F1" w14:textId="734B9531" w:rsidR="00E10DAF" w:rsidRPr="009E4027" w:rsidRDefault="00E10DAF" w:rsidP="00C1564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менеджера магазина» означает устройство, расположенное в коммерческой точке и используемое лицом, которое отвечает за выполнение следующих задач исключительно в данной точке: (i) контроль и</w:t>
      </w:r>
      <w:r w:rsidR="009E75D6">
        <w:rPr>
          <w:rFonts w:ascii="Arial" w:hAnsi="Arial" w:cs="Arial"/>
          <w:color w:val="404040" w:themeColor="text1" w:themeTint="BF"/>
          <w:lang w:val="en-US"/>
        </w:rPr>
        <w:t> </w:t>
      </w:r>
      <w:r>
        <w:rPr>
          <w:rFonts w:ascii="Arial" w:hAnsi="Arial" w:cs="Arial"/>
          <w:color w:val="404040" w:themeColor="text1" w:themeTint="BF"/>
        </w:rPr>
        <w:t>восполнение запасов, (ii) распределение работы по кассам и обработка данных о дневной выручке, (iii) настройка и поддержание в рабочем состоянии пунктов меню, отображаемых на устройствах ISV, (iv) приобретение расходных материалов и услуг, необходимых для выполнения операций коммерческой точки, (v) управление персоналом коммерческой точки, (vi) обработка отчетов, нужных для анализа и контроля результатов работы коммерческой точки, а также (vii) работа с основными данными, связанными с операциями коммерческой точки.</w:t>
      </w:r>
    </w:p>
    <w:p w14:paraId="7D1F5C47" w14:textId="0FEA793E" w:rsidR="0028224D" w:rsidRPr="009E4027" w:rsidRDefault="0028224D" w:rsidP="00C1564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складов» означает устройство, предназначенное исключительно для выполнения функций, которые связаны с работой складов. Каждое устройство для складов (i) не должно иметь функций для работы в сети мобильной связи и (ii) должно быть оборудовано сканером штрихкодов, если является портативным.</w:t>
      </w:r>
    </w:p>
    <w:p w14:paraId="688A01B5" w14:textId="1D62211E" w:rsidR="0028224D" w:rsidRPr="00BC060E" w:rsidRDefault="0028224D" w:rsidP="00C1564F">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Functional SAL</w:t>
      </w:r>
      <w:r>
        <w:rPr>
          <w:rFonts w:cs="Arial"/>
          <w:b/>
          <w:color w:val="404040" w:themeColor="text1" w:themeTint="BF"/>
        </w:rPr>
        <w:t xml:space="preserve"> (</w:t>
      </w:r>
      <w:r>
        <w:rPr>
          <w:b/>
          <w:color w:val="404040" w:themeColor="text1" w:themeTint="BF"/>
        </w:rPr>
        <w:t>Task SAL</w:t>
      </w:r>
      <w:r>
        <w:rPr>
          <w:rFonts w:cs="Arial"/>
          <w:b/>
          <w:color w:val="404040" w:themeColor="text1" w:themeTint="BF"/>
          <w:szCs w:val="18"/>
        </w:rPr>
        <w:t xml:space="preserve"> + Functional Additive SAL)</w:t>
      </w:r>
      <w:r w:rsidR="009E75D6" w:rsidRPr="009E75D6">
        <w:rPr>
          <w:rFonts w:cs="Arial"/>
          <w:b/>
          <w:color w:val="404040" w:themeColor="text1" w:themeTint="BF"/>
          <w:szCs w:val="18"/>
        </w:rPr>
        <w:t>:</w:t>
      </w:r>
      <w:r>
        <w:rPr>
          <w:rFonts w:cs="Arial"/>
          <w:b/>
          <w:color w:val="404040" w:themeColor="text1" w:themeTint="BF"/>
          <w:szCs w:val="18"/>
        </w:rPr>
        <w:t xml:space="preserve"> </w:t>
      </w:r>
      <w:r>
        <w:rPr>
          <w:rFonts w:cs="Arial"/>
          <w:color w:val="404040" w:themeColor="text1" w:themeTint="BF"/>
          <w:szCs w:val="18"/>
        </w:rPr>
        <w:t>Предоставляет пользователю права на (i) использование устоявшихся рабочих</w:t>
      </w:r>
      <w:r>
        <w:rPr>
          <w:color w:val="404040" w:themeColor="text1" w:themeTint="BF"/>
          <w:szCs w:val="18"/>
        </w:rPr>
        <w:t xml:space="preserve"> циклов</w:t>
      </w:r>
      <w:r>
        <w:rPr>
          <w:rFonts w:cs="Arial"/>
          <w:color w:val="404040" w:themeColor="text1" w:themeTint="BF"/>
          <w:szCs w:val="18"/>
        </w:rPr>
        <w:t xml:space="preserve"> и бизнес-процессов, доступных в рамках программного обеспечения, (ii) создание и обновление (а) заявок на должности или (б)</w:t>
      </w:r>
      <w:r>
        <w:rPr>
          <w:color w:val="404040" w:themeColor="text1" w:themeTint="BF"/>
          <w:szCs w:val="18"/>
        </w:rPr>
        <w:t xml:space="preserve"> записей основных данных, относящихся к </w:t>
      </w:r>
      <w:r>
        <w:rPr>
          <w:rFonts w:cs="Arial"/>
          <w:color w:val="404040" w:themeColor="text1" w:themeTint="BF"/>
          <w:szCs w:val="18"/>
        </w:rPr>
        <w:t>кандидатам, сотрудникам, клиентам, поставщикам</w:t>
      </w:r>
      <w:r>
        <w:rPr>
          <w:color w:val="404040" w:themeColor="text1" w:themeTint="BF"/>
          <w:szCs w:val="18"/>
        </w:rPr>
        <w:t xml:space="preserve"> или </w:t>
      </w:r>
      <w:r>
        <w:rPr>
          <w:rFonts w:cs="Arial"/>
          <w:color w:val="404040" w:themeColor="text1" w:themeTint="BF"/>
          <w:szCs w:val="18"/>
        </w:rPr>
        <w:t>каталогам</w:t>
      </w:r>
      <w:r>
        <w:rPr>
          <w:color w:val="404040" w:themeColor="text1" w:themeTint="BF"/>
          <w:szCs w:val="18"/>
        </w:rPr>
        <w:t xml:space="preserve"> запчастей</w:t>
      </w:r>
      <w:r>
        <w:rPr>
          <w:rFonts w:ascii="Arial" w:hAnsi="Arial" w:cs="Arial"/>
          <w:color w:val="404040" w:themeColor="text1" w:themeTint="BF"/>
        </w:rPr>
        <w:t xml:space="preserve"> и (iii) утверждение всех</w:t>
      </w:r>
      <w:r>
        <w:rPr>
          <w:rFonts w:ascii="Arial" w:hAnsi="Arial"/>
          <w:color w:val="404040" w:themeColor="text1" w:themeTint="BF"/>
        </w:rPr>
        <w:t xml:space="preserve"> транзакций, </w:t>
      </w:r>
      <w:r>
        <w:rPr>
          <w:rFonts w:ascii="Arial" w:hAnsi="Arial" w:cs="Arial"/>
          <w:color w:val="404040" w:themeColor="text1" w:themeTint="BF"/>
        </w:rPr>
        <w:t>связанных с Задачами и Самообслуживанием</w:t>
      </w:r>
      <w:r>
        <w:rPr>
          <w:rFonts w:ascii="Arial" w:hAnsi="Arial"/>
          <w:color w:val="404040" w:themeColor="text1" w:themeTint="BF"/>
        </w:rPr>
        <w:t>.</w:t>
      </w:r>
    </w:p>
    <w:p w14:paraId="50DCC0F0" w14:textId="589D2FBF" w:rsidR="0028224D" w:rsidRPr="009E4027" w:rsidRDefault="0028224D" w:rsidP="00C1564F">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Enterprise SAL (Functional SAL + Enterprise Additive SAL)</w:t>
      </w:r>
      <w:r w:rsidR="009E75D6" w:rsidRPr="009E75D6">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Предоставляет пользователю полный неограниченный доступ ко всем функциональным возможностям серверного программного обеспечения в рамках решения ERP.</w:t>
      </w:r>
    </w:p>
    <w:p w14:paraId="7DAC55D5" w14:textId="5538B0B4" w:rsidR="004F54A3" w:rsidRDefault="004F54A3" w:rsidP="00C1564F">
      <w:pPr>
        <w:pStyle w:val="PURBody-Indented"/>
        <w:ind w:left="274"/>
        <w:rPr>
          <w:rFonts w:eastAsia="Calibri" w:cs="Arial"/>
          <w:szCs w:val="18"/>
        </w:rPr>
      </w:pPr>
      <w:r>
        <w:rPr>
          <w:rFonts w:eastAsia="Calibri" w:cs="Arial"/>
          <w:b/>
          <w:szCs w:val="18"/>
        </w:rPr>
        <w:t>Store SAL</w:t>
      </w:r>
      <w:r w:rsidR="009E75D6" w:rsidRPr="00DB51DF">
        <w:rPr>
          <w:rFonts w:eastAsia="Calibri" w:cs="Arial"/>
          <w:b/>
          <w:bCs/>
          <w:szCs w:val="18"/>
        </w:rPr>
        <w:t>:</w:t>
      </w:r>
      <w:r>
        <w:rPr>
          <w:rFonts w:eastAsia="Calibri" w:cs="Arial"/>
          <w:szCs w:val="18"/>
        </w:rPr>
        <w:t xml:space="preserve"> Предоставляет пользователю доступ к Store Server. Store Server требуется для каждой Коммерческой точки или Магазина.</w:t>
      </w:r>
    </w:p>
    <w:p w14:paraId="5520281C" w14:textId="73EE0E8A" w:rsidR="007B0B99" w:rsidRPr="00613FF6" w:rsidRDefault="007B0B99" w:rsidP="00C1564F">
      <w:pPr>
        <w:pStyle w:val="PURBody-Indented"/>
        <w:ind w:left="274"/>
        <w:contextualSpacing/>
        <w:rPr>
          <w:rFonts w:cs="Arial"/>
        </w:rPr>
      </w:pPr>
      <w:r>
        <w:rPr>
          <w:rFonts w:eastAsia="Calibri" w:cs="Arial"/>
          <w:szCs w:val="18"/>
        </w:rPr>
        <w:t xml:space="preserve">Для большей детализации и лучшего понимания необходимых лицензий SAL см. Руководство по лицензированию </w:t>
      </w:r>
      <w:r w:rsidR="000318C5" w:rsidRPr="00613FF6">
        <w:rPr>
          <w:rFonts w:eastAsia="Calibri" w:cs="Arial"/>
          <w:szCs w:val="18"/>
        </w:rPr>
        <w:br/>
      </w:r>
      <w:r w:rsidRPr="000318C5">
        <w:rPr>
          <w:rFonts w:eastAsia="Calibri" w:cs="Arial"/>
          <w:szCs w:val="18"/>
          <w:lang w:val="en-US"/>
        </w:rPr>
        <w:t>Microsoft</w:t>
      </w:r>
      <w:r w:rsidRPr="00613FF6">
        <w:rPr>
          <w:rFonts w:eastAsia="Calibri" w:cs="Arial"/>
          <w:szCs w:val="18"/>
        </w:rPr>
        <w:t xml:space="preserve"> </w:t>
      </w:r>
      <w:r w:rsidRPr="000318C5">
        <w:rPr>
          <w:rFonts w:eastAsia="Calibri" w:cs="Arial"/>
          <w:szCs w:val="18"/>
          <w:lang w:val="en-US"/>
        </w:rPr>
        <w:t>Dynamics</w:t>
      </w:r>
      <w:r w:rsidRPr="00613FF6">
        <w:rPr>
          <w:rFonts w:eastAsia="Calibri" w:cs="Arial"/>
          <w:szCs w:val="18"/>
        </w:rPr>
        <w:t xml:space="preserve"> </w:t>
      </w:r>
      <w:r w:rsidRPr="000318C5">
        <w:rPr>
          <w:rFonts w:eastAsia="Calibri" w:cs="Arial"/>
          <w:szCs w:val="18"/>
          <w:lang w:val="en-US"/>
        </w:rPr>
        <w:t>AX</w:t>
      </w:r>
      <w:r w:rsidRPr="00613FF6">
        <w:rPr>
          <w:rFonts w:eastAsia="Calibri" w:cs="Arial"/>
          <w:szCs w:val="18"/>
        </w:rPr>
        <w:t xml:space="preserve"> 2012 </w:t>
      </w:r>
      <w:r w:rsidRPr="000318C5">
        <w:rPr>
          <w:rFonts w:eastAsia="Calibri" w:cs="Arial"/>
          <w:szCs w:val="18"/>
          <w:lang w:val="en-US"/>
        </w:rPr>
        <w:t>R</w:t>
      </w:r>
      <w:r w:rsidRPr="00613FF6">
        <w:rPr>
          <w:rFonts w:eastAsia="Calibri" w:cs="Arial"/>
          <w:szCs w:val="18"/>
        </w:rPr>
        <w:t xml:space="preserve">3, </w:t>
      </w:r>
      <w:r>
        <w:rPr>
          <w:rFonts w:eastAsia="Calibri" w:cs="Arial"/>
          <w:szCs w:val="18"/>
        </w:rPr>
        <w:t>доступное</w:t>
      </w:r>
      <w:r w:rsidRPr="00613FF6">
        <w:rPr>
          <w:rFonts w:eastAsia="Calibri" w:cs="Arial"/>
          <w:szCs w:val="18"/>
        </w:rPr>
        <w:t xml:space="preserve"> </w:t>
      </w:r>
      <w:r>
        <w:rPr>
          <w:rFonts w:eastAsia="Calibri" w:cs="Arial"/>
          <w:szCs w:val="18"/>
        </w:rPr>
        <w:t>на</w:t>
      </w:r>
      <w:r w:rsidRPr="00613FF6">
        <w:rPr>
          <w:rFonts w:eastAsia="Calibri" w:cs="Arial"/>
          <w:szCs w:val="18"/>
        </w:rPr>
        <w:t xml:space="preserve"> </w:t>
      </w:r>
      <w:r>
        <w:rPr>
          <w:rFonts w:eastAsia="Calibri" w:cs="Arial"/>
          <w:szCs w:val="18"/>
        </w:rPr>
        <w:t>веб</w:t>
      </w:r>
      <w:r w:rsidRPr="00613FF6">
        <w:rPr>
          <w:rFonts w:eastAsia="Calibri" w:cs="Arial"/>
          <w:szCs w:val="18"/>
        </w:rPr>
        <w:t>-</w:t>
      </w:r>
      <w:r>
        <w:rPr>
          <w:rFonts w:eastAsia="Calibri" w:cs="Arial"/>
          <w:szCs w:val="18"/>
        </w:rPr>
        <w:t>сайте</w:t>
      </w:r>
      <w:r w:rsidRPr="00613FF6">
        <w:rPr>
          <w:rFonts w:eastAsia="Calibri" w:cs="Arial"/>
          <w:szCs w:val="18"/>
        </w:rPr>
        <w:t xml:space="preserve"> </w:t>
      </w:r>
      <w:hyperlink r:id="rId157" w:history="1">
        <w:r w:rsidRPr="000318C5">
          <w:rPr>
            <w:rStyle w:val="Hyperlink"/>
            <w:rFonts w:eastAsia="Calibri" w:cs="Arial"/>
            <w:szCs w:val="18"/>
            <w:lang w:val="en-US"/>
          </w:rPr>
          <w:t>www</w:t>
        </w:r>
        <w:r w:rsidRPr="00613FF6">
          <w:rPr>
            <w:rStyle w:val="Hyperlink"/>
            <w:rFonts w:eastAsia="Calibri" w:cs="Arial"/>
            <w:szCs w:val="18"/>
          </w:rPr>
          <w:t>.</w:t>
        </w:r>
        <w:r w:rsidRPr="000318C5">
          <w:rPr>
            <w:rStyle w:val="Hyperlink"/>
            <w:rFonts w:eastAsia="Calibri" w:cs="Arial"/>
            <w:szCs w:val="18"/>
            <w:lang w:val="en-US"/>
          </w:rPr>
          <w:t>microsoft</w:t>
        </w:r>
        <w:r w:rsidRPr="00613FF6">
          <w:rPr>
            <w:rStyle w:val="Hyperlink"/>
            <w:rFonts w:eastAsia="Calibri" w:cs="Arial"/>
            <w:szCs w:val="18"/>
          </w:rPr>
          <w:t>.</w:t>
        </w:r>
        <w:r w:rsidRPr="000318C5">
          <w:rPr>
            <w:rStyle w:val="Hyperlink"/>
            <w:rFonts w:eastAsia="Calibri" w:cs="Arial"/>
            <w:szCs w:val="18"/>
            <w:lang w:val="en-US"/>
          </w:rPr>
          <w:t>com</w:t>
        </w:r>
      </w:hyperlink>
      <w:r w:rsidRPr="00613FF6">
        <w:rPr>
          <w:rFonts w:eastAsia="Calibri" w:cs="Arial"/>
          <w:szCs w:val="18"/>
        </w:rPr>
        <w:t>.</w:t>
      </w:r>
    </w:p>
    <w:p w14:paraId="4DAF9463" w14:textId="77777777" w:rsidR="007B0B99" w:rsidRPr="001F46D6" w:rsidRDefault="007B0B99" w:rsidP="00C1564F">
      <w:pPr>
        <w:pStyle w:val="PURBlueStrong"/>
        <w:spacing w:line="240" w:lineRule="auto"/>
        <w:rPr>
          <w:rStyle w:val="PURBlueStrongChar"/>
          <w:smallCaps/>
        </w:rPr>
      </w:pPr>
      <w:r>
        <w:rPr>
          <w:rStyle w:val="PURBlueStrongChar"/>
          <w:smallCaps/>
        </w:rPr>
        <w:t>Дополнительные условия лицензии</w:t>
      </w:r>
    </w:p>
    <w:p w14:paraId="02D7C26C" w14:textId="561C4C34" w:rsidR="007B0B99" w:rsidRDefault="007B0B99" w:rsidP="00C1564F">
      <w:pPr>
        <w:pStyle w:val="PURBody-Indented"/>
      </w:pPr>
      <w:r>
        <w:t xml:space="preserve">На использование компонентов Ecommerce, Point of Sale и похожих обновлений и дополнений к Microsoft Dynamics AX 2012 R3 распространяется действие дополнительных условия лицензии, которые можно найти по следующему адресу. </w:t>
      </w:r>
      <w:hyperlink r:id="rId158" w:history="1">
        <w:r>
          <w:rPr>
            <w:rStyle w:val="Hyperlink"/>
          </w:rPr>
          <w:t>http://www.microsoft.com/en-us/dynamics/erp-buy-ax-software.aspx</w:t>
        </w:r>
      </w:hyperlink>
      <w:r>
        <w:t>.</w:t>
      </w:r>
    </w:p>
    <w:p w14:paraId="1F0BAD26" w14:textId="2F5664D3" w:rsidR="00893CE7"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DFE409B" w14:textId="0CA84668" w:rsidR="002733A7" w:rsidRDefault="002733A7" w:rsidP="00C1564F">
      <w:pPr>
        <w:pStyle w:val="PURProductName"/>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8364413"/>
      <w:bookmarkStart w:id="503" w:name="_Toc428364777"/>
      <w:bookmarkStart w:id="504" w:name="_Toc299519125"/>
      <w:bookmarkStart w:id="505" w:name="_Toc299531557"/>
      <w:bookmarkStart w:id="506" w:name="_Toc299531881"/>
      <w:bookmarkStart w:id="507" w:name="_Toc299957164"/>
      <w: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instrText>XE "Microsoft Dynamics C5 2012"</w:instrText>
      </w:r>
      <w:r>
        <w:fldChar w:fldCharType="end"/>
      </w:r>
    </w:p>
    <w:p w14:paraId="3E013DD2" w14:textId="77777777" w:rsidR="002733A7" w:rsidRDefault="002733A7"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50AD6E04" w14:textId="34729CF5" w:rsidR="002733A7" w:rsidRPr="003D33E5" w:rsidRDefault="003D33E5" w:rsidP="00C1564F">
      <w:pPr>
        <w:pStyle w:val="PURBody"/>
        <w:rPr>
          <w:b/>
        </w:rPr>
      </w:pPr>
      <w:r>
        <w:rPr>
          <w:b/>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1E1A2BA5" w:rsidR="002733A7" w:rsidRPr="003667B6" w:rsidRDefault="002733A7"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3" w:type="pct"/>
          </w:tcPr>
          <w:p w14:paraId="626E33EB" w14:textId="77777777" w:rsidR="002733A7" w:rsidRDefault="002733A7" w:rsidP="00C1564F">
            <w:pPr>
              <w:pStyle w:val="PURLMSH"/>
            </w:pPr>
            <w:r>
              <w:t xml:space="preserve">См. соответствующее уведомление. </w:t>
            </w:r>
            <w:r>
              <w:rPr>
                <w:b/>
              </w:rPr>
              <w:t>Нет</w:t>
            </w:r>
          </w:p>
        </w:tc>
      </w:tr>
      <w:tr w:rsidR="002733A7" w14:paraId="21C48371" w14:textId="77777777" w:rsidTr="005F6596">
        <w:tc>
          <w:tcPr>
            <w:tcW w:w="2555" w:type="pct"/>
          </w:tcPr>
          <w:p w14:paraId="4F2CE210" w14:textId="02993A56" w:rsidR="002733A7" w:rsidRPr="00250A5F" w:rsidRDefault="006B55FB" w:rsidP="00C1564F">
            <w:pPr>
              <w:pStyle w:val="PURLMSH"/>
            </w:pPr>
            <w:r>
              <w:t xml:space="preserve">Клиентское/Дополнительное программное обеспечение </w:t>
            </w:r>
            <w:r>
              <w:rPr>
                <w:b/>
              </w:rPr>
              <w:t>Да</w:t>
            </w:r>
            <w:r>
              <w:t xml:space="preserve"> </w:t>
            </w:r>
            <w:r w:rsidR="00DB51DF" w:rsidRPr="00DB51DF">
              <w:br/>
            </w:r>
            <w:r>
              <w:rPr>
                <w:i/>
              </w:rPr>
              <w:t xml:space="preserve">(см. </w:t>
            </w:r>
            <w:hyperlink w:anchor="Appendix1" w:history="1">
              <w:r>
                <w:rPr>
                  <w:rStyle w:val="Hyperlink"/>
                  <w:i/>
                </w:rPr>
                <w:t>Приложение 1</w:t>
              </w:r>
            </w:hyperlink>
            <w:r>
              <w:rPr>
                <w:i/>
              </w:rPr>
              <w:t>)</w:t>
            </w:r>
          </w:p>
        </w:tc>
        <w:tc>
          <w:tcPr>
            <w:tcW w:w="2443" w:type="pct"/>
          </w:tcPr>
          <w:p w14:paraId="07E971EF" w14:textId="0E73A7CA" w:rsidR="002733A7"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733A7" w:rsidRPr="003528B0" w14:paraId="1515EC32" w14:textId="77777777" w:rsidTr="005F6596">
        <w:tc>
          <w:tcPr>
            <w:tcW w:w="5000" w:type="pct"/>
            <w:gridSpan w:val="2"/>
          </w:tcPr>
          <w:p w14:paraId="0CD94499" w14:textId="77777777" w:rsidR="002733A7" w:rsidRDefault="002733A7" w:rsidP="00C1564F">
            <w:pPr>
              <w:pStyle w:val="PURBody"/>
            </w:pPr>
            <w:r>
              <w:rPr>
                <w:b/>
              </w:rPr>
              <w:t>Необходимо:</w:t>
            </w:r>
          </w:p>
          <w:p w14:paraId="0629464D" w14:textId="77777777" w:rsidR="002733A7" w:rsidRPr="000A3567" w:rsidRDefault="002733A7" w:rsidP="00C1564F">
            <w:pPr>
              <w:pStyle w:val="PURBullet-Indented"/>
              <w:spacing w:line="240" w:lineRule="auto"/>
            </w:pPr>
            <w:r>
              <w:t xml:space="preserve">Dynamics C5 2012 Basic SAL, </w:t>
            </w:r>
            <w:r>
              <w:rPr>
                <w:b/>
              </w:rPr>
              <w:t>или</w:t>
            </w:r>
          </w:p>
          <w:p w14:paraId="787AAB98" w14:textId="77777777" w:rsidR="002733A7" w:rsidRPr="006611AF" w:rsidRDefault="002733A7" w:rsidP="00C1564F">
            <w:pPr>
              <w:pStyle w:val="PURBullet-Indented"/>
              <w:spacing w:line="240" w:lineRule="auto"/>
            </w:pPr>
            <w:r>
              <w:t>Dynamics C5 2012 Advanced SAL</w:t>
            </w:r>
          </w:p>
        </w:tc>
      </w:tr>
    </w:tbl>
    <w:p w14:paraId="0512E4F4" w14:textId="77777777" w:rsidR="002733A7" w:rsidRDefault="002733A7" w:rsidP="00C1564F">
      <w:pPr>
        <w:pStyle w:val="PURADDITIONALTERMSHEADERMB"/>
      </w:pPr>
      <w:r>
        <w:t>Дополнительные условия.</w:t>
      </w:r>
    </w:p>
    <w:p w14:paraId="40E60D41" w14:textId="77777777" w:rsidR="002733A7" w:rsidRDefault="002733A7" w:rsidP="00C1564F">
      <w:pPr>
        <w:pStyle w:val="PURBody-Indented"/>
        <w:rPr>
          <w:iCs/>
          <w:szCs w:val="18"/>
        </w:rPr>
      </w:pPr>
      <w:r>
        <w:rPr>
          <w:iCs/>
          <w:szCs w:val="18"/>
        </w:rPr>
        <w:t>Для C5 2012 предусматриваются только лицензии SAL «на пользователя».</w:t>
      </w:r>
    </w:p>
    <w:p w14:paraId="664E65F8" w14:textId="77777777" w:rsidR="002A34F3" w:rsidRDefault="002A34F3" w:rsidP="00C1564F">
      <w:pPr>
        <w:pStyle w:val="PURBlueStrong"/>
        <w:keepNext w:val="0"/>
        <w:spacing w:line="240" w:lineRule="auto"/>
        <w:rPr>
          <w:rStyle w:val="PURBlueStrongChar"/>
          <w:smallCaps/>
        </w:rPr>
      </w:pPr>
      <w:r>
        <w:rPr>
          <w:rStyle w:val="PURBlueStrongChar"/>
          <w:smallCaps/>
        </w:rPr>
        <w:lastRenderedPageBreak/>
        <w:t>Права на переход к использованию более ранней версии</w:t>
      </w:r>
    </w:p>
    <w:p w14:paraId="68AAD1A1" w14:textId="3B4368B6" w:rsidR="002A34F3" w:rsidRPr="002A34F3" w:rsidRDefault="002A34F3" w:rsidP="00C1564F">
      <w:pPr>
        <w:pStyle w:val="PURBlueStrong"/>
        <w:keepNext w:val="0"/>
        <w:spacing w:line="240" w:lineRule="auto"/>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4973B52" w14:textId="77777777" w:rsidR="002733A7" w:rsidRPr="009E3C3B" w:rsidRDefault="002733A7" w:rsidP="00C1564F">
      <w:pPr>
        <w:pStyle w:val="PURBlueStrong"/>
        <w:spacing w:line="240" w:lineRule="auto"/>
      </w:pPr>
      <w:r>
        <w:t>Выпуски SAL</w:t>
      </w:r>
    </w:p>
    <w:p w14:paraId="48CBA848" w14:textId="77777777" w:rsidR="002733A7" w:rsidRDefault="002733A7" w:rsidP="00C1564F">
      <w:pPr>
        <w:pStyle w:val="PURBody-Indented"/>
      </w:pPr>
      <w:r>
        <w:t>Необходимо выбрать один из двух выпусков лицензии Microsoft Dynamics SAL. Ваш выбор распространяется на все лицензии SAL.</w:t>
      </w:r>
    </w:p>
    <w:p w14:paraId="4803B6C9" w14:textId="00B8C436" w:rsidR="002733A7" w:rsidRDefault="002733A7" w:rsidP="00C1564F">
      <w:pPr>
        <w:pStyle w:val="PURBody-Indented"/>
      </w:pPr>
      <w:r>
        <w:t>Для Microsoft Dynamics C5 2012 доступны следующие выпуски SAL на пользователя:</w:t>
      </w:r>
    </w:p>
    <w:p w14:paraId="518814AF" w14:textId="281027C1" w:rsidR="002733A7" w:rsidRDefault="002733A7" w:rsidP="00C1564F">
      <w:pPr>
        <w:pStyle w:val="PURBullet-Indented"/>
        <w:spacing w:line="240" w:lineRule="auto"/>
      </w:pPr>
      <w:r>
        <w:t>Microsoft Dynamics C5 2012 Basic SAL</w:t>
      </w:r>
    </w:p>
    <w:p w14:paraId="6C8E6B57" w14:textId="67E9FCDC" w:rsidR="002733A7" w:rsidRPr="009E3C3B" w:rsidRDefault="002733A7" w:rsidP="00C1564F">
      <w:pPr>
        <w:pStyle w:val="PURBullet-Indented"/>
        <w:spacing w:line="240" w:lineRule="auto"/>
      </w:pPr>
      <w:r>
        <w:t>Microsoft Dynamics C5 2012 Advanced SAL</w:t>
      </w:r>
    </w:p>
    <w:p w14:paraId="4A142379" w14:textId="77777777" w:rsidR="00543C9A" w:rsidRPr="00543C9A" w:rsidRDefault="00543C9A" w:rsidP="00C1564F">
      <w:pPr>
        <w:pStyle w:val="PURBlueStrong"/>
        <w:spacing w:line="240" w:lineRule="auto"/>
      </w:pPr>
      <w:r>
        <w:t>Лицензия SAL не требуется</w:t>
      </w:r>
    </w:p>
    <w:p w14:paraId="01A1B9FE" w14:textId="0012C95B" w:rsidR="00543C9A" w:rsidRPr="009E3C3B" w:rsidRDefault="00543C9A" w:rsidP="00C1564F">
      <w:pPr>
        <w:pStyle w:val="PURBullet"/>
        <w:numPr>
          <w:ilvl w:val="0"/>
          <w:numId w:val="0"/>
        </w:numPr>
        <w:spacing w:line="240" w:lineRule="auto"/>
        <w:ind w:left="274"/>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C5 2012 только с целью предоставления профессиональных бухгалтерских услуг, связанных с проведением аудита.</w:t>
      </w:r>
    </w:p>
    <w:p w14:paraId="5BE0BCB8" w14:textId="1DEBC70F" w:rsidR="002733A7" w:rsidRDefault="00A93FEE" w:rsidP="00C1564F">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7B4D42E" w14:textId="319AD5D2" w:rsidR="009A4C7C" w:rsidRDefault="009A4C7C" w:rsidP="00C1564F">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8364414"/>
      <w:bookmarkStart w:id="521" w:name="_Toc428364778"/>
      <w:r>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instrText>XE "Microsoft Dynamics CRM 2015 Service Provider"</w:instrText>
      </w:r>
      <w:r>
        <w:fldChar w:fldCharType="end"/>
      </w:r>
    </w:p>
    <w:p w14:paraId="4F3CD3C8"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643C244B"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4" w:type="pct"/>
            <w:tcBorders>
              <w:top w:val="single" w:sz="4" w:space="0" w:color="auto"/>
              <w:bottom w:val="nil"/>
            </w:tcBorders>
          </w:tcPr>
          <w:p w14:paraId="63A1896E" w14:textId="3312DC9C" w:rsidR="00831C1F" w:rsidRDefault="004F154D" w:rsidP="00C1564F">
            <w:pPr>
              <w:pStyle w:val="PURLMSH"/>
            </w:pPr>
            <w:r>
              <w:t>См. соответствующее уведомление.</w:t>
            </w:r>
            <w:r>
              <w:rPr>
                <w:b/>
              </w:rPr>
              <w:t xml:space="preserve"> Передача данных, Карты Bing, Yammer</w:t>
            </w:r>
            <w:r>
              <w:t xml:space="preserve"> </w:t>
            </w:r>
            <w:r>
              <w:rPr>
                <w:i/>
              </w:rPr>
              <w:t xml:space="preserve">(см. </w:t>
            </w:r>
            <w:hyperlink w:anchor="Appendix2" w:history="1">
              <w:r>
                <w:rPr>
                  <w:rStyle w:val="Hyperlink"/>
                  <w:i/>
                </w:rPr>
                <w:t>Приложение 2</w:t>
              </w:r>
            </w:hyperlink>
            <w:r>
              <w:rPr>
                <w:i/>
              </w:rPr>
              <w:t>)</w:t>
            </w:r>
          </w:p>
        </w:tc>
      </w:tr>
      <w:tr w:rsidR="009A4C7C" w14:paraId="4E068BBE" w14:textId="77777777" w:rsidTr="0015145F">
        <w:tc>
          <w:tcPr>
            <w:tcW w:w="2554" w:type="pct"/>
            <w:tcBorders>
              <w:top w:val="nil"/>
            </w:tcBorders>
          </w:tcPr>
          <w:p w14:paraId="07DA3D8E" w14:textId="4512AD23" w:rsidR="009A4C7C" w:rsidRPr="00250A5F" w:rsidRDefault="009A4C7C" w:rsidP="00C1564F">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44" w:type="pct"/>
            <w:tcBorders>
              <w:top w:val="nil"/>
            </w:tcBorders>
          </w:tcPr>
          <w:p w14:paraId="5A7823E9" w14:textId="05F8B0FA"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C1564F">
            <w:pPr>
              <w:pStyle w:val="PURBody"/>
              <w:rPr>
                <w:i/>
              </w:rPr>
            </w:pPr>
            <w:r>
              <w:rPr>
                <w:b/>
              </w:rPr>
              <w:t>Необходимо:</w:t>
            </w:r>
          </w:p>
          <w:p w14:paraId="5B2A51BF" w14:textId="1C0997B5" w:rsidR="009A4C7C" w:rsidRDefault="009A4C7C" w:rsidP="00C1564F">
            <w:pPr>
              <w:pStyle w:val="PURBullet-Indented"/>
              <w:spacing w:line="240" w:lineRule="auto"/>
            </w:pPr>
            <w:r>
              <w:t xml:space="preserve">Microsoft Dynamics CRM 2015 Essential SAL, </w:t>
            </w:r>
            <w:r>
              <w:rPr>
                <w:b/>
              </w:rPr>
              <w:t>или</w:t>
            </w:r>
          </w:p>
          <w:p w14:paraId="4DECFC0D" w14:textId="370DB9FF" w:rsidR="00F5704B" w:rsidRDefault="009A4C7C" w:rsidP="00C1564F">
            <w:pPr>
              <w:pStyle w:val="PURBullet-Indented"/>
              <w:spacing w:line="240" w:lineRule="auto"/>
            </w:pPr>
            <w:r>
              <w:t xml:space="preserve">Microsoft Dynamics CRM 2015 Basic SAL, </w:t>
            </w:r>
            <w:r>
              <w:rPr>
                <w:b/>
              </w:rPr>
              <w:t>или</w:t>
            </w:r>
          </w:p>
          <w:p w14:paraId="018EE149" w14:textId="24A52ACE" w:rsidR="009A4C7C" w:rsidRPr="000A3567" w:rsidRDefault="00F5704B" w:rsidP="00C1564F">
            <w:pPr>
              <w:pStyle w:val="PURBullet-Indented"/>
              <w:spacing w:line="240" w:lineRule="auto"/>
            </w:pPr>
            <w:r>
              <w:t>Microsoft Dynamics CRM 2015 Professional SAL</w:t>
            </w:r>
          </w:p>
        </w:tc>
      </w:tr>
    </w:tbl>
    <w:p w14:paraId="081ED5A2" w14:textId="77777777" w:rsidR="009A4C7C" w:rsidRDefault="009A4C7C" w:rsidP="00C1564F">
      <w:pPr>
        <w:pStyle w:val="PURADDITIONALTERMSHEADERMB"/>
      </w:pPr>
      <w:r>
        <w:t>Дополнительные условия.</w:t>
      </w:r>
    </w:p>
    <w:p w14:paraId="35BF8FF7" w14:textId="77777777" w:rsidR="002A34F3" w:rsidRDefault="002A34F3" w:rsidP="00C1564F">
      <w:pPr>
        <w:pStyle w:val="PURBlueStrong"/>
        <w:spacing w:line="240" w:lineRule="auto"/>
        <w:rPr>
          <w:rStyle w:val="PURBlueStrongChar"/>
          <w:smallCaps/>
        </w:rPr>
      </w:pPr>
      <w:r>
        <w:rPr>
          <w:rStyle w:val="PURBlueStrongChar"/>
          <w:smallCaps/>
        </w:rPr>
        <w:t>Права на переход к использованию более ранней версии</w:t>
      </w:r>
    </w:p>
    <w:p w14:paraId="1102D093" w14:textId="2414D394" w:rsidR="002A34F3" w:rsidRPr="002A34F3" w:rsidRDefault="002A34F3" w:rsidP="00C1564F">
      <w:pPr>
        <w:pStyle w:val="PURBlueStrong"/>
        <w:spacing w:line="240" w:lineRule="auto"/>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21F668D1" w14:textId="7DFDEA95" w:rsidR="009A4C7C" w:rsidRPr="008D5AC9" w:rsidRDefault="009A4C7C" w:rsidP="00C1564F">
      <w:pPr>
        <w:pStyle w:val="PURBody-Indented"/>
      </w:pPr>
      <w:r>
        <w:t>Для внешних пользователей, обращающихся к Microsoft Dynamics CRM 2015 через какое-либо приложение или графический пользовательский интерфейс (GUI), кроме клиентов Microsoft Dynamics CRM 2015, лицензия SAL не требуется. Под «внешними пользователями» подразумеваются пользователи, (i) не работающие в организации клиента или его аффилированных лиц и (ii) не являющиеся подрядчиками или агентами организации клиента или его аффилированных лиц.</w:t>
      </w:r>
    </w:p>
    <w:p w14:paraId="051FDFEA" w14:textId="2ECD7DE2" w:rsidR="000944DC" w:rsidRDefault="009A4C7C" w:rsidP="00C1564F">
      <w:pPr>
        <w:pStyle w:val="PURBody-Indented"/>
      </w:pPr>
      <w:r>
        <w:rPr>
          <w:b/>
        </w:rPr>
        <w:t>Microsoft Dynamics CRM 2015 Essential SAL:</w:t>
      </w:r>
      <w:r>
        <w:t xml:space="preserve"> </w:t>
      </w:r>
      <w:r>
        <w:rPr>
          <w:rFonts w:eastAsia="MS PGothic" w:cs="Arial"/>
          <w:iCs/>
          <w:color w:val="000000"/>
          <w:szCs w:val="18"/>
        </w:rPr>
        <w:t>Р</w:t>
      </w:r>
      <w:r>
        <w:rPr>
          <w:rFonts w:cs="Arial"/>
          <w:szCs w:val="18"/>
        </w:rPr>
        <w:t>азрешает доступ с использованием на уровне Essential к Поставщику услуг Microsoft Dynamics CRM 2015.</w:t>
      </w:r>
    </w:p>
    <w:p w14:paraId="32DDBA26" w14:textId="21837445" w:rsidR="009A4C7C" w:rsidRPr="00A748AB" w:rsidRDefault="009A4C7C" w:rsidP="00C1564F">
      <w:pPr>
        <w:pStyle w:val="PURBody-Indented"/>
        <w:rPr>
          <w:rFonts w:cs="Arial"/>
        </w:rPr>
      </w:pPr>
      <w:r>
        <w:rPr>
          <w:b/>
        </w:rPr>
        <w:t>Microsoft Dynamics CRM 2015 Basic SAL:</w:t>
      </w:r>
      <w:r>
        <w:t xml:space="preserve"> </w:t>
      </w:r>
      <w:r>
        <w:rPr>
          <w:rFonts w:eastAsia="MS PGothic" w:cs="Arial"/>
          <w:iCs/>
        </w:rPr>
        <w:t>Разрешает доступ с использованием на уровне Basic к Поставщику услуг Microsoft Dynamics CRM 2015.</w:t>
      </w:r>
    </w:p>
    <w:p w14:paraId="38DB072E" w14:textId="47DBF066" w:rsidR="00366E49" w:rsidRPr="00D458E7" w:rsidRDefault="00F5704B" w:rsidP="00C1564F">
      <w:pPr>
        <w:pStyle w:val="PURBody-Indented"/>
        <w:rPr>
          <w:rFonts w:cs="Arial"/>
        </w:rPr>
      </w:pPr>
      <w:r>
        <w:rPr>
          <w:b/>
        </w:rPr>
        <w:t>Microsoft Dynamics CRM 2015 Professional SAL:</w:t>
      </w:r>
      <w:r>
        <w:t xml:space="preserve"> Разрешает доступ уровня Professional к Microsoft Dynamics CRM Server 2015 Service Provider и дает право на установку и использование Unified Service Desk (USD). Правом использовать USD обладают только пользователи, которым назначены лицензии SAL.</w:t>
      </w:r>
    </w:p>
    <w:p w14:paraId="7F3B08BC" w14:textId="319CF2DF" w:rsidR="00893CE7" w:rsidRPr="008D5AC9"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6CB18B3" w14:textId="7D303753" w:rsidR="009A4C7C" w:rsidRDefault="009A4C7C" w:rsidP="00C1564F">
      <w:pPr>
        <w:pStyle w:val="PURProductName"/>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8364415"/>
      <w:bookmarkStart w:id="539" w:name="_Toc428364779"/>
      <w:r>
        <w:t xml:space="preserve">Microsoft Dynamics GP </w:t>
      </w:r>
      <w:bookmarkEnd w:id="522"/>
      <w:bookmarkEnd w:id="523"/>
      <w:bookmarkEnd w:id="524"/>
      <w:bookmarkEnd w:id="525"/>
      <w:r>
        <w:t>201</w:t>
      </w:r>
      <w:bookmarkEnd w:id="526"/>
      <w:bookmarkEnd w:id="527"/>
      <w:bookmarkEnd w:id="528"/>
      <w:bookmarkEnd w:id="529"/>
      <w:bookmarkEnd w:id="530"/>
      <w:bookmarkEnd w:id="531"/>
      <w:bookmarkEnd w:id="532"/>
      <w:bookmarkEnd w:id="533"/>
      <w:bookmarkEnd w:id="534"/>
      <w:bookmarkEnd w:id="535"/>
      <w:bookmarkEnd w:id="536"/>
      <w:bookmarkEnd w:id="537"/>
      <w:r>
        <w:t>5</w:t>
      </w:r>
      <w:r w:rsidR="005D4A0E" w:rsidRPr="001B58B7">
        <w:t xml:space="preserve"> </w:t>
      </w:r>
      <w:r w:rsidR="005D4A0E">
        <w:rPr>
          <w:lang w:val="en-US"/>
        </w:rPr>
        <w:t>R</w:t>
      </w:r>
      <w:r w:rsidR="005D4A0E" w:rsidRPr="001B58B7">
        <w:t>2</w:t>
      </w:r>
      <w:bookmarkEnd w:id="538"/>
      <w:bookmarkEnd w:id="539"/>
      <w:r>
        <w:fldChar w:fldCharType="begin"/>
      </w:r>
      <w:r>
        <w:instrText>XE "Microsoft Dynamics GP 2015</w:instrText>
      </w:r>
      <w:r w:rsidR="005D4A0E" w:rsidRPr="001B58B7">
        <w:instrText xml:space="preserve"> </w:instrText>
      </w:r>
      <w:r w:rsidR="005D4A0E">
        <w:rPr>
          <w:lang w:val="en-US"/>
        </w:rPr>
        <w:instrText>R</w:instrText>
      </w:r>
      <w:r w:rsidR="005D4A0E" w:rsidRPr="001B58B7">
        <w:instrText>2</w:instrText>
      </w:r>
      <w:r>
        <w:instrText>"</w:instrText>
      </w:r>
      <w:r>
        <w:fldChar w:fldCharType="end"/>
      </w:r>
    </w:p>
    <w:p w14:paraId="087F3D02" w14:textId="77777777" w:rsidR="009A4C7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50669913"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01" w:type="pct"/>
            <w:tcBorders>
              <w:top w:val="single" w:sz="4" w:space="0" w:color="auto"/>
              <w:bottom w:val="nil"/>
            </w:tcBorders>
          </w:tcPr>
          <w:p w14:paraId="7CA09758" w14:textId="77777777" w:rsidR="00831C1F" w:rsidRDefault="004F154D" w:rsidP="00C1564F">
            <w:pPr>
              <w:pStyle w:val="PURLMSH"/>
              <w:ind w:left="-48"/>
            </w:pPr>
            <w:r>
              <w:t xml:space="preserve">См. соответствующее уведомление. </w:t>
            </w:r>
            <w:r>
              <w:rPr>
                <w:b/>
              </w:rPr>
              <w:t>Нет</w:t>
            </w:r>
          </w:p>
        </w:tc>
      </w:tr>
      <w:tr w:rsidR="009A4C7C" w14:paraId="0A6EEFC2" w14:textId="77777777" w:rsidTr="008B4AAF">
        <w:tc>
          <w:tcPr>
            <w:tcW w:w="2599" w:type="pct"/>
            <w:gridSpan w:val="2"/>
            <w:tcBorders>
              <w:top w:val="nil"/>
            </w:tcBorders>
          </w:tcPr>
          <w:p w14:paraId="666B69A2" w14:textId="230EB27E" w:rsidR="009A4C7C" w:rsidRPr="00250A5F" w:rsidRDefault="006B55FB" w:rsidP="00C1564F">
            <w:pPr>
              <w:pStyle w:val="PURLMSH"/>
            </w:pPr>
            <w:r>
              <w:t xml:space="preserve">Клиентское/Дополнительное программное обеспечение </w:t>
            </w:r>
            <w:r>
              <w:rPr>
                <w:b/>
              </w:rPr>
              <w:t>Да</w:t>
            </w:r>
            <w:r>
              <w:t xml:space="preserve"> </w:t>
            </w:r>
            <w:r w:rsidR="00AD75EE" w:rsidRPr="00AD75EE">
              <w:br/>
            </w:r>
            <w:r>
              <w:rPr>
                <w:i/>
              </w:rPr>
              <w:lastRenderedPageBreak/>
              <w:t xml:space="preserve">(см. </w:t>
            </w:r>
            <w:hyperlink w:anchor="Appendix1" w:history="1">
              <w:r>
                <w:rPr>
                  <w:rStyle w:val="Hyperlink"/>
                  <w:i/>
                </w:rPr>
                <w:t>Приложение 1</w:t>
              </w:r>
            </w:hyperlink>
            <w:r>
              <w:rPr>
                <w:i/>
              </w:rPr>
              <w:t>)</w:t>
            </w:r>
          </w:p>
        </w:tc>
        <w:tc>
          <w:tcPr>
            <w:tcW w:w="2401" w:type="pct"/>
            <w:tcBorders>
              <w:top w:val="nil"/>
            </w:tcBorders>
          </w:tcPr>
          <w:p w14:paraId="41C0544D" w14:textId="30AA09F7" w:rsidR="009A4C7C" w:rsidRDefault="003B0799" w:rsidP="00C1564F">
            <w:pPr>
              <w:pStyle w:val="PURLMSH"/>
              <w:ind w:left="-48"/>
            </w:pPr>
            <w:r>
              <w:lastRenderedPageBreak/>
              <w:t xml:space="preserve">Право на получение программных услуг на серверах поставщиков </w:t>
            </w:r>
            <w:r>
              <w:lastRenderedPageBreak/>
              <w:t xml:space="preserve">центров обработки данных: </w:t>
            </w:r>
            <w:r>
              <w:rPr>
                <w:b/>
              </w:rPr>
              <w:t>Да</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96689C" w:rsidRPr="0090053A"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C1564F">
            <w:pPr>
              <w:pStyle w:val="PURBody"/>
              <w:rPr>
                <w:b/>
              </w:rPr>
            </w:pPr>
            <w:r>
              <w:rPr>
                <w:b/>
              </w:rPr>
              <w:t>Необходимо:</w:t>
            </w:r>
          </w:p>
          <w:p w14:paraId="5B45350F" w14:textId="3DC75D7E" w:rsidR="0096689C" w:rsidRPr="006659BE" w:rsidRDefault="0096689C" w:rsidP="00C1564F">
            <w:pPr>
              <w:pStyle w:val="PURBullet-Indented"/>
              <w:spacing w:line="240" w:lineRule="auto"/>
              <w:ind w:left="491" w:hanging="270"/>
            </w:pPr>
            <w:r>
              <w:t>Dynamics GP 2015</w:t>
            </w:r>
            <w:r w:rsidR="005D4A0E">
              <w:rPr>
                <w:lang w:val="en-US"/>
              </w:rPr>
              <w:t xml:space="preserve"> R2</w:t>
            </w:r>
            <w:r>
              <w:t xml:space="preserve"> Full User SAL </w:t>
            </w:r>
            <w:r>
              <w:rPr>
                <w:b/>
              </w:rPr>
              <w:t>или</w:t>
            </w:r>
          </w:p>
          <w:p w14:paraId="1E12F8E4" w14:textId="245A8BCF" w:rsidR="006659BE" w:rsidRPr="000A3567" w:rsidRDefault="006659BE" w:rsidP="00C1564F">
            <w:pPr>
              <w:pStyle w:val="PURBullet-Indented"/>
              <w:spacing w:line="240" w:lineRule="auto"/>
              <w:ind w:left="491" w:hanging="270"/>
            </w:pPr>
            <w:r>
              <w:t>Dynamics GP 2015</w:t>
            </w:r>
            <w:r w:rsidR="005D4A0E" w:rsidRPr="005D4A0E">
              <w:t xml:space="preserve"> </w:t>
            </w:r>
            <w:r w:rsidR="005D4A0E">
              <w:rPr>
                <w:lang w:val="en-US"/>
              </w:rPr>
              <w:t>R</w:t>
            </w:r>
            <w:r w:rsidR="005D4A0E" w:rsidRPr="005D4A0E">
              <w:t>2</w:t>
            </w:r>
            <w:r>
              <w:t>, стандартная лицензия SAL «на пользователя»</w:t>
            </w:r>
            <w:r>
              <w:rPr>
                <w:b/>
              </w:rPr>
              <w:t xml:space="preserve"> и дополнительно</w:t>
            </w:r>
          </w:p>
          <w:p w14:paraId="72A83BEE" w14:textId="40B2404B" w:rsidR="0096689C" w:rsidRPr="009B2897" w:rsidRDefault="0096689C" w:rsidP="00C1564F">
            <w:pPr>
              <w:pStyle w:val="PURBullet-Indented"/>
              <w:spacing w:line="240" w:lineRule="auto"/>
              <w:ind w:left="491" w:hanging="270"/>
              <w:rPr>
                <w:lang w:val="en-US"/>
              </w:rPr>
            </w:pPr>
            <w:r w:rsidRPr="009B2897">
              <w:rPr>
                <w:lang w:val="en-US"/>
              </w:rPr>
              <w:t>Dynamics GP 2015</w:t>
            </w:r>
            <w:r w:rsidR="005D4A0E">
              <w:rPr>
                <w:lang w:val="en-US"/>
              </w:rPr>
              <w:t xml:space="preserve"> R2</w:t>
            </w:r>
            <w:r w:rsidRPr="009B2897">
              <w:rPr>
                <w:lang w:val="en-US"/>
              </w:rPr>
              <w:t xml:space="preserve"> Limited User SAL</w:t>
            </w:r>
          </w:p>
        </w:tc>
        <w:tc>
          <w:tcPr>
            <w:tcW w:w="2454" w:type="pct"/>
            <w:gridSpan w:val="2"/>
          </w:tcPr>
          <w:p w14:paraId="57365030" w14:textId="782841D5" w:rsidR="0096689C" w:rsidRPr="009B2897" w:rsidRDefault="0096689C" w:rsidP="00C1564F">
            <w:pPr>
              <w:pStyle w:val="PURBullet-Indented"/>
              <w:numPr>
                <w:ilvl w:val="0"/>
                <w:numId w:val="0"/>
              </w:numPr>
              <w:spacing w:line="240" w:lineRule="auto"/>
              <w:ind w:left="810"/>
              <w:rPr>
                <w:bCs/>
                <w:lang w:val="en-US"/>
              </w:rPr>
            </w:pPr>
          </w:p>
        </w:tc>
      </w:tr>
    </w:tbl>
    <w:p w14:paraId="3222D183" w14:textId="77777777" w:rsidR="009A4C7C" w:rsidRDefault="001F0EC7" w:rsidP="00C1564F">
      <w:pPr>
        <w:pStyle w:val="PURADDITIONALTERMSHEADERMB"/>
      </w:pPr>
      <w:r>
        <w:t>Дополнительные условия.</w:t>
      </w:r>
    </w:p>
    <w:p w14:paraId="7F4D3DB1" w14:textId="77777777" w:rsidR="002A34F3" w:rsidRDefault="002A34F3" w:rsidP="00C1564F">
      <w:pPr>
        <w:pStyle w:val="PURBlueStrong"/>
        <w:keepNext w:val="0"/>
        <w:keepLines w:val="0"/>
        <w:spacing w:line="240" w:lineRule="auto"/>
        <w:rPr>
          <w:rStyle w:val="PURBlueStrongChar"/>
          <w:smallCaps/>
        </w:rPr>
      </w:pPr>
      <w:r>
        <w:rPr>
          <w:rStyle w:val="PURBlueStrongChar"/>
          <w:smallCaps/>
        </w:rPr>
        <w:t>Права на переход к использованию более ранней версии</w:t>
      </w:r>
    </w:p>
    <w:p w14:paraId="5144AF81" w14:textId="3027D277" w:rsidR="002A34F3" w:rsidRPr="002A34F3" w:rsidRDefault="002A34F3" w:rsidP="00C1564F">
      <w:pPr>
        <w:pStyle w:val="PURBlueStrong"/>
        <w:keepNext w:val="0"/>
        <w:keepLines w:val="0"/>
        <w:spacing w:line="240" w:lineRule="auto"/>
        <w:rPr>
          <w:smallCaps w:val="0"/>
          <w:color w:val="404040" w:themeColor="text1" w:themeTint="BF"/>
          <w:spacing w:val="0"/>
        </w:rPr>
      </w:pPr>
      <w:r>
        <w:rPr>
          <w:smallCaps w:val="0"/>
          <w:color w:val="404040" w:themeColor="text1" w:themeTint="BF"/>
        </w:rPr>
        <w:t xml:space="preserve"> Несмотря на пункт «Права на использование других версий» в разделе Универсальных условий лицензии, вместо лицензионной версии разрешается использовать только Microsoft Dynamics GP 2013 или Microsoft GP 2013 R2.</w:t>
      </w:r>
    </w:p>
    <w:p w14:paraId="119DC71C" w14:textId="24E1628C" w:rsidR="0096689C" w:rsidRPr="0096689C" w:rsidRDefault="0096689C" w:rsidP="00C1564F">
      <w:pPr>
        <w:pStyle w:val="PURBlueStrong"/>
        <w:keepNext w:val="0"/>
        <w:keepLines w:val="0"/>
        <w:spacing w:line="240" w:lineRule="auto"/>
      </w:pPr>
      <w:r>
        <w:t>Типы лицензий SAL</w:t>
      </w:r>
    </w:p>
    <w:p w14:paraId="6CEC3B5C" w14:textId="72BC7009" w:rsidR="0096689C" w:rsidRDefault="0096689C" w:rsidP="00C1564F">
      <w:pPr>
        <w:pStyle w:val="PURBody-Indented"/>
        <w:contextualSpacing/>
        <w:rPr>
          <w:szCs w:val="18"/>
        </w:rPr>
      </w:pPr>
      <w:r>
        <w:rPr>
          <w:iCs/>
          <w:szCs w:val="18"/>
        </w:rPr>
        <w:t>Существует три типа лицензий SAL</w:t>
      </w:r>
      <w:r>
        <w:t xml:space="preserve">. </w:t>
      </w:r>
    </w:p>
    <w:p w14:paraId="3DAE2F7C" w14:textId="77777777" w:rsidR="0096689C" w:rsidRPr="00DF3827" w:rsidRDefault="0096689C" w:rsidP="00C1564F">
      <w:pPr>
        <w:pStyle w:val="PURBullet-Indented"/>
        <w:spacing w:line="240" w:lineRule="auto"/>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6C0167C4" w14:textId="11594AA6" w:rsidR="006659BE" w:rsidRPr="00A748AB" w:rsidRDefault="006659BE" w:rsidP="00C1564F">
      <w:pPr>
        <w:pStyle w:val="PURBullet-Indented"/>
        <w:spacing w:line="240" w:lineRule="auto"/>
        <w:rPr>
          <w:rFonts w:cs="Arial"/>
        </w:rPr>
      </w:pPr>
      <w:r w:rsidRPr="001B58B7">
        <w:rPr>
          <w:rFonts w:cs="Arial"/>
          <w:b/>
        </w:rPr>
        <w:t>Стандартная</w:t>
      </w:r>
      <w:r>
        <w:rPr>
          <w:b/>
        </w:rPr>
        <w:t xml:space="preserve">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GP 2015</w:t>
      </w:r>
      <w:r w:rsidR="005D4A0E" w:rsidRPr="005D4A0E">
        <w:t xml:space="preserve"> </w:t>
      </w:r>
      <w:r w:rsidR="005D4A0E">
        <w:rPr>
          <w:lang w:val="en-US"/>
        </w:rPr>
        <w:t>R</w:t>
      </w:r>
      <w:r w:rsidR="005D4A0E" w:rsidRPr="005D4A0E">
        <w:t>2</w:t>
      </w:r>
      <w:r>
        <w:t xml:space="preserve"> от января 2015 года (</w:t>
      </w:r>
      <w:hyperlink r:id="rId159" w:history="1">
        <w:r>
          <w:rPr>
            <w:rStyle w:val="Hyperlink"/>
          </w:rPr>
          <w:t>http://go.microsoft.com/fwlink/?LinkId=324885</w:t>
        </w:r>
      </w:hyperlink>
      <w:r>
        <w:t>).</w:t>
      </w:r>
    </w:p>
    <w:p w14:paraId="5E6073A6" w14:textId="77777777" w:rsidR="0096689C" w:rsidRDefault="0096689C" w:rsidP="00C1564F">
      <w:pPr>
        <w:pStyle w:val="PURBullet-Indented"/>
        <w:spacing w:line="240" w:lineRule="auto"/>
      </w:pPr>
      <w:r>
        <w:rPr>
          <w:b/>
        </w:rPr>
        <w:t>Ограниченная лицензия SAL «на пользователя» —</w:t>
      </w:r>
      <w: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ERP для выполнения перечисленных ниже задач: </w:t>
      </w:r>
    </w:p>
    <w:p w14:paraId="35418BB6" w14:textId="5CD321A9" w:rsidR="0096689C" w:rsidRDefault="0096689C" w:rsidP="00C1564F">
      <w:pPr>
        <w:pStyle w:val="PURBullet"/>
        <w:numPr>
          <w:ilvl w:val="0"/>
          <w:numId w:val="0"/>
        </w:numPr>
        <w:spacing w:line="240" w:lineRule="auto"/>
        <w:ind w:left="720" w:hanging="270"/>
      </w:pPr>
      <w:r>
        <w:t xml:space="preserve">(i) доступ для чтения к данным решения ERP; либо </w:t>
      </w:r>
    </w:p>
    <w:p w14:paraId="35A910B0" w14:textId="5FED0FE3" w:rsidR="00D57345" w:rsidRDefault="0096689C" w:rsidP="00C1564F">
      <w:pPr>
        <w:pStyle w:val="PURBullet"/>
        <w:numPr>
          <w:ilvl w:val="0"/>
          <w:numId w:val="0"/>
        </w:numPr>
        <w:spacing w:line="240" w:lineRule="auto"/>
        <w:ind w:left="720" w:hanging="270"/>
      </w:pPr>
      <w:r>
        <w:t>(ii) доступ к трем предварительно заданным идентификаторам ролей безопасности («ESS Employee», «ESS PTE Employee» и «ESS Purchase Requester») с целью ввода и извлечения данных, персонализированных для этого пользователя; либо</w:t>
      </w:r>
    </w:p>
    <w:p w14:paraId="2E9987E1" w14:textId="5D970C2D" w:rsidR="0096689C" w:rsidRDefault="00D57345" w:rsidP="00C1564F">
      <w:pPr>
        <w:pStyle w:val="PURBullet"/>
        <w:numPr>
          <w:ilvl w:val="0"/>
          <w:numId w:val="0"/>
        </w:numPr>
        <w:spacing w:line="240" w:lineRule="auto"/>
        <w:ind w:left="720" w:hanging="270"/>
      </w:pPr>
      <w:r>
        <w:t>(iii) доступ для записи посредством функции управления временем и затратами; либо</w:t>
      </w:r>
    </w:p>
    <w:p w14:paraId="30229F4F" w14:textId="5FAA4FFB" w:rsidR="00D57345" w:rsidRDefault="0096689C" w:rsidP="00C1564F">
      <w:pPr>
        <w:pStyle w:val="PURBullet"/>
        <w:numPr>
          <w:ilvl w:val="0"/>
          <w:numId w:val="0"/>
        </w:numPr>
        <w:spacing w:line="240" w:lineRule="auto"/>
        <w:ind w:left="720" w:hanging="270"/>
      </w:pPr>
      <w:r>
        <w:t>(iv) доступ к порталу Business Portal и средству Management Reporter Viewer; либо</w:t>
      </w:r>
    </w:p>
    <w:p w14:paraId="52FE9682" w14:textId="29918E22" w:rsidR="0096689C" w:rsidRDefault="00D57345" w:rsidP="00C1564F">
      <w:pPr>
        <w:pStyle w:val="PURBullet"/>
        <w:numPr>
          <w:ilvl w:val="0"/>
          <w:numId w:val="0"/>
        </w:numPr>
        <w:spacing w:line="240" w:lineRule="auto"/>
        <w:ind w:left="720" w:hanging="270"/>
      </w:pPr>
      <w:r>
        <w:t>(v) доступ к порталу Business Portal (недоступно для Microsoft Dynamics GP 2015</w:t>
      </w:r>
      <w:r w:rsidR="005D4A0E" w:rsidRPr="005D4A0E">
        <w:t xml:space="preserve"> </w:t>
      </w:r>
      <w:r w:rsidR="005D4A0E">
        <w:rPr>
          <w:lang w:val="en-US"/>
        </w:rPr>
        <w:t>R</w:t>
      </w:r>
      <w:r w:rsidR="005D4A0E" w:rsidRPr="005D4A0E">
        <w:t>2</w:t>
      </w:r>
      <w:r>
        <w:t>).</w:t>
      </w:r>
    </w:p>
    <w:p w14:paraId="16FC32A1" w14:textId="032F9C83" w:rsidR="006659BE" w:rsidRPr="006659BE" w:rsidRDefault="006659BE" w:rsidP="00C1564F">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6E2A587C" w14:textId="77777777" w:rsidR="008A6C4D" w:rsidRPr="003D33E5" w:rsidRDefault="008A6C4D" w:rsidP="00C1564F">
      <w:pPr>
        <w:pStyle w:val="PURBlueStrong"/>
        <w:spacing w:after="120" w:line="240" w:lineRule="auto"/>
        <w:contextualSpacing/>
        <w:rPr>
          <w:rStyle w:val="PURBlueStrongChar"/>
          <w:smallCaps/>
        </w:rPr>
      </w:pPr>
      <w:r>
        <w:rPr>
          <w:rStyle w:val="PURBlueStrongChar"/>
          <w:smallCaps/>
        </w:rPr>
        <w:t>Лицензия SAL не требуется</w:t>
      </w:r>
    </w:p>
    <w:p w14:paraId="7CB0E198" w14:textId="65F61042" w:rsidR="008A6C4D" w:rsidRDefault="008A6C4D" w:rsidP="00C1564F">
      <w:pPr>
        <w:pStyle w:val="PURBullet"/>
        <w:numPr>
          <w:ilvl w:val="0"/>
          <w:numId w:val="0"/>
        </w:numPr>
        <w:spacing w:line="240" w:lineRule="auto"/>
        <w:ind w:left="216"/>
      </w:pPr>
      <w:r>
        <w:t>Вам не нужно приобретать и назначать лицензии SAL пользователям, которые являются сотрудниками сторонних организаций и обращаются к Microsoft Dynamics GP 2013 только с целью предоставления профессиональных бухгалтерских услуг, связанных с проведением аудита.</w:t>
      </w:r>
    </w:p>
    <w:p w14:paraId="461E083F" w14:textId="7C224342" w:rsidR="009A4C7C" w:rsidRPr="008F7CB0" w:rsidRDefault="009A4C7C" w:rsidP="00C1564F">
      <w:pPr>
        <w:pStyle w:val="PURBlueStrong"/>
        <w:spacing w:after="120" w:line="240" w:lineRule="auto"/>
        <w:contextualSpacing/>
        <w:rPr>
          <w:rStyle w:val="PURBlueStrongChar"/>
          <w:smallCaps/>
        </w:rPr>
      </w:pPr>
      <w:r>
        <w:rPr>
          <w:rStyle w:val="PURBlueStrongChar"/>
          <w:smallCaps/>
        </w:rPr>
        <w:t>Локализация и перевод</w:t>
      </w:r>
    </w:p>
    <w:p w14:paraId="092F3594" w14:textId="70300BF4" w:rsidR="009A4C7C" w:rsidRPr="00830DCA" w:rsidRDefault="009A4C7C" w:rsidP="00C1564F">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0" w:history="1">
        <w:r>
          <w:rPr>
            <w:rStyle w:val="Hyperlink"/>
          </w:rPr>
          <w:t>http://www.microsoft.com/dynamics/en/us/products/gp-availability.aspx</w:t>
        </w:r>
      </w:hyperlink>
      <w:r>
        <w:t>.</w:t>
      </w:r>
    </w:p>
    <w:p w14:paraId="3D906AC2" w14:textId="34A758BA" w:rsidR="009A4C7C" w:rsidRPr="008F7CB0" w:rsidRDefault="009A4C7C"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85C7103" w14:textId="0CBA5D5A" w:rsidR="009A4C7C" w:rsidRPr="008F7CB0" w:rsidRDefault="009A4C7C"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w:t>
      </w:r>
      <w:r>
        <w:lastRenderedPageBreak/>
        <w:t xml:space="preserve">Dynamics Partner Localization and Translation Licensing Program посетите веб-сайт </w:t>
      </w:r>
      <w:hyperlink r:id="rId161" w:history="1">
        <w:r>
          <w:rPr>
            <w:rStyle w:val="Hyperlink"/>
          </w:rPr>
          <w:t>https://mbs.microsoft.com/partnersource/partneressentials/pllp</w:t>
        </w:r>
      </w:hyperlink>
      <w:r>
        <w:t xml:space="preserve"> или обратитесь к своему Менеджеру по работе с партнерами.</w:t>
      </w:r>
    </w:p>
    <w:p w14:paraId="3D686671" w14:textId="3A936BE2" w:rsidR="009A4C7C" w:rsidRDefault="00A93FEE" w:rsidP="00C1564F">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692EDB88" w14:textId="7E75F80C" w:rsidR="009A4C7C" w:rsidRDefault="009A4C7C" w:rsidP="00C1564F">
      <w:pPr>
        <w:pStyle w:val="PURProductName"/>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8364416"/>
      <w:bookmarkStart w:id="557" w:name="_Toc428364780"/>
      <w:r>
        <w:t xml:space="preserve">Microsoft Dynamics NAV </w:t>
      </w:r>
      <w:bookmarkEnd w:id="540"/>
      <w:bookmarkEnd w:id="541"/>
      <w:bookmarkEnd w:id="542"/>
      <w:bookmarkEnd w:id="543"/>
      <w:r>
        <w:t>2015</w:t>
      </w:r>
      <w:bookmarkEnd w:id="544"/>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instrText>XE "Microsoft Dynamics NAV 2015"</w:instrText>
      </w:r>
      <w:r>
        <w:fldChar w:fldCharType="end"/>
      </w:r>
    </w:p>
    <w:p w14:paraId="45A8F27B" w14:textId="77777777" w:rsidR="009A4C7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6D13222D"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1" w:type="pct"/>
            <w:tcBorders>
              <w:top w:val="single" w:sz="4" w:space="0" w:color="auto"/>
              <w:bottom w:val="nil"/>
            </w:tcBorders>
          </w:tcPr>
          <w:p w14:paraId="1660FAA1" w14:textId="77777777" w:rsidR="00831C1F" w:rsidRDefault="004F154D" w:rsidP="00C1564F">
            <w:pPr>
              <w:pStyle w:val="PURLMSH"/>
            </w:pPr>
            <w:r>
              <w:t xml:space="preserve">См. соответствующее уведомление. </w:t>
            </w:r>
            <w:r>
              <w:rPr>
                <w:b/>
              </w:rPr>
              <w:t>Нет</w:t>
            </w:r>
          </w:p>
        </w:tc>
      </w:tr>
      <w:tr w:rsidR="009A4C7C" w14:paraId="197CABC0" w14:textId="77777777" w:rsidTr="007331A1">
        <w:tc>
          <w:tcPr>
            <w:tcW w:w="2549" w:type="pct"/>
            <w:gridSpan w:val="2"/>
            <w:tcBorders>
              <w:top w:val="nil"/>
            </w:tcBorders>
          </w:tcPr>
          <w:p w14:paraId="1F4A4A07" w14:textId="2EA778BF" w:rsidR="009A4C7C" w:rsidRPr="00250A5F" w:rsidRDefault="006B55FB" w:rsidP="00C1564F">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51" w:type="pct"/>
            <w:tcBorders>
              <w:top w:val="nil"/>
            </w:tcBorders>
          </w:tcPr>
          <w:p w14:paraId="0006A1E0" w14:textId="064D037A"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C1564F">
            <w:pPr>
              <w:pStyle w:val="PURBody"/>
              <w:rPr>
                <w:b/>
              </w:rPr>
            </w:pPr>
            <w:r>
              <w:rPr>
                <w:b/>
              </w:rPr>
              <w:t>Необходимо:</w:t>
            </w:r>
          </w:p>
          <w:p w14:paraId="4CA922D6" w14:textId="126B53FB" w:rsidR="002133EE" w:rsidRPr="006659BE" w:rsidRDefault="002133EE" w:rsidP="00C1564F">
            <w:pPr>
              <w:pStyle w:val="PURBullet-Indented"/>
              <w:spacing w:line="240" w:lineRule="auto"/>
              <w:ind w:left="491"/>
            </w:pPr>
            <w:r>
              <w:t xml:space="preserve">Dynamics NAV 2015, полная лицензия SAL </w:t>
            </w:r>
            <w:r w:rsidR="00AD75EE" w:rsidRPr="00AD75EE">
              <w:br/>
            </w:r>
            <w:r>
              <w:t xml:space="preserve">«на пользователя», </w:t>
            </w:r>
            <w:r>
              <w:rPr>
                <w:b/>
              </w:rPr>
              <w:t>или</w:t>
            </w:r>
          </w:p>
          <w:p w14:paraId="10824E10" w14:textId="3D2DF40B" w:rsidR="006659BE" w:rsidRPr="000A3567" w:rsidRDefault="006659BE" w:rsidP="00C1564F">
            <w:pPr>
              <w:pStyle w:val="PURBullet-Indented"/>
              <w:spacing w:line="240" w:lineRule="auto"/>
              <w:ind w:left="491"/>
            </w:pPr>
            <w:r>
              <w:t xml:space="preserve">Dynamics NAV 2015, стандартная лицензия SAL «на пользователя» </w:t>
            </w:r>
            <w:r>
              <w:rPr>
                <w:b/>
              </w:rPr>
              <w:t>и дополнительно</w:t>
            </w:r>
          </w:p>
          <w:p w14:paraId="0FAA3A7F" w14:textId="34D06934" w:rsidR="002133EE" w:rsidRPr="000A3567" w:rsidRDefault="002133EE" w:rsidP="00C1564F">
            <w:pPr>
              <w:pStyle w:val="PURBullet-Indented"/>
              <w:spacing w:line="240" w:lineRule="auto"/>
              <w:ind w:left="491"/>
            </w:pPr>
            <w:r>
              <w:t>Dynamics NAV 2015, ограниченная лицензия SAL «на пользователя»</w:t>
            </w:r>
          </w:p>
          <w:p w14:paraId="7709F36B" w14:textId="0A2B3F97" w:rsidR="002133EE" w:rsidRPr="000A3567" w:rsidRDefault="002133EE" w:rsidP="00C1564F">
            <w:pPr>
              <w:pStyle w:val="PURBullet-Indented"/>
              <w:numPr>
                <w:ilvl w:val="0"/>
                <w:numId w:val="0"/>
              </w:numPr>
              <w:spacing w:line="240" w:lineRule="auto"/>
            </w:pPr>
          </w:p>
        </w:tc>
        <w:tc>
          <w:tcPr>
            <w:tcW w:w="2500" w:type="pct"/>
            <w:gridSpan w:val="2"/>
          </w:tcPr>
          <w:p w14:paraId="361D719D" w14:textId="77777777" w:rsidR="002133EE" w:rsidRDefault="002133EE" w:rsidP="00C1564F">
            <w:pPr>
              <w:pStyle w:val="PURBlueStrong-Indented"/>
              <w:spacing w:line="240" w:lineRule="auto"/>
            </w:pPr>
          </w:p>
          <w:p w14:paraId="13244FB4" w14:textId="18C2D44F" w:rsidR="002133EE" w:rsidRPr="003528B0" w:rsidRDefault="002133EE" w:rsidP="00C1564F">
            <w:pPr>
              <w:pStyle w:val="PURBullet-Indented"/>
              <w:numPr>
                <w:ilvl w:val="0"/>
                <w:numId w:val="0"/>
              </w:numPr>
              <w:spacing w:line="240" w:lineRule="auto"/>
              <w:ind w:left="810"/>
              <w:rPr>
                <w:b/>
                <w:bCs/>
              </w:rPr>
            </w:pPr>
          </w:p>
        </w:tc>
      </w:tr>
    </w:tbl>
    <w:p w14:paraId="21D52641" w14:textId="77777777" w:rsidR="009A4C7C" w:rsidRDefault="001F0EC7" w:rsidP="00C1564F">
      <w:pPr>
        <w:pStyle w:val="PURADDITIONALTERMSHEADERMB"/>
      </w:pPr>
      <w:r>
        <w:t>Дополнительные условия.</w:t>
      </w:r>
    </w:p>
    <w:p w14:paraId="7A59D307" w14:textId="77777777" w:rsidR="002A34F3" w:rsidRDefault="002A34F3" w:rsidP="00C1564F">
      <w:pPr>
        <w:pStyle w:val="PURBlueStrong"/>
        <w:spacing w:line="240" w:lineRule="auto"/>
        <w:rPr>
          <w:rStyle w:val="PURBlueStrongChar"/>
          <w:smallCaps/>
        </w:rPr>
      </w:pPr>
      <w:r>
        <w:rPr>
          <w:rStyle w:val="PURBlueStrongChar"/>
          <w:smallCaps/>
        </w:rPr>
        <w:t>Права на переход к использованию более ранней версии</w:t>
      </w:r>
    </w:p>
    <w:p w14:paraId="63019A6B" w14:textId="690A50F5" w:rsidR="002A34F3" w:rsidRPr="002A34F3" w:rsidRDefault="002A34F3" w:rsidP="00C1564F">
      <w:pPr>
        <w:pStyle w:val="PURBlueStrong"/>
        <w:spacing w:line="240" w:lineRule="auto"/>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 Данные условия применимы к Microsoft Dynamics NAV 2013, Microsoft NAV 2013 R2 и Microsoft Dynamics NAV 2015. Эти условия не применимы к версиям, предшествующим Microsoft Dynamics NAV 2013.</w:t>
      </w:r>
    </w:p>
    <w:p w14:paraId="2DF73A7B" w14:textId="7475BB1E" w:rsidR="00501B7F" w:rsidRPr="00501B7F" w:rsidRDefault="00501B7F" w:rsidP="00C1564F">
      <w:pPr>
        <w:pStyle w:val="PURBlueStrong"/>
        <w:spacing w:line="240" w:lineRule="auto"/>
        <w:rPr>
          <w:lang w:eastAsia="zh-CN"/>
        </w:rPr>
      </w:pPr>
      <w:r>
        <w:t>Типы лицензий SAL</w:t>
      </w:r>
    </w:p>
    <w:p w14:paraId="008B46BF" w14:textId="422310D1" w:rsidR="00501B7F" w:rsidRDefault="00501B7F" w:rsidP="00C1564F">
      <w:pPr>
        <w:pStyle w:val="PURBody-Indented"/>
        <w:rPr>
          <w:szCs w:val="18"/>
        </w:rPr>
      </w:pPr>
      <w:r>
        <w:rPr>
          <w:iCs/>
          <w:szCs w:val="18"/>
        </w:rPr>
        <w:t>Существует три типа лицензий SAL</w:t>
      </w:r>
      <w:r>
        <w:t>.</w:t>
      </w:r>
    </w:p>
    <w:p w14:paraId="7A25BA7E" w14:textId="4C952908" w:rsidR="00501B7F" w:rsidRPr="00A748AB" w:rsidRDefault="00501B7F" w:rsidP="00C1564F">
      <w:pPr>
        <w:pStyle w:val="PURBullet-Indented"/>
        <w:keepNext/>
        <w:keepLines/>
        <w:spacing w:line="240" w:lineRule="auto"/>
        <w:ind w:left="490"/>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7D77A543" w14:textId="300BAB89" w:rsidR="006659BE" w:rsidRPr="006659BE" w:rsidRDefault="006659BE" w:rsidP="00C1564F">
      <w:pPr>
        <w:pStyle w:val="PURBullet-Indented"/>
        <w:spacing w:line="240" w:lineRule="auto"/>
      </w:pPr>
      <w:r>
        <w:rPr>
          <w:b/>
        </w:rPr>
        <w:t>Стандартная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NAV 2015 от января 2015 года (</w:t>
      </w:r>
      <w:hyperlink r:id="rId162" w:history="1">
        <w:r>
          <w:rPr>
            <w:rStyle w:val="Hyperlink"/>
          </w:rPr>
          <w:t>http://go.microsoft.com/fwlink/?LinkId=324885</w:t>
        </w:r>
      </w:hyperlink>
      <w:r>
        <w:t>).</w:t>
      </w:r>
    </w:p>
    <w:p w14:paraId="14705AF4" w14:textId="5D0EF6D1" w:rsidR="00501B7F" w:rsidRDefault="00501B7F" w:rsidP="00C1564F">
      <w:pPr>
        <w:pStyle w:val="PURBullet-Indented"/>
        <w:spacing w:line="240" w:lineRule="auto"/>
      </w:pPr>
      <w:r>
        <w:rPr>
          <w:rFonts w:cs="Arial"/>
          <w:b/>
        </w:rPr>
        <w:t>Ограниченная лицензия SAL «на пользователя» —</w:t>
      </w:r>
      <w:r>
        <w:rPr>
          <w:rFonts w:cs="Arial"/>
        </w:rPr>
        <w:t xml:space="preserve"> </w:t>
      </w:r>
      <w:r>
        <w:t>тип лицензии, предоставляющий пользователю, которому назначена лицензия, право на прямой или косвенный доступ к Решению ERP для выполнения перечисленных ниже задач:</w:t>
      </w:r>
    </w:p>
    <w:p w14:paraId="355E064D" w14:textId="221F88B8" w:rsidR="00501B7F" w:rsidRDefault="00501B7F" w:rsidP="00C1564F">
      <w:pPr>
        <w:pStyle w:val="PURBullet"/>
        <w:numPr>
          <w:ilvl w:val="0"/>
          <w:numId w:val="0"/>
        </w:numPr>
        <w:spacing w:line="240" w:lineRule="auto"/>
        <w:ind w:left="720" w:hanging="270"/>
      </w:pPr>
      <w:r>
        <w:t>(i) доступ для чтения к данным Решения ERP; либо</w:t>
      </w:r>
    </w:p>
    <w:p w14:paraId="732492A2" w14:textId="77777777" w:rsidR="00501B7F" w:rsidRDefault="00501B7F" w:rsidP="00C1564F">
      <w:pPr>
        <w:pStyle w:val="PURBullet"/>
        <w:numPr>
          <w:ilvl w:val="0"/>
          <w:numId w:val="0"/>
        </w:numPr>
        <w:spacing w:line="240" w:lineRule="auto"/>
        <w:ind w:left="720" w:hanging="270"/>
      </w:pPr>
      <w:r>
        <w:t>(ii)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63" w:history="1">
        <w:r>
          <w:rPr>
            <w:rStyle w:val="Hyperlink"/>
          </w:rPr>
          <w:t>http://go.microsoft.com/fwlink/?LinkId=266708</w:t>
        </w:r>
      </w:hyperlink>
      <w:r>
        <w:t>), через любой клиент, обращающийся к Решению ERP посредством интерфейса API Microsoft Dynamics NAV.</w:t>
      </w:r>
    </w:p>
    <w:p w14:paraId="2A29F315" w14:textId="7F910E19" w:rsidR="006659BE" w:rsidRPr="006659BE" w:rsidRDefault="006659BE" w:rsidP="00C1564F">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5E14E9FE" w14:textId="77777777" w:rsidR="009A48FC" w:rsidRPr="003D33E5" w:rsidRDefault="009A48FC" w:rsidP="00C1564F">
      <w:pPr>
        <w:pStyle w:val="PURBlueStrong"/>
        <w:spacing w:line="240" w:lineRule="auto"/>
        <w:rPr>
          <w:rStyle w:val="PURBlueStrongChar"/>
          <w:smallCaps/>
        </w:rPr>
      </w:pPr>
      <w:r>
        <w:rPr>
          <w:rStyle w:val="PURBlueStrongChar"/>
          <w:smallCaps/>
        </w:rPr>
        <w:t>Лицензия SAL не требуется</w:t>
      </w:r>
    </w:p>
    <w:p w14:paraId="6361A43E" w14:textId="5432A7F1" w:rsidR="009A48FC" w:rsidRDefault="009A48FC" w:rsidP="00C1564F">
      <w:pPr>
        <w:pStyle w:val="PURBody-Indented"/>
      </w:pPr>
      <w:r>
        <w:t>Вам не нужно приобретать и назначать лицензии SAL пользователям, которые являются сотрудниками сторонних организаций и обращаются к Microsoft Dynamics NAV 2015 только с целью предоставления профессиональных бухгалтерских услуг, связанных с проведением аудита.</w:t>
      </w:r>
    </w:p>
    <w:p w14:paraId="4DDA3DF5" w14:textId="5A354CC9" w:rsidR="00CA63B9" w:rsidRDefault="00CA63B9" w:rsidP="00C1564F">
      <w:pPr>
        <w:pStyle w:val="PURBody-Indented"/>
      </w:pPr>
      <w:r>
        <w:t xml:space="preserve">Вам не нужно приобретать и назначать лицензии SAL пользователям, которые являются клиентами Конечного пользователя, обращающимися к Microsoft Dynamics NAV 2015 посредством Веб-служб, если только Конечный </w:t>
      </w:r>
      <w:r>
        <w:lastRenderedPageBreak/>
        <w:t>пользователь не использует Microsoft Dynamics NAV 2013 R2 для предоставления услуг аутсорсинга бизнес-процессов своим клиентам.</w:t>
      </w:r>
    </w:p>
    <w:p w14:paraId="47D0208A" w14:textId="77777777" w:rsidR="009A4C7C" w:rsidRPr="008F7CB0" w:rsidRDefault="009A4C7C" w:rsidP="00C1564F">
      <w:pPr>
        <w:pStyle w:val="PURBlueStrong"/>
        <w:spacing w:line="240" w:lineRule="auto"/>
        <w:rPr>
          <w:rStyle w:val="PURBlueStrongChar"/>
          <w:smallCaps/>
        </w:rPr>
      </w:pPr>
      <w:r>
        <w:rPr>
          <w:rStyle w:val="PURBlueStrongChar"/>
          <w:smallCaps/>
        </w:rPr>
        <w:t>Локализация и перевод</w:t>
      </w:r>
    </w:p>
    <w:p w14:paraId="167D1AA3" w14:textId="16CF31D4" w:rsidR="009A4C7C" w:rsidRPr="00830DCA" w:rsidRDefault="009A4C7C" w:rsidP="00C1564F">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4" w:history="1">
        <w:r>
          <w:rPr>
            <w:rStyle w:val="Hyperlink"/>
          </w:rPr>
          <w:t>http://www.microsoft.com/dynamics/en/us/products/nav-availability.aspx</w:t>
        </w:r>
      </w:hyperlink>
      <w:r>
        <w:t>.</w:t>
      </w:r>
    </w:p>
    <w:p w14:paraId="676D23D6" w14:textId="54936899" w:rsidR="009A4C7C" w:rsidRPr="008F7CB0" w:rsidRDefault="009A4C7C"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104C75F" w14:textId="1D38D0BB" w:rsidR="009A4C7C" w:rsidRPr="008F7CB0" w:rsidRDefault="009A4C7C"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5" w:history="1">
        <w:r>
          <w:rPr>
            <w:rStyle w:val="Hyperlink"/>
          </w:rPr>
          <w:t>https://mbs.microsoft.com/partnersource/partneressentials/pllp</w:t>
        </w:r>
      </w:hyperlink>
      <w:r>
        <w:t xml:space="preserve"> или обратитесь к своему Менеджеру по работе с партнерами.</w:t>
      </w:r>
    </w:p>
    <w:p w14:paraId="0F61604E" w14:textId="142560CF" w:rsidR="009A4C7C" w:rsidRDefault="00A93FEE" w:rsidP="00C1564F">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5B84D2E" w14:textId="13415E4D" w:rsidR="009A4C7C" w:rsidRDefault="009A4C7C" w:rsidP="00C1564F">
      <w:pPr>
        <w:pStyle w:val="PURProductName"/>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8364417"/>
      <w:bookmarkStart w:id="575" w:name="_Toc428364781"/>
      <w:r>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instrText>XE "Microsoft Dynamics SL 2015"</w:instrText>
      </w:r>
      <w:r>
        <w:fldChar w:fldCharType="end"/>
      </w:r>
    </w:p>
    <w:p w14:paraId="2A75A412" w14:textId="77777777" w:rsidR="009A4C7C" w:rsidRDefault="009A4C7C" w:rsidP="00C1564F">
      <w:pPr>
        <w:pStyle w:val="PURLicenseTerm"/>
        <w:keepNext/>
        <w:keepLines/>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1DDA95AA" w:rsidR="0015145F" w:rsidRPr="003667B6" w:rsidRDefault="0015145F" w:rsidP="00C1564F">
            <w:pPr>
              <w:pStyle w:val="PURLMSH"/>
              <w:keepNext/>
              <w:keepLines/>
            </w:pPr>
            <w:r>
              <w:t xml:space="preserve">Применимый раздел Общих условий лицензии SAL: </w:t>
            </w:r>
            <w:hyperlink w:anchor="SALTerms_Server" w:history="1">
              <w:r>
                <w:rPr>
                  <w:rStyle w:val="Hyperlink"/>
                </w:rPr>
                <w:t>Серверное ПО</w:t>
              </w:r>
            </w:hyperlink>
          </w:p>
        </w:tc>
        <w:tc>
          <w:tcPr>
            <w:tcW w:w="2500" w:type="pct"/>
            <w:tcBorders>
              <w:top w:val="single" w:sz="4" w:space="0" w:color="auto"/>
              <w:bottom w:val="nil"/>
            </w:tcBorders>
          </w:tcPr>
          <w:p w14:paraId="48743802" w14:textId="77777777" w:rsidR="0015145F" w:rsidRPr="003667B6" w:rsidRDefault="0015145F" w:rsidP="00C1564F">
            <w:pPr>
              <w:pStyle w:val="PURLMSH"/>
              <w:keepNext/>
              <w:keepLines/>
            </w:pPr>
            <w:r>
              <w:t xml:space="preserve">См. соответствующее уведомление. </w:t>
            </w:r>
            <w:r>
              <w:rPr>
                <w:b/>
              </w:rPr>
              <w:t>Нет</w:t>
            </w:r>
          </w:p>
        </w:tc>
      </w:tr>
      <w:tr w:rsidR="007331A1" w14:paraId="298E1375" w14:textId="77777777" w:rsidTr="0015145F">
        <w:tc>
          <w:tcPr>
            <w:tcW w:w="2500" w:type="pct"/>
            <w:tcBorders>
              <w:top w:val="single" w:sz="4" w:space="0" w:color="auto"/>
              <w:bottom w:val="nil"/>
            </w:tcBorders>
          </w:tcPr>
          <w:p w14:paraId="142A9154" w14:textId="4A8B16BD" w:rsidR="007331A1" w:rsidRDefault="007331A1" w:rsidP="00C1564F">
            <w:pPr>
              <w:pStyle w:val="PURLMSH"/>
            </w:pPr>
            <w:r>
              <w:t xml:space="preserve">Клиентское/Дополнительное программное обеспечение </w:t>
            </w:r>
            <w:r>
              <w:rPr>
                <w:b/>
              </w:rPr>
              <w:t>Да</w:t>
            </w:r>
            <w:r>
              <w:t xml:space="preserve"> </w:t>
            </w:r>
            <w:r w:rsidR="00FE47F2" w:rsidRPr="00FE47F2">
              <w:br/>
            </w:r>
            <w:r>
              <w:rPr>
                <w:i/>
              </w:rPr>
              <w:t xml:space="preserve">(см. </w:t>
            </w:r>
            <w:hyperlink w:anchor="Appendix1" w:history="1">
              <w:r>
                <w:rPr>
                  <w:rStyle w:val="Hyperlink"/>
                  <w:i/>
                </w:rPr>
                <w:t>Приложение 1</w:t>
              </w:r>
            </w:hyperlink>
            <w:r>
              <w:rPr>
                <w:i/>
              </w:rPr>
              <w:t>)</w:t>
            </w:r>
          </w:p>
        </w:tc>
        <w:tc>
          <w:tcPr>
            <w:tcW w:w="2500" w:type="pct"/>
            <w:tcBorders>
              <w:top w:val="single" w:sz="4" w:space="0" w:color="auto"/>
              <w:bottom w:val="nil"/>
            </w:tcBorders>
          </w:tcPr>
          <w:p w14:paraId="401610C4" w14:textId="4F381B2A" w:rsidR="007331A1"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C1564F">
            <w:pPr>
              <w:pStyle w:val="PURBody"/>
            </w:pPr>
            <w:r>
              <w:t xml:space="preserve">Если программное обеспечение лицензируется по модели лицензий подписчика, </w:t>
            </w:r>
            <w:r>
              <w:rPr>
                <w:b/>
              </w:rPr>
              <w:t>вам потребуется:</w:t>
            </w:r>
          </w:p>
          <w:p w14:paraId="503CC112" w14:textId="77777777" w:rsidR="0015145F" w:rsidRPr="009B2897" w:rsidRDefault="0015145F" w:rsidP="00C1564F">
            <w:pPr>
              <w:pStyle w:val="PURBullet-Indented"/>
              <w:spacing w:line="240" w:lineRule="auto"/>
              <w:rPr>
                <w:lang w:val="en-US"/>
              </w:rPr>
            </w:pPr>
            <w:r w:rsidRPr="009B2897">
              <w:rPr>
                <w:lang w:val="en-US"/>
              </w:rPr>
              <w:t>Dynamics AM Full User SAL</w:t>
            </w:r>
            <w:r w:rsidRPr="009B2897">
              <w:rPr>
                <w:vertAlign w:val="superscript"/>
                <w:lang w:val="en-US"/>
              </w:rPr>
              <w:t>1</w:t>
            </w:r>
            <w:r w:rsidRPr="009B2897">
              <w:rPr>
                <w:lang w:val="en-US"/>
              </w:rPr>
              <w:t xml:space="preserve">, </w:t>
            </w:r>
            <w:r>
              <w:rPr>
                <w:b/>
              </w:rPr>
              <w:t>или</w:t>
            </w:r>
          </w:p>
          <w:p w14:paraId="1904510A" w14:textId="5DC0221E" w:rsidR="0015145F" w:rsidRPr="000A3567" w:rsidRDefault="0015145F" w:rsidP="00C1564F">
            <w:pPr>
              <w:pStyle w:val="PURBullet-Indented"/>
              <w:spacing w:line="240" w:lineRule="auto"/>
            </w:pPr>
            <w:r>
              <w:t>Dynamics AM Light User SAL</w:t>
            </w:r>
            <w:r>
              <w:rPr>
                <w:vertAlign w:val="superscript"/>
              </w:rPr>
              <w:t>1</w:t>
            </w:r>
            <w:r>
              <w:t xml:space="preserve">, </w:t>
            </w:r>
            <w:r>
              <w:rPr>
                <w:b/>
              </w:rPr>
              <w:t>или</w:t>
            </w:r>
          </w:p>
        </w:tc>
        <w:tc>
          <w:tcPr>
            <w:tcW w:w="2500" w:type="pct"/>
          </w:tcPr>
          <w:p w14:paraId="55A5B876" w14:textId="77777777" w:rsidR="0015145F" w:rsidRDefault="0015145F" w:rsidP="00C1564F">
            <w:pPr>
              <w:pStyle w:val="PURBody"/>
            </w:pPr>
          </w:p>
          <w:p w14:paraId="51A259D0" w14:textId="77777777" w:rsidR="0015145F" w:rsidRPr="009B2897" w:rsidRDefault="0015145F" w:rsidP="00C1564F">
            <w:pPr>
              <w:pStyle w:val="PURBullet-Indented"/>
              <w:spacing w:line="240" w:lineRule="auto"/>
              <w:rPr>
                <w:lang w:val="en-US"/>
              </w:rPr>
            </w:pPr>
            <w:r w:rsidRPr="009B2897">
              <w:rPr>
                <w:lang w:val="en-US"/>
              </w:rPr>
              <w:t>Dynamics BE Full User SAL</w:t>
            </w:r>
            <w:r w:rsidRPr="009B2897">
              <w:rPr>
                <w:vertAlign w:val="superscript"/>
                <w:lang w:val="en-US"/>
              </w:rPr>
              <w:t>2</w:t>
            </w:r>
            <w:r w:rsidRPr="009B2897">
              <w:rPr>
                <w:lang w:val="en-US"/>
              </w:rPr>
              <w:t xml:space="preserve">, </w:t>
            </w:r>
            <w:r>
              <w:rPr>
                <w:b/>
              </w:rPr>
              <w:t>или</w:t>
            </w:r>
          </w:p>
          <w:p w14:paraId="5C5C5D53" w14:textId="77777777" w:rsidR="0015145F" w:rsidRPr="000A3567" w:rsidRDefault="0015145F" w:rsidP="00C1564F">
            <w:pPr>
              <w:pStyle w:val="PURBullet-Indented"/>
              <w:spacing w:line="240" w:lineRule="auto"/>
            </w:pPr>
            <w:r>
              <w:t>Dynamics BE Light User SAL</w:t>
            </w:r>
            <w:r>
              <w:rPr>
                <w:vertAlign w:val="superscript"/>
              </w:rPr>
              <w:t>2</w:t>
            </w:r>
          </w:p>
          <w:p w14:paraId="5E750E0B" w14:textId="77777777" w:rsidR="0015145F" w:rsidRPr="006611AF" w:rsidRDefault="0015145F" w:rsidP="00C1564F">
            <w:pPr>
              <w:pStyle w:val="PURBullet-Indented"/>
              <w:numPr>
                <w:ilvl w:val="0"/>
                <w:numId w:val="0"/>
              </w:numPr>
              <w:spacing w:line="240" w:lineRule="auto"/>
              <w:ind w:left="810"/>
            </w:pPr>
            <w:r>
              <w:rPr>
                <w:vertAlign w:val="superscript"/>
              </w:rPr>
              <w:t>1</w:t>
            </w:r>
            <w:r>
              <w:t xml:space="preserve"> для выпуска Advanced Management</w:t>
            </w:r>
          </w:p>
          <w:p w14:paraId="4BA8B47B" w14:textId="77777777" w:rsidR="0015145F" w:rsidRPr="003528B0" w:rsidRDefault="0015145F" w:rsidP="00C1564F">
            <w:pPr>
              <w:pStyle w:val="PURBullet-Indented"/>
              <w:numPr>
                <w:ilvl w:val="0"/>
                <w:numId w:val="0"/>
              </w:numPr>
              <w:spacing w:line="240" w:lineRule="auto"/>
              <w:ind w:left="810"/>
              <w:rPr>
                <w:b/>
                <w:bCs/>
              </w:rPr>
            </w:pPr>
            <w:r>
              <w:rPr>
                <w:vertAlign w:val="superscript"/>
              </w:rPr>
              <w:t>2</w:t>
            </w:r>
            <w:r>
              <w:t xml:space="preserve"> для выпуска Business Essentials</w:t>
            </w:r>
          </w:p>
        </w:tc>
      </w:tr>
    </w:tbl>
    <w:p w14:paraId="5AFA5D2D" w14:textId="77777777" w:rsidR="009A4C7C" w:rsidRDefault="001F0EC7" w:rsidP="00C1564F">
      <w:pPr>
        <w:pStyle w:val="PURADDITIONALTERMSHEADERMB"/>
      </w:pPr>
      <w:r>
        <w:t>Дополнительные условия.</w:t>
      </w:r>
    </w:p>
    <w:p w14:paraId="1684571A" w14:textId="77777777" w:rsidR="002A34F3" w:rsidRDefault="002A34F3" w:rsidP="00C1564F">
      <w:pPr>
        <w:pStyle w:val="PURBlueStrong"/>
        <w:keepNext w:val="0"/>
        <w:keepLines w:val="0"/>
        <w:spacing w:line="240" w:lineRule="auto"/>
        <w:rPr>
          <w:rStyle w:val="PURBlueStrongChar"/>
          <w:smallCaps/>
        </w:rPr>
      </w:pPr>
      <w:r>
        <w:rPr>
          <w:rStyle w:val="PURBlueStrongChar"/>
          <w:smallCaps/>
        </w:rPr>
        <w:t>Права на переход к использованию более ранней версии</w:t>
      </w:r>
    </w:p>
    <w:p w14:paraId="6E0E43A7" w14:textId="2EE9C911" w:rsidR="002A34F3" w:rsidRPr="002A34F3" w:rsidRDefault="002A34F3" w:rsidP="00C1564F">
      <w:pPr>
        <w:pStyle w:val="PURBlueStrong"/>
        <w:keepNext w:val="0"/>
        <w:keepLines w:val="0"/>
        <w:spacing w:line="240" w:lineRule="auto"/>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1D57BB6" w14:textId="6CC9099F" w:rsidR="009A4C7C" w:rsidRPr="00F3324F" w:rsidRDefault="00F3324F" w:rsidP="00C1564F">
      <w:pPr>
        <w:pStyle w:val="PURBlueStrong-Indented"/>
        <w:spacing w:line="240" w:lineRule="auto"/>
      </w:pPr>
      <w:r>
        <w:t>Типы лицензий SAL</w:t>
      </w:r>
    </w:p>
    <w:p w14:paraId="05F7D255" w14:textId="59D367CB" w:rsidR="009A4C7C" w:rsidRDefault="009A4C7C" w:rsidP="00C1564F">
      <w:pPr>
        <w:pStyle w:val="PURBody-Indented"/>
        <w:rPr>
          <w:szCs w:val="18"/>
        </w:rPr>
      </w:pPr>
      <w:r>
        <w:rPr>
          <w:iCs/>
          <w:szCs w:val="18"/>
        </w:rPr>
        <w:t>Существует два типа лицензий SAL</w:t>
      </w:r>
      <w:r>
        <w:t>. У лицензий SAL также существуют выпуски</w:t>
      </w:r>
      <w:r>
        <w:rPr>
          <w:szCs w:val="18"/>
        </w:rPr>
        <w:t xml:space="preserve">. Дополнительные сведения см. в Руководстве по лицензированию Microsoft Dynamics SL, размещенному по адресу </w:t>
      </w:r>
      <w:hyperlink r:id="rId166" w:history="1">
        <w:r>
          <w:rPr>
            <w:rStyle w:val="Hyperlink"/>
            <w:szCs w:val="18"/>
          </w:rPr>
          <w:t>http://go.microsoft.com/fwlink/?LinkId=517614&amp;clcid=0x409</w:t>
        </w:r>
      </w:hyperlink>
      <w:r>
        <w:rPr>
          <w:szCs w:val="18"/>
        </w:rPr>
        <w:t>.</w:t>
      </w:r>
    </w:p>
    <w:p w14:paraId="0F4CB8DC" w14:textId="3DD38965" w:rsidR="009A4C7C" w:rsidRPr="00A748AB" w:rsidRDefault="009A4C7C" w:rsidP="00C1564F">
      <w:pPr>
        <w:pStyle w:val="PURBullet-Indented"/>
        <w:spacing w:line="240" w:lineRule="auto"/>
        <w:rPr>
          <w:rFonts w:cs="Arial"/>
        </w:rPr>
      </w:pPr>
      <w:r>
        <w:rPr>
          <w:rFonts w:cs="Arial"/>
          <w:b/>
        </w:rPr>
        <w:t>Полная лицензия SAL «на пользователя» —</w:t>
      </w:r>
      <w:r>
        <w:rPr>
          <w:rFonts w:cs="Arial"/>
        </w:rPr>
        <w:t xml:space="preserve"> тип лицензии, предоставляющий право на полный доступ к системной базе данных с помощью любых средств доступа.</w:t>
      </w:r>
      <w:r>
        <w:t xml:space="preserve"> «Системная база данных» — это основная база данных, управляющая модулями пользователей и финансовой отчетности.</w:t>
      </w:r>
    </w:p>
    <w:p w14:paraId="0D5C8952" w14:textId="0EDDA582" w:rsidR="009A4C7C" w:rsidRDefault="009A4C7C" w:rsidP="00C1564F">
      <w:pPr>
        <w:pStyle w:val="PURBullet-Indented"/>
        <w:spacing w:line="240" w:lineRule="auto"/>
      </w:pPr>
      <w:r>
        <w:rPr>
          <w:b/>
        </w:rPr>
        <w:t>Базовая лицензия SAL «на пользователя» —</w:t>
      </w:r>
      <w:r>
        <w:t xml:space="preserve"> тип лицензии, предоставляющий право на ограниченный доступ к системной базе данных без использования расширенного клиента Microsoft Dynamics в качестве средства доступа. Расширенный клиент Microsoft Dynamics — это средство доступа к системной базе данных с пользовательским интерфейсом полной версии продукта, позволяющее использовать все функции, доступные в Microsoft Dynamics.</w:t>
      </w:r>
    </w:p>
    <w:p w14:paraId="2C09C93A" w14:textId="41BA559D" w:rsidR="009A4C7C" w:rsidRPr="009E3C3B" w:rsidRDefault="009A4C7C" w:rsidP="00C1564F">
      <w:pPr>
        <w:pStyle w:val="PURBlueStrong-Indented"/>
        <w:spacing w:line="240" w:lineRule="auto"/>
        <w:contextualSpacing/>
      </w:pPr>
      <w:r>
        <w:t>Выпуски SAL</w:t>
      </w:r>
    </w:p>
    <w:p w14:paraId="0E797F5B" w14:textId="77777777" w:rsidR="009A4C7C" w:rsidRDefault="009A4C7C" w:rsidP="00C1564F">
      <w:pPr>
        <w:pStyle w:val="PURBody-Indented"/>
        <w:contextualSpacing/>
      </w:pPr>
      <w:r>
        <w:t>Необходимо выбрать один из двух выпусков лицензии Microsoft Dynamics SAL. Ваш выбор распространяется на все лицензии SAL.</w:t>
      </w:r>
    </w:p>
    <w:p w14:paraId="2B9EA2D6" w14:textId="4B4C0DC7" w:rsidR="00F3324F" w:rsidRDefault="009A4C7C" w:rsidP="00C1564F">
      <w:pPr>
        <w:pStyle w:val="PURBody-Indented"/>
        <w:ind w:left="274"/>
        <w:contextualSpacing/>
      </w:pPr>
      <w:r>
        <w:t>Для Microsoft Dynamics SL 2015 доступны следующие выпуски SAL:</w:t>
      </w:r>
    </w:p>
    <w:p w14:paraId="370D7167" w14:textId="7485695F" w:rsidR="00F3324F" w:rsidRDefault="009A4C7C" w:rsidP="00C1564F">
      <w:pPr>
        <w:pStyle w:val="PURBody-Indented"/>
        <w:numPr>
          <w:ilvl w:val="0"/>
          <w:numId w:val="23"/>
        </w:numPr>
        <w:contextualSpacing/>
      </w:pPr>
      <w:r>
        <w:t>Выпуск Business Essentials: полные лицензии SAL «на пользователя» и базовые лицензии SAL «на пользователя»</w:t>
      </w:r>
    </w:p>
    <w:p w14:paraId="4724D657" w14:textId="3D2852BB" w:rsidR="009A4C7C" w:rsidRPr="009E3C3B" w:rsidRDefault="009A4C7C" w:rsidP="00C1564F">
      <w:pPr>
        <w:pStyle w:val="PURBody-Indented"/>
        <w:numPr>
          <w:ilvl w:val="0"/>
          <w:numId w:val="23"/>
        </w:numPr>
        <w:contextualSpacing/>
      </w:pPr>
      <w:r>
        <w:lastRenderedPageBreak/>
        <w:t>Выпуск Advance Management: полные лицензии SAL «на пользователя» и базовые лицензии SAL «на пользователя»</w:t>
      </w:r>
    </w:p>
    <w:p w14:paraId="653DC22A" w14:textId="77777777" w:rsidR="00F3324F" w:rsidRPr="00F3324F" w:rsidRDefault="00F3324F" w:rsidP="00C1564F">
      <w:pPr>
        <w:pStyle w:val="PURBlueStrong"/>
        <w:spacing w:line="240" w:lineRule="auto"/>
        <w:rPr>
          <w:lang w:eastAsia="zh-CN"/>
        </w:rPr>
      </w:pPr>
      <w:r>
        <w:t>Лицензия SAL не требуется</w:t>
      </w:r>
    </w:p>
    <w:p w14:paraId="41B697D2" w14:textId="4EFA9518" w:rsidR="00F3324F" w:rsidRDefault="00F3324F" w:rsidP="00C1564F">
      <w:pPr>
        <w:pStyle w:val="PURBullet"/>
        <w:numPr>
          <w:ilvl w:val="0"/>
          <w:numId w:val="0"/>
        </w:numPr>
        <w:spacing w:line="240" w:lineRule="auto"/>
        <w:ind w:left="274"/>
      </w:pPr>
      <w:r>
        <w:t>Вам не нужно приобретать и назначать лицензии SAL пользователям, которые являются сотрудниками сторонних организаций и обращаются к Microsoft Dynamics SL 2015 только с целью предоставления профессиональных бухгалтерских услуг, связанных с проведением аудита.</w:t>
      </w:r>
    </w:p>
    <w:p w14:paraId="1166ACA0" w14:textId="398A9C08" w:rsidR="009A4C7C" w:rsidRPr="008F7CB0" w:rsidRDefault="009A4C7C" w:rsidP="00C1564F">
      <w:pPr>
        <w:pStyle w:val="PURBlueStrong"/>
        <w:spacing w:line="240" w:lineRule="auto"/>
        <w:rPr>
          <w:rStyle w:val="PURBlueStrongChar"/>
          <w:smallCaps/>
        </w:rPr>
      </w:pPr>
      <w:r>
        <w:rPr>
          <w:rStyle w:val="PURBlueStrongChar"/>
          <w:smallCaps/>
        </w:rPr>
        <w:t>Локализация и перевод</w:t>
      </w:r>
    </w:p>
    <w:p w14:paraId="2AF92B1A" w14:textId="7F4CA528" w:rsidR="009A4C7C" w:rsidRPr="00830DCA" w:rsidRDefault="009A4C7C" w:rsidP="00C1564F">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7"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C1564F">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96F9FAA" w14:textId="5159BDB9" w:rsidR="009A4C7C" w:rsidRDefault="009A4C7C" w:rsidP="00C1564F">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8" w:history="1">
        <w:r>
          <w:rPr>
            <w:rStyle w:val="Hyperlink"/>
          </w:rPr>
          <w:t>https://mbs.microsoft.com/partnersource/partneressentials/pllp</w:t>
        </w:r>
      </w:hyperlink>
      <w:r>
        <w:t xml:space="preserve"> или обратитесь к своему Менеджеру по работе с партнерами.</w:t>
      </w:r>
    </w:p>
    <w:p w14:paraId="6A4D0ECD" w14:textId="047389C7" w:rsidR="00893CE7" w:rsidRPr="008F7CB0"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50D2AA5" w14:textId="0CCADD84" w:rsidR="00D20186" w:rsidRDefault="00D20186" w:rsidP="00C1564F">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8364418"/>
      <w:bookmarkStart w:id="587" w:name="_Toc428364782"/>
      <w:bookmarkStart w:id="588" w:name="_Toc299519130"/>
      <w:bookmarkStart w:id="589" w:name="_Toc299531562"/>
      <w:bookmarkStart w:id="590" w:name="_Toc299531886"/>
      <w:bookmarkStart w:id="591" w:name="_Toc299957169"/>
      <w:r>
        <w:t>Microsoft User Experience Virtualization Hosting for Desktops</w:t>
      </w:r>
      <w:bookmarkEnd w:id="576"/>
      <w:bookmarkEnd w:id="577"/>
      <w:r>
        <w:t xml:space="preserve"> 2.1</w:t>
      </w:r>
      <w:bookmarkEnd w:id="578"/>
      <w:bookmarkEnd w:id="579"/>
      <w:bookmarkEnd w:id="580"/>
      <w:bookmarkEnd w:id="581"/>
      <w:bookmarkEnd w:id="582"/>
      <w:bookmarkEnd w:id="583"/>
      <w:bookmarkEnd w:id="584"/>
      <w:bookmarkEnd w:id="585"/>
      <w:bookmarkEnd w:id="586"/>
      <w:bookmarkEnd w:id="587"/>
      <w:r>
        <w:fldChar w:fldCharType="begin"/>
      </w:r>
      <w:r>
        <w:instrText>XE "Microsoft User Experience Virtualization Hosting for Desktops 2.1"</w:instrText>
      </w:r>
      <w:r>
        <w:fldChar w:fldCharType="end"/>
      </w:r>
    </w:p>
    <w:p w14:paraId="5529D554" w14:textId="77777777" w:rsidR="00D20186" w:rsidRPr="000A146C" w:rsidRDefault="00D20186"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3412012D" w:rsidR="00D20186" w:rsidRPr="003667B6" w:rsidRDefault="00D20186"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6913938F" w14:textId="77777777" w:rsidR="00D20186" w:rsidRDefault="00D20186" w:rsidP="00C1564F">
            <w:pPr>
              <w:pStyle w:val="PURLMSH"/>
            </w:pPr>
            <w:r>
              <w:t xml:space="preserve">См. соответствующее уведомление. </w:t>
            </w:r>
            <w:r>
              <w:rPr>
                <w:b/>
              </w:rPr>
              <w:t>Нет</w:t>
            </w:r>
          </w:p>
        </w:tc>
      </w:tr>
      <w:tr w:rsidR="00D20186" w14:paraId="0906E7DB" w14:textId="77777777" w:rsidTr="00280B5A">
        <w:tc>
          <w:tcPr>
            <w:tcW w:w="2571" w:type="pct"/>
            <w:tcBorders>
              <w:top w:val="nil"/>
            </w:tcBorders>
          </w:tcPr>
          <w:p w14:paraId="31BA42C4" w14:textId="77777777" w:rsidR="00D20186" w:rsidRPr="00250A5F" w:rsidRDefault="00D20186" w:rsidP="00C1564F">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51A02DB9" w14:textId="3B603DEF" w:rsidR="00D20186"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C1564F">
            <w:pPr>
              <w:pStyle w:val="PURBody"/>
              <w:rPr>
                <w:i/>
              </w:rPr>
            </w:pPr>
            <w:r>
              <w:rPr>
                <w:b/>
              </w:rPr>
              <w:t>Необходимо:</w:t>
            </w:r>
          </w:p>
          <w:p w14:paraId="7C44BBD4" w14:textId="5DA0C494" w:rsidR="00D20186" w:rsidRPr="000A3567" w:rsidRDefault="00D20186" w:rsidP="00C1564F">
            <w:pPr>
              <w:pStyle w:val="PURBullet-Indented"/>
              <w:spacing w:line="240" w:lineRule="auto"/>
            </w:pPr>
            <w:r>
              <w:t>Лицензия SAL на Microsoft User Experience Virtualization Hosting for Desktops 2.1</w:t>
            </w:r>
          </w:p>
        </w:tc>
      </w:tr>
    </w:tbl>
    <w:p w14:paraId="72FBCCC4" w14:textId="77777777" w:rsidR="00D20186" w:rsidRDefault="00D20186" w:rsidP="00C1564F">
      <w:pPr>
        <w:pStyle w:val="PURADDITIONALTERMSHEADERMB"/>
      </w:pPr>
      <w:r>
        <w:t>Дополнительные условия.</w:t>
      </w:r>
    </w:p>
    <w:p w14:paraId="1023FBB7" w14:textId="7BA2415F" w:rsidR="00D20186" w:rsidRDefault="00D20186" w:rsidP="00C1564F">
      <w:pPr>
        <w:pStyle w:val="PURBody-Indented"/>
      </w:pPr>
      <w:r>
        <w:t>Microsoft User Experience Virtualization Hosting for Desktops 2.1 предоставляется только вместе с рабочими столами, предоставляемыми в качестве услуги по SPLA с использованием Windows Server или Windows Server и служб удаленных рабочих столов Windows Server либо аналогичной технологии. Программное обеспечение не может использоваться с операционными системами Windows для настольных компьютеров. Пользователям, которым вы предоставляете рабочие столы с помощью Windows Server и служб удаленных рабочих столов Windows Server либо аналогичной технологии, также необходимы лицензии SAL на службы удаленных рабочих столов Windows Server.</w:t>
      </w:r>
    </w:p>
    <w:p w14:paraId="78E24DE7" w14:textId="4A2DC523" w:rsidR="00D20186" w:rsidRPr="00A50403" w:rsidRDefault="00A93FEE" w:rsidP="00C1564F">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93DCAB5" w14:textId="40433509" w:rsidR="009A4C7C" w:rsidRPr="009214B8" w:rsidRDefault="009A4C7C" w:rsidP="00FD1448">
      <w:pPr>
        <w:pStyle w:val="PURProductName"/>
        <w:keepLines w:val="0"/>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8364419"/>
      <w:bookmarkStart w:id="605" w:name="_Toc428364783"/>
      <w:r>
        <w:t xml:space="preserve">Пакет многоязыкового интерфейса для Office </w:t>
      </w:r>
      <w:bookmarkEnd w:id="588"/>
      <w:bookmarkEnd w:id="589"/>
      <w:bookmarkEnd w:id="590"/>
      <w:bookmarkEnd w:id="591"/>
      <w: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instrText>XE "Пакет многоязыкового интерфейса для Office 2013"</w:instrText>
      </w:r>
      <w:r>
        <w:fldChar w:fldCharType="end"/>
      </w:r>
    </w:p>
    <w:p w14:paraId="42963B60" w14:textId="77777777" w:rsidR="009A4C7C" w:rsidRPr="000A146C" w:rsidRDefault="009A4C7C" w:rsidP="00FD1448">
      <w:pPr>
        <w:pStyle w:val="PURLicenseTerm"/>
        <w:keepNext/>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3603DDCA" w:rsidR="005267B6" w:rsidRPr="003667B6" w:rsidRDefault="005267B6" w:rsidP="00C1564F">
            <w:pPr>
              <w:pStyle w:val="PURLMSH"/>
            </w:pPr>
            <w:r>
              <w:t xml:space="preserve">Применимый раздел Общих условий лицензии SAL: </w:t>
            </w:r>
            <w:r w:rsidR="002A26D2" w:rsidRPr="002A26D2">
              <w:br/>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33A3D23C" w14:textId="09D7D98E" w:rsidR="005267B6" w:rsidRDefault="005267B6" w:rsidP="00C1564F">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C1564F">
            <w:pPr>
              <w:pStyle w:val="PURLMSH"/>
            </w:pPr>
            <w:r>
              <w:t xml:space="preserve">Клиентское/Дополнительное программное обеспечение </w:t>
            </w:r>
            <w:r>
              <w:rPr>
                <w:b/>
              </w:rPr>
              <w:t>Нет</w:t>
            </w:r>
          </w:p>
        </w:tc>
        <w:tc>
          <w:tcPr>
            <w:tcW w:w="2429" w:type="pct"/>
            <w:tcBorders>
              <w:top w:val="nil"/>
            </w:tcBorders>
          </w:tcPr>
          <w:p w14:paraId="2B5DFEF5" w14:textId="61530D54" w:rsidR="005267B6"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C1564F">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C1564F">
            <w:pPr>
              <w:pStyle w:val="PURBody"/>
              <w:rPr>
                <w:i/>
              </w:rPr>
            </w:pPr>
            <w:r>
              <w:rPr>
                <w:b/>
              </w:rPr>
              <w:t>Необходимо:</w:t>
            </w:r>
          </w:p>
          <w:p w14:paraId="1740A38B" w14:textId="6D567F58" w:rsidR="005267B6" w:rsidRPr="003528B0" w:rsidRDefault="005267B6" w:rsidP="00C1564F">
            <w:pPr>
              <w:pStyle w:val="PURBullet-Indented"/>
              <w:spacing w:line="240" w:lineRule="auto"/>
              <w:rPr>
                <w:b/>
                <w:bCs/>
              </w:rPr>
            </w:pPr>
            <w:r>
              <w:t>Лицензия SAL Пакета многоязыкового интерфейса для Office 2013</w:t>
            </w:r>
          </w:p>
        </w:tc>
      </w:tr>
    </w:tbl>
    <w:p w14:paraId="6315365F" w14:textId="22E7C6CC" w:rsidR="009A4C7C" w:rsidRDefault="00A93FEE" w:rsidP="00C1564F">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FD3CEE0" w14:textId="2CFCCEEA" w:rsidR="009A4C7C" w:rsidRPr="009214B8" w:rsidRDefault="009A4C7C" w:rsidP="00C1564F">
      <w:pPr>
        <w:pStyle w:val="PURProductName"/>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8364420"/>
      <w:bookmarkStart w:id="623" w:name="_Toc428364784"/>
      <w:r>
        <w:t xml:space="preserve">Office профессиональный плюс </w:t>
      </w:r>
      <w:bookmarkEnd w:id="606"/>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bookmarkEnd w:id="621"/>
      <w:r w:rsidR="007242AE">
        <w:t>201</w:t>
      </w:r>
      <w:r w:rsidR="007242AE" w:rsidRPr="00C1564F">
        <w:t>6</w:t>
      </w:r>
      <w:bookmarkEnd w:id="622"/>
      <w:bookmarkEnd w:id="623"/>
      <w:r>
        <w:fldChar w:fldCharType="begin"/>
      </w:r>
      <w:r>
        <w:instrText xml:space="preserve">XE "Office профессиональный плюс </w:instrText>
      </w:r>
      <w:r w:rsidR="007242AE">
        <w:instrText>201</w:instrText>
      </w:r>
      <w:r w:rsidR="007242AE" w:rsidRPr="00C1564F">
        <w:instrText>6</w:instrText>
      </w:r>
      <w:r>
        <w:instrText>"</w:instrText>
      </w:r>
      <w:r>
        <w:fldChar w:fldCharType="end"/>
      </w:r>
    </w:p>
    <w:p w14:paraId="3BB44496"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E70C9">
        <w:tc>
          <w:tcPr>
            <w:tcW w:w="2560" w:type="pct"/>
            <w:tcBorders>
              <w:top w:val="single" w:sz="4" w:space="0" w:color="auto"/>
              <w:bottom w:val="nil"/>
            </w:tcBorders>
          </w:tcPr>
          <w:p w14:paraId="0DB806D6" w14:textId="1060EE27" w:rsidR="005267B6" w:rsidRPr="003667B6" w:rsidRDefault="005267B6"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440" w:type="pct"/>
            <w:tcBorders>
              <w:top w:val="single" w:sz="4" w:space="0" w:color="auto"/>
              <w:bottom w:val="nil"/>
            </w:tcBorders>
          </w:tcPr>
          <w:p w14:paraId="67EAF923" w14:textId="5F7CDE56" w:rsidR="005267B6" w:rsidRPr="0026184E" w:rsidRDefault="005267B6" w:rsidP="00C1564F">
            <w:pPr>
              <w:pStyle w:val="PURLMSH"/>
            </w:pPr>
            <w:r>
              <w:t xml:space="preserve">См. соответствующее уведомление. </w:t>
            </w:r>
            <w:r>
              <w:rPr>
                <w:b/>
              </w:rPr>
              <w:t xml:space="preserve">Карты Bing, Передача данных </w:t>
            </w:r>
            <w:r>
              <w:rPr>
                <w:i/>
              </w:rPr>
              <w:t xml:space="preserve">(см. </w:t>
            </w:r>
            <w:hyperlink w:anchor="Appendix2" w:history="1">
              <w:r>
                <w:rPr>
                  <w:rStyle w:val="Hyperlink"/>
                  <w:i/>
                </w:rPr>
                <w:t>Приложение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C1564F">
            <w:pPr>
              <w:pStyle w:val="PURLMSH"/>
            </w:pPr>
            <w:r>
              <w:t xml:space="preserve">Клиентское/Дополнительное программное обеспечение </w:t>
            </w:r>
            <w:r>
              <w:rPr>
                <w:b/>
              </w:rPr>
              <w:t>Нет</w:t>
            </w:r>
          </w:p>
        </w:tc>
        <w:tc>
          <w:tcPr>
            <w:tcW w:w="2440" w:type="pct"/>
            <w:tcBorders>
              <w:top w:val="nil"/>
            </w:tcBorders>
          </w:tcPr>
          <w:p w14:paraId="077C7BB7" w14:textId="4A33363E" w:rsidR="005267B6"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C1564F">
            <w:pPr>
              <w:pStyle w:val="PURBody"/>
              <w:rPr>
                <w:i/>
              </w:rPr>
            </w:pPr>
            <w:r>
              <w:rPr>
                <w:b/>
              </w:rPr>
              <w:t>Необходимо:</w:t>
            </w:r>
          </w:p>
          <w:p w14:paraId="67CB9BE9" w14:textId="799AA01A" w:rsidR="005267B6" w:rsidRPr="005267B6" w:rsidRDefault="005267B6" w:rsidP="00C1564F">
            <w:pPr>
              <w:pStyle w:val="PURBullet-Indented"/>
              <w:spacing w:line="240" w:lineRule="auto"/>
            </w:pPr>
            <w:r>
              <w:t xml:space="preserve">Office Professional Plus </w:t>
            </w:r>
            <w:r w:rsidR="007242AE">
              <w:t>201</w:t>
            </w:r>
            <w:r w:rsidR="007242AE">
              <w:rPr>
                <w:lang w:val="en-US"/>
              </w:rPr>
              <w:t>6</w:t>
            </w:r>
            <w:r w:rsidR="007242AE">
              <w:t xml:space="preserve"> </w:t>
            </w:r>
            <w:r>
              <w:t>SAL</w:t>
            </w:r>
          </w:p>
        </w:tc>
      </w:tr>
    </w:tbl>
    <w:p w14:paraId="0958BCA7" w14:textId="77777777" w:rsidR="009A4C7C" w:rsidRDefault="009A4C7C" w:rsidP="00C1564F">
      <w:pPr>
        <w:pStyle w:val="PURADDITIONALTERMSHEADERMB"/>
      </w:pPr>
      <w:r>
        <w:t>Дополнительные условия.</w:t>
      </w:r>
    </w:p>
    <w:p w14:paraId="5A2327A3" w14:textId="3BFCEF05" w:rsidR="009A4C7C" w:rsidRPr="007242AE" w:rsidRDefault="009A4C7C" w:rsidP="00C1564F">
      <w:pPr>
        <w:pStyle w:val="PURBlueStrong"/>
        <w:spacing w:line="240" w:lineRule="auto"/>
        <w:rPr>
          <w:lang w:val="en-US"/>
        </w:rPr>
      </w:pPr>
      <w:r>
        <w:t>Office Web Apps</w:t>
      </w:r>
      <w:r w:rsidR="007242AE">
        <w:rPr>
          <w:lang w:val="en-US"/>
        </w:rPr>
        <w:t xml:space="preserve"> Server 2013</w:t>
      </w:r>
    </w:p>
    <w:p w14:paraId="11B48E74" w14:textId="2899D480" w:rsidR="009A4C7C" w:rsidRDefault="007242AE" w:rsidP="00C1564F">
      <w:pPr>
        <w:pStyle w:val="PURBody-Indented"/>
      </w:pPr>
      <w:r>
        <w:t>В лицензии SAL для Office Professional Plus 2016 входит использование Office Web Apps Server 2013. Даже если в условиях лицензии, предоставляемых с программным обеспечением Office Web Apps</w:t>
      </w:r>
      <w:r w:rsidRPr="00A07486">
        <w:t xml:space="preserve"> </w:t>
      </w:r>
      <w:r>
        <w:t>Server 2013, указано другое, каждый пользователь, для которого вы приобретаете лицензии SAL «на пользователя» для Office профессиональный плюс 2016 может получить доступ к программному обеспечению Office Web Apps Server 2013 и использовать их. Приложения Office Web Apps Server 2013 не включены в предыдущие версии лицензий Office Professional Plus SAL, такие как Office Professional Plus 2007 SAL и Office Professional Plus 2003 SAL</w:t>
      </w:r>
      <w:r w:rsidR="009A4C7C">
        <w:t>.</w:t>
      </w:r>
    </w:p>
    <w:p w14:paraId="719BE1CA" w14:textId="23567497" w:rsidR="0003012B" w:rsidRPr="005F5DE3" w:rsidRDefault="0003012B" w:rsidP="00C1564F">
      <w:pPr>
        <w:pStyle w:val="PURBody-Indented"/>
      </w:pPr>
      <w:r>
        <w:t>Компоненты набора доступны в качестве отдельных продуктов с отдельными лицензиями подписчика.</w:t>
      </w:r>
    </w:p>
    <w:p w14:paraId="56C9C3BE" w14:textId="25B4CDFE" w:rsidR="009A4C7C" w:rsidRDefault="00A93FEE" w:rsidP="00C1564F">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567346E" w14:textId="5192014F" w:rsidR="009A4C7C" w:rsidRPr="009214B8" w:rsidRDefault="009A4C7C" w:rsidP="00C1564F">
      <w:pPr>
        <w:pStyle w:val="PURProductName"/>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8364421"/>
      <w:bookmarkStart w:id="641" w:name="_Toc428364785"/>
      <w:r>
        <w:t xml:space="preserve">Office стандартный </w:t>
      </w:r>
      <w:bookmarkEnd w:id="624"/>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r w:rsidR="007242AE">
        <w:t>201</w:t>
      </w:r>
      <w:r w:rsidR="007242AE" w:rsidRPr="00C1564F">
        <w:t>6</w:t>
      </w:r>
      <w:bookmarkEnd w:id="640"/>
      <w:bookmarkEnd w:id="641"/>
      <w:r>
        <w:fldChar w:fldCharType="begin"/>
      </w:r>
      <w:r>
        <w:instrText xml:space="preserve">XE "Office стандартный </w:instrText>
      </w:r>
      <w:r w:rsidR="007242AE">
        <w:instrText>201</w:instrText>
      </w:r>
      <w:r w:rsidR="007242AE" w:rsidRPr="00C1564F">
        <w:instrText>6</w:instrText>
      </w:r>
      <w:r>
        <w:instrText>"</w:instrText>
      </w:r>
      <w:r>
        <w:fldChar w:fldCharType="end"/>
      </w:r>
    </w:p>
    <w:p w14:paraId="335322B9"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C1564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0814E183" w14:textId="729948B3" w:rsidR="00831C1F" w:rsidRDefault="005267B6" w:rsidP="00C1564F">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C1564F">
            <w:pPr>
              <w:pStyle w:val="PURLMSH"/>
            </w:pPr>
            <w:r>
              <w:t xml:space="preserve">Клиентское/Дополнительное программное обеспечение </w:t>
            </w:r>
            <w:r>
              <w:rPr>
                <w:b/>
              </w:rPr>
              <w:t>Нет</w:t>
            </w:r>
          </w:p>
        </w:tc>
        <w:tc>
          <w:tcPr>
            <w:tcW w:w="2429" w:type="pct"/>
            <w:tcBorders>
              <w:top w:val="nil"/>
            </w:tcBorders>
          </w:tcPr>
          <w:p w14:paraId="3B28849B" w14:textId="628BC488"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C1564F">
            <w:pPr>
              <w:pStyle w:val="PURBody"/>
              <w:keepNext/>
            </w:pPr>
            <w:r>
              <w:rPr>
                <w:b/>
              </w:rPr>
              <w:t>Необходимо:</w:t>
            </w:r>
          </w:p>
          <w:p w14:paraId="1C948108" w14:textId="694909B7" w:rsidR="009A4C7C" w:rsidRPr="005F5DE3" w:rsidRDefault="005267B6" w:rsidP="00C1564F">
            <w:pPr>
              <w:pStyle w:val="PURBullet-Indented"/>
              <w:spacing w:line="240" w:lineRule="auto"/>
            </w:pPr>
            <w:r>
              <w:t xml:space="preserve">Office Standard </w:t>
            </w:r>
            <w:r w:rsidR="007242AE">
              <w:t>201</w:t>
            </w:r>
            <w:r w:rsidR="007242AE">
              <w:rPr>
                <w:lang w:val="en-US"/>
              </w:rPr>
              <w:t>6</w:t>
            </w:r>
            <w:r w:rsidR="007242AE">
              <w:t xml:space="preserve"> </w:t>
            </w:r>
            <w:r>
              <w:t>SAL</w:t>
            </w:r>
          </w:p>
        </w:tc>
      </w:tr>
    </w:tbl>
    <w:p w14:paraId="51871F42" w14:textId="77777777" w:rsidR="009A4C7C" w:rsidRDefault="009A4C7C" w:rsidP="00C1564F">
      <w:pPr>
        <w:pStyle w:val="PURADDITIONALTERMSHEADERMB"/>
      </w:pPr>
      <w:r>
        <w:t>Дополнительные условия.</w:t>
      </w:r>
    </w:p>
    <w:p w14:paraId="47E8D1C8" w14:textId="32069F67" w:rsidR="009A4C7C" w:rsidRPr="007242AE" w:rsidRDefault="009A4C7C" w:rsidP="00C1564F">
      <w:pPr>
        <w:pStyle w:val="PURBlueStrong"/>
        <w:spacing w:line="240" w:lineRule="auto"/>
        <w:rPr>
          <w:lang w:val="en-US" w:eastAsia="ja-JP"/>
        </w:rPr>
      </w:pPr>
      <w:r>
        <w:t>Office Web Apps</w:t>
      </w:r>
      <w:r w:rsidR="007242AE">
        <w:rPr>
          <w:lang w:val="en-US"/>
        </w:rPr>
        <w:t xml:space="preserve"> Server 2013</w:t>
      </w:r>
    </w:p>
    <w:p w14:paraId="49C4B1C8" w14:textId="56936746" w:rsidR="009A4C7C" w:rsidRDefault="007242AE" w:rsidP="00C1564F">
      <w:pPr>
        <w:pStyle w:val="PURBody-Indented"/>
      </w:pPr>
      <w:r>
        <w:t>В лицензии SAL для Office стандартный 2016 входит использование Office Web Apps Server 2013. Даже если в условиях лицензии, предоставляемых с программным обеспечением Office Web Apps</w:t>
      </w:r>
      <w:r w:rsidRPr="00A07486">
        <w:t xml:space="preserve"> </w:t>
      </w:r>
      <w:r>
        <w:t>Server 2013, указано другое, каждый пользователь, для которого вы приобретаете лицензии SAL «на пользователя» для Office стандартный 2016 может получить доступ к программному обеспечению Office Web Apps Server 2013 и использовать их. Приложения Office Web Apps Server 2013 не включены в предыдущие версии лицензий Office Standard SAL, такие как Office Standard 2007 SAL и Office Standard 2003 SAL</w:t>
      </w:r>
      <w:r w:rsidR="009A4C7C">
        <w:t>.</w:t>
      </w:r>
    </w:p>
    <w:p w14:paraId="0754D429" w14:textId="77777777" w:rsidR="0003012B" w:rsidRPr="005F5DE3" w:rsidRDefault="0003012B" w:rsidP="00C1564F">
      <w:pPr>
        <w:pStyle w:val="PURBody-Indented"/>
      </w:pPr>
      <w:r>
        <w:t>Компоненты набора доступны в качестве отдельных продуктов с отдельными лицензиями подписчика.</w:t>
      </w:r>
    </w:p>
    <w:p w14:paraId="19E5347A" w14:textId="12D3F5A5" w:rsidR="009A4C7C" w:rsidRDefault="00A93FEE" w:rsidP="00C1564F">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91AF89A" w14:textId="1EAA8ACE" w:rsidR="003A44AE" w:rsidRPr="009214B8" w:rsidRDefault="003A44AE" w:rsidP="00C1564F">
      <w:pPr>
        <w:pStyle w:val="PURProductName"/>
        <w:pBdr>
          <w:bottom w:val="single" w:sz="8" w:space="0" w:color="404040" w:themeColor="text1" w:themeTint="BF"/>
        </w:pBd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8364422"/>
      <w:bookmarkStart w:id="659" w:name="_Toc428364786"/>
      <w:r>
        <w:lastRenderedPageBreak/>
        <w:t>Productivity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instrText>XE "Productivity Suite"</w:instrText>
      </w:r>
      <w:r>
        <w:fldChar w:fldCharType="end"/>
      </w:r>
    </w:p>
    <w:p w14:paraId="6ABFDBF9" w14:textId="77777777" w:rsidR="003A44AE" w:rsidRPr="000A146C" w:rsidRDefault="003A44AE"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98" w:type="pct"/>
            <w:gridSpan w:val="4"/>
            <w:tcBorders>
              <w:top w:val="single" w:sz="4" w:space="0" w:color="auto"/>
              <w:bottom w:val="nil"/>
            </w:tcBorders>
          </w:tcPr>
          <w:p w14:paraId="10523256" w14:textId="77777777" w:rsidR="007331A1" w:rsidRDefault="007331A1" w:rsidP="00C1564F">
            <w:pPr>
              <w:pStyle w:val="PURLMSH"/>
            </w:pPr>
            <w:r>
              <w:t xml:space="preserve">См. соответствующее уведомление. </w:t>
            </w:r>
            <w:r>
              <w:rPr>
                <w:b/>
              </w:rPr>
              <w:t xml:space="preserve">Нет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C1564F">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C1564F">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ЛИЦЕНЗИИ ПОДПИСЧИКА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C1564F">
            <w:pPr>
              <w:pStyle w:val="PURBody"/>
              <w:rPr>
                <w:i/>
              </w:rPr>
            </w:pPr>
            <w:r>
              <w:rPr>
                <w:b/>
              </w:rPr>
              <w:t>Необходимо:</w:t>
            </w:r>
          </w:p>
          <w:p w14:paraId="45152CB1" w14:textId="77777777" w:rsidR="002B553F" w:rsidRPr="00902B3A" w:rsidRDefault="002B553F" w:rsidP="00C1564F">
            <w:pPr>
              <w:pStyle w:val="PURBullet-Indented"/>
              <w:spacing w:line="240" w:lineRule="auto"/>
            </w:pPr>
            <w:r>
              <w:t>Productivity Suite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C1564F">
            <w:pPr>
              <w:pStyle w:val="PURBody"/>
              <w:rPr>
                <w:b/>
                <w:i/>
              </w:rPr>
            </w:pPr>
            <w:r>
              <w:rPr>
                <w:b/>
                <w:i/>
              </w:rPr>
              <w:t>Лицензии SAL для SA</w:t>
            </w:r>
          </w:p>
        </w:tc>
        <w:tc>
          <w:tcPr>
            <w:tcW w:w="2320" w:type="pct"/>
            <w:gridSpan w:val="3"/>
            <w:shd w:val="clear" w:color="auto" w:fill="E5EEF7"/>
          </w:tcPr>
          <w:p w14:paraId="5FB5B6C1" w14:textId="77777777" w:rsidR="002B553F" w:rsidRPr="00E74F02" w:rsidRDefault="002B553F" w:rsidP="00C1564F">
            <w:pPr>
              <w:pStyle w:val="PURBody"/>
              <w:rPr>
                <w:b/>
                <w:i/>
              </w:rPr>
            </w:pPr>
            <w:r>
              <w:rPr>
                <w:b/>
                <w:i/>
              </w:rPr>
              <w:t>Соответствующие лицензии CAL</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C1564F">
            <w:pPr>
              <w:pStyle w:val="PURBullet-Indented"/>
              <w:spacing w:line="240" w:lineRule="auto"/>
              <w:rPr>
                <w:lang w:val="fr-FR"/>
              </w:rPr>
            </w:pPr>
            <w:r w:rsidRPr="009B2897">
              <w:rPr>
                <w:lang w:val="fr-FR"/>
              </w:rPr>
              <w:t>Productivity Suite SAL (</w:t>
            </w:r>
            <w:r>
              <w:t>для</w:t>
            </w:r>
            <w:r w:rsidRPr="009B2897">
              <w:rPr>
                <w:lang w:val="fr-FR"/>
              </w:rPr>
              <w:t xml:space="preserve"> Core CAL Suite SA)</w:t>
            </w:r>
          </w:p>
        </w:tc>
        <w:tc>
          <w:tcPr>
            <w:tcW w:w="2320" w:type="pct"/>
            <w:gridSpan w:val="3"/>
            <w:tcBorders>
              <w:bottom w:val="single" w:sz="4" w:space="0" w:color="auto"/>
            </w:tcBorders>
          </w:tcPr>
          <w:p w14:paraId="47C7FA78" w14:textId="77777777" w:rsidR="002B553F" w:rsidRPr="00C33C5F" w:rsidRDefault="002B553F" w:rsidP="00C1564F">
            <w:pPr>
              <w:pStyle w:val="PURBullet-Indented"/>
              <w:spacing w:line="240" w:lineRule="auto"/>
            </w:pPr>
            <w:r>
              <w:t xml:space="preserve">Core CAL Suite </w:t>
            </w:r>
            <w:r>
              <w:rPr>
                <w:b/>
              </w:rPr>
              <w:t>или</w:t>
            </w:r>
          </w:p>
          <w:p w14:paraId="5DE0AA34" w14:textId="77777777" w:rsidR="002B553F" w:rsidRDefault="002B553F" w:rsidP="00C1564F">
            <w:pPr>
              <w:pStyle w:val="PURBullet-Indented"/>
              <w:spacing w:line="240" w:lineRule="auto"/>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C1564F">
            <w:pPr>
              <w:pStyle w:val="PURBullet-Indented"/>
              <w:spacing w:line="240" w:lineRule="auto"/>
              <w:rPr>
                <w:rFonts w:cs="Arial"/>
                <w:szCs w:val="18"/>
                <w:lang w:val="fr-FR"/>
              </w:rPr>
            </w:pPr>
            <w:r w:rsidRPr="009B2897">
              <w:rPr>
                <w:rFonts w:cs="Arial"/>
                <w:lang w:val="fr-FR"/>
              </w:rPr>
              <w:t>Productivity Suite SAL (</w:t>
            </w:r>
            <w:r>
              <w:rPr>
                <w:rFonts w:cs="Arial"/>
              </w:rPr>
              <w:t>для</w:t>
            </w:r>
            <w:r w:rsidRPr="009B2897">
              <w:rPr>
                <w:rFonts w:cs="Arial"/>
                <w:lang w:val="fr-FR"/>
              </w:rPr>
              <w:t xml:space="preserve"> </w:t>
            </w:r>
            <w:r w:rsidRPr="009B2897">
              <w:rPr>
                <w:lang w:val="fr-FR"/>
              </w:rPr>
              <w:t>Enterprise</w:t>
            </w:r>
            <w:r w:rsidRPr="009B2897">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C1564F">
            <w:pPr>
              <w:pStyle w:val="PURBullet-Indented"/>
              <w:spacing w:line="240" w:lineRule="auto"/>
            </w:pPr>
            <w:r>
              <w:t>Enterprise CAL Suite</w:t>
            </w:r>
          </w:p>
        </w:tc>
      </w:tr>
    </w:tbl>
    <w:p w14:paraId="07BEC1B2" w14:textId="77777777" w:rsidR="00793B92" w:rsidRDefault="00793B92" w:rsidP="00C1564F">
      <w:pPr>
        <w:pStyle w:val="PURADDITIONALTERMSHEADERMB"/>
      </w:pPr>
      <w:r>
        <w:t>Дополнительные условия.</w:t>
      </w:r>
    </w:p>
    <w:p w14:paraId="3C1978DF" w14:textId="50D43D77" w:rsidR="00793B92" w:rsidRPr="00833B09" w:rsidRDefault="00793B92" w:rsidP="00C1564F">
      <w:pPr>
        <w:pStyle w:val="PURBody-Indented"/>
      </w:pPr>
      <w:r>
        <w:t>Лицензия Productivity Suite SAL</w:t>
      </w:r>
      <w:r>
        <w:rPr>
          <w:rStyle w:val="PURFootnoteChar"/>
          <w:sz w:val="18"/>
        </w:rPr>
        <w:t xml:space="preserve"> предоставляет права, эквивалентные следующим лицензиям SAL: Hosted Exchange Standard SAL, Skype для бизнеса Server 2015 Enterprise SAL и SharePoint Server 2013 Standard SAL.</w:t>
      </w:r>
    </w:p>
    <w:p w14:paraId="383EC71F" w14:textId="14F65322" w:rsidR="00793B92" w:rsidRPr="00902B3A" w:rsidRDefault="00A93FEE" w:rsidP="00C1564F">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B69CE5F" w14:textId="12422036" w:rsidR="009A4C7C" w:rsidRPr="009214B8" w:rsidRDefault="009A4C7C" w:rsidP="00C1564F">
      <w:pPr>
        <w:pStyle w:val="PURProductName"/>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8364423"/>
      <w:bookmarkStart w:id="677" w:name="_Toc428364787"/>
      <w:r>
        <w:t xml:space="preserve">Project профессиональный </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r w:rsidR="007242AE">
        <w:t>201</w:t>
      </w:r>
      <w:r w:rsidR="007242AE" w:rsidRPr="00C1564F">
        <w:t>6</w:t>
      </w:r>
      <w:bookmarkEnd w:id="676"/>
      <w:bookmarkEnd w:id="677"/>
      <w:r w:rsidR="007242AE">
        <w:t xml:space="preserve"> </w:t>
      </w:r>
      <w:r>
        <w:fldChar w:fldCharType="begin"/>
      </w:r>
      <w:r>
        <w:instrText xml:space="preserve">XE "Project профессиональный </w:instrText>
      </w:r>
      <w:r w:rsidR="007242AE">
        <w:instrText>201</w:instrText>
      </w:r>
      <w:r w:rsidR="007242AE" w:rsidRPr="00C1564F">
        <w:instrText>6</w:instrText>
      </w:r>
      <w:r>
        <w:instrText>"</w:instrText>
      </w:r>
      <w:r>
        <w:fldChar w:fldCharType="end"/>
      </w:r>
    </w:p>
    <w:p w14:paraId="051EF1C0"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C1564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99" w:type="pct"/>
            <w:tcBorders>
              <w:top w:val="single" w:sz="4" w:space="0" w:color="auto"/>
              <w:bottom w:val="nil"/>
            </w:tcBorders>
          </w:tcPr>
          <w:p w14:paraId="4C8E59AA" w14:textId="74DD51B3" w:rsidR="00831C1F" w:rsidRDefault="000914BD" w:rsidP="00C1564F">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C1564F">
            <w:pPr>
              <w:pStyle w:val="PURLMSH"/>
            </w:pPr>
            <w:r>
              <w:t xml:space="preserve">Клиентское/Дополнительное программное обеспечение </w:t>
            </w:r>
            <w:r>
              <w:rPr>
                <w:b/>
              </w:rPr>
              <w:t>Нет</w:t>
            </w:r>
          </w:p>
        </w:tc>
        <w:tc>
          <w:tcPr>
            <w:tcW w:w="2499" w:type="pct"/>
            <w:tcBorders>
              <w:top w:val="nil"/>
            </w:tcBorders>
          </w:tcPr>
          <w:p w14:paraId="2C7DAD97" w14:textId="2F269558"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C1564F">
            <w:pPr>
              <w:pStyle w:val="PURBody"/>
              <w:keepNext/>
              <w:rPr>
                <w:i/>
              </w:rPr>
            </w:pPr>
            <w:r>
              <w:rPr>
                <w:b/>
              </w:rPr>
              <w:t>Необходимо:</w:t>
            </w:r>
          </w:p>
          <w:p w14:paraId="028CB232" w14:textId="0DDA76EF" w:rsidR="009A4C7C" w:rsidRPr="003528B0" w:rsidRDefault="00543F5C" w:rsidP="00C1564F">
            <w:pPr>
              <w:pStyle w:val="PURBullet-Indented"/>
              <w:spacing w:line="240" w:lineRule="auto"/>
              <w:rPr>
                <w:b/>
                <w:bCs/>
              </w:rPr>
            </w:pPr>
            <w:r>
              <w:t xml:space="preserve">Project </w:t>
            </w:r>
            <w:r w:rsidR="007242AE">
              <w:t>201</w:t>
            </w:r>
            <w:r w:rsidR="007242AE">
              <w:rPr>
                <w:lang w:val="en-US"/>
              </w:rPr>
              <w:t>6</w:t>
            </w:r>
            <w:r w:rsidR="007242AE">
              <w:t xml:space="preserve"> </w:t>
            </w:r>
            <w:r>
              <w:t>Professional SAL</w:t>
            </w:r>
          </w:p>
        </w:tc>
      </w:tr>
    </w:tbl>
    <w:p w14:paraId="20AB3CD9" w14:textId="77777777" w:rsidR="009A4C7C" w:rsidRDefault="009A4C7C" w:rsidP="00C1564F">
      <w:pPr>
        <w:pStyle w:val="PURADDITIONALTERMSHEADERMB"/>
      </w:pPr>
      <w:r>
        <w:t>Дополнительные условия.</w:t>
      </w:r>
    </w:p>
    <w:p w14:paraId="6C6B3B47" w14:textId="1CAC0BDA" w:rsidR="00D66020" w:rsidRDefault="00D66020" w:rsidP="00C1564F">
      <w:pPr>
        <w:pStyle w:val="PURBlueStrong"/>
        <w:spacing w:line="240" w:lineRule="auto"/>
      </w:pPr>
      <w:r>
        <w:t>Бесплатная лицензия Project Server SAL</w:t>
      </w:r>
    </w:p>
    <w:p w14:paraId="15439753" w14:textId="65C0B571" w:rsidR="00D66020" w:rsidRPr="00D66020" w:rsidRDefault="00CF7CA6" w:rsidP="00C1564F">
      <w:pPr>
        <w:pStyle w:val="PURBody-Indented"/>
      </w:pPr>
      <w:r>
        <w:t xml:space="preserve">Считается, что приобретая лицензию на Project профессиональный </w:t>
      </w:r>
      <w:r w:rsidR="007242AE">
        <w:t>201</w:t>
      </w:r>
      <w:r w:rsidR="007242AE" w:rsidRPr="007242AE">
        <w:t>6</w:t>
      </w:r>
      <w:r>
        <w:t xml:space="preserve">, вы имеете одну лицензию Project Server </w:t>
      </w:r>
      <w:r w:rsidR="007242AE">
        <w:t>201</w:t>
      </w:r>
      <w:r w:rsidR="007242AE" w:rsidRPr="00C1564F">
        <w:t>6</w:t>
      </w:r>
      <w:r w:rsidR="007242AE">
        <w:t xml:space="preserve"> </w:t>
      </w:r>
      <w:r>
        <w:t>Device SAL.</w:t>
      </w:r>
    </w:p>
    <w:p w14:paraId="5B6BDDCF" w14:textId="533CB7A2" w:rsidR="009A4C7C" w:rsidRDefault="00A93FEE" w:rsidP="00C1564F">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4293826" w14:textId="17015199" w:rsidR="004A7326" w:rsidRPr="009214B8" w:rsidRDefault="004A7326" w:rsidP="00C1564F">
      <w:pPr>
        <w:pStyle w:val="PURProductName"/>
        <w:keepLines w:val="0"/>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8364424"/>
      <w:bookmarkStart w:id="695" w:name="_Toc428364788"/>
      <w:bookmarkStart w:id="696" w:name="_Toc299519135"/>
      <w:bookmarkStart w:id="697" w:name="_Toc299531567"/>
      <w:bookmarkStart w:id="698" w:name="_Toc299531891"/>
      <w:bookmarkStart w:id="699" w:name="_Toc299957174"/>
      <w:r>
        <w:t xml:space="preserve">Project стандартный </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r w:rsidR="007242AE">
        <w:t>201</w:t>
      </w:r>
      <w:r w:rsidR="007242AE" w:rsidRPr="00C1564F">
        <w:t>6</w:t>
      </w:r>
      <w:bookmarkEnd w:id="694"/>
      <w:bookmarkEnd w:id="695"/>
      <w:r w:rsidR="007242AE">
        <w:t xml:space="preserve"> </w:t>
      </w:r>
      <w:r>
        <w:fldChar w:fldCharType="begin"/>
      </w:r>
      <w:r>
        <w:instrText xml:space="preserve">XE "Project стандартный </w:instrText>
      </w:r>
      <w:r w:rsidR="007242AE">
        <w:instrText>201</w:instrText>
      </w:r>
      <w:r w:rsidR="007242AE" w:rsidRPr="00C1564F">
        <w:instrText>6</w:instrText>
      </w:r>
      <w:r>
        <w:instrText>"</w:instrText>
      </w:r>
      <w:r>
        <w:fldChar w:fldCharType="end"/>
      </w:r>
    </w:p>
    <w:p w14:paraId="4C5BDD80" w14:textId="77777777" w:rsidR="004A7326" w:rsidRPr="000A146C" w:rsidRDefault="004A7326" w:rsidP="00C1564F">
      <w:pPr>
        <w:pStyle w:val="PURLicenseTerm"/>
        <w:keepNext/>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C1564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699" w:type="pct"/>
            <w:tcBorders>
              <w:top w:val="single" w:sz="4" w:space="0" w:color="auto"/>
              <w:bottom w:val="nil"/>
            </w:tcBorders>
          </w:tcPr>
          <w:p w14:paraId="5F982F63" w14:textId="77D9AAB8" w:rsidR="004A7326" w:rsidRDefault="004A7326" w:rsidP="00C1564F">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C1564F">
            <w:pPr>
              <w:pStyle w:val="PURLMSH"/>
            </w:pPr>
            <w:r>
              <w:t xml:space="preserve">Клиентское/Дополнительное программное обеспечение </w:t>
            </w:r>
            <w:r>
              <w:rPr>
                <w:b/>
              </w:rPr>
              <w:t>Нет</w:t>
            </w:r>
          </w:p>
        </w:tc>
        <w:tc>
          <w:tcPr>
            <w:tcW w:w="2699" w:type="pct"/>
            <w:tcBorders>
              <w:top w:val="nil"/>
            </w:tcBorders>
          </w:tcPr>
          <w:p w14:paraId="6645DC78" w14:textId="763C1D78" w:rsidR="004A7326"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C1564F">
            <w:pPr>
              <w:pStyle w:val="PURBody"/>
              <w:rPr>
                <w:i/>
              </w:rPr>
            </w:pPr>
            <w:r>
              <w:rPr>
                <w:b/>
              </w:rPr>
              <w:t>Необходимо:</w:t>
            </w:r>
          </w:p>
          <w:p w14:paraId="51CAF8BE" w14:textId="28A40571" w:rsidR="004A7326" w:rsidRPr="003528B0" w:rsidRDefault="004A7326" w:rsidP="00C1564F">
            <w:pPr>
              <w:pStyle w:val="PURBullet-Indented"/>
              <w:spacing w:line="240" w:lineRule="auto"/>
              <w:rPr>
                <w:b/>
                <w:bCs/>
              </w:rPr>
            </w:pPr>
            <w:r>
              <w:lastRenderedPageBreak/>
              <w:t xml:space="preserve">Project </w:t>
            </w:r>
            <w:r w:rsidR="007242AE">
              <w:t>201</w:t>
            </w:r>
            <w:r w:rsidR="007242AE">
              <w:rPr>
                <w:lang w:val="en-US"/>
              </w:rPr>
              <w:t>6</w:t>
            </w:r>
            <w:r w:rsidR="007242AE">
              <w:t xml:space="preserve"> </w:t>
            </w:r>
            <w:r>
              <w:t>Standard SAL</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33DC87EF" w:rsidR="00204150" w:rsidRDefault="00653A4E" w:rsidP="00C1564F">
      <w:pPr>
        <w:pStyle w:val="PURBody-Indented"/>
        <w:keepLines/>
        <w:ind w:left="274"/>
        <w:jc w:val="right"/>
      </w:pPr>
      <w:r>
        <w:lastRenderedPageBreak/>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B39632D" w14:textId="543974D9" w:rsidR="009A4C7C" w:rsidRPr="009214B8" w:rsidRDefault="009A4C7C" w:rsidP="00C1564F">
      <w:pPr>
        <w:pStyle w:val="PURProductName"/>
      </w:pPr>
      <w:bookmarkStart w:id="708" w:name="_Toc371268290"/>
      <w:bookmarkStart w:id="709" w:name="_Toc371268356"/>
      <w:bookmarkStart w:id="710" w:name="_Toc379278493"/>
      <w:bookmarkStart w:id="711" w:name="_Toc379278555"/>
      <w:bookmarkStart w:id="712" w:name="_Toc428364425"/>
      <w:bookmarkStart w:id="713" w:name="_Toc428364789"/>
      <w:r>
        <w:t xml:space="preserve">Project Server </w:t>
      </w:r>
      <w:bookmarkEnd w:id="696"/>
      <w:bookmarkEnd w:id="697"/>
      <w:bookmarkEnd w:id="698"/>
      <w:bookmarkEnd w:id="699"/>
      <w: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instrText>XE "Project Server 2013"</w:instrText>
      </w:r>
      <w:r>
        <w:fldChar w:fldCharType="end"/>
      </w:r>
    </w:p>
    <w:p w14:paraId="239E9A0E"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17BB63B6" w14:textId="77777777" w:rsidR="00D14C97" w:rsidRDefault="004F154D" w:rsidP="00C1564F">
            <w:pPr>
              <w:pStyle w:val="PURLMSH"/>
            </w:pPr>
            <w:r>
              <w:t xml:space="preserve">См. соответствующее уведомление. </w:t>
            </w:r>
            <w:r>
              <w:rPr>
                <w:b/>
              </w:rPr>
              <w:t xml:space="preserve">Нет </w:t>
            </w:r>
          </w:p>
        </w:tc>
      </w:tr>
      <w:tr w:rsidR="009A4C7C" w14:paraId="5556DA54" w14:textId="77777777" w:rsidTr="003D33E5">
        <w:tc>
          <w:tcPr>
            <w:tcW w:w="2477" w:type="pct"/>
            <w:tcBorders>
              <w:top w:val="nil"/>
            </w:tcBorders>
          </w:tcPr>
          <w:p w14:paraId="3F7D8164" w14:textId="514DB5C5" w:rsidR="009A4C7C" w:rsidRPr="00250A5F" w:rsidRDefault="009A4C7C" w:rsidP="00C1564F">
            <w:pPr>
              <w:pStyle w:val="PURLMSH"/>
            </w:pPr>
            <w:r>
              <w:t xml:space="preserve">Клиентское/Дополнительное программное обеспечение </w:t>
            </w:r>
            <w:r>
              <w:rPr>
                <w:b/>
              </w:rPr>
              <w:t>Да</w:t>
            </w:r>
            <w:r>
              <w:t xml:space="preserve"> </w:t>
            </w:r>
            <w:r w:rsidR="002C59E4" w:rsidRPr="002C59E4">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4CD9A9E0" w14:textId="7B436FE3"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C1564F">
            <w:pPr>
              <w:pStyle w:val="PURBody"/>
            </w:pPr>
            <w:r>
              <w:rPr>
                <w:b/>
              </w:rPr>
              <w:t>Необходимо:</w:t>
            </w:r>
          </w:p>
          <w:p w14:paraId="032C0D41" w14:textId="000267DE" w:rsidR="009A4C7C" w:rsidRPr="003528B0" w:rsidRDefault="009A4C7C" w:rsidP="00C1564F">
            <w:pPr>
              <w:pStyle w:val="PURBullet-Indented"/>
              <w:spacing w:line="240" w:lineRule="auto"/>
              <w:rPr>
                <w:b/>
                <w:bCs/>
              </w:rPr>
            </w:pPr>
            <w:r>
              <w:t>Project Server 2013 SAL</w:t>
            </w:r>
          </w:p>
        </w:tc>
      </w:tr>
    </w:tbl>
    <w:bookmarkStart w:id="714" w:name="_Toc296854878"/>
    <w:bookmarkStart w:id="715" w:name="_Toc299519137"/>
    <w:bookmarkStart w:id="716" w:name="_Toc299531569"/>
    <w:bookmarkStart w:id="717" w:name="_Toc299531893"/>
    <w:bookmarkStart w:id="718" w:name="_Toc299957176"/>
    <w:p w14:paraId="3C36EAF5" w14:textId="3A24F93B" w:rsidR="000C3222" w:rsidRDefault="00653A4E" w:rsidP="00C1564F">
      <w:pPr>
        <w:pStyle w:val="PURBody-Indented"/>
        <w:keepLines/>
        <w:ind w:left="274"/>
        <w:jc w:val="right"/>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5A6092C" w14:textId="3F32F9D1" w:rsidR="00531FC6" w:rsidRPr="00531FC6" w:rsidRDefault="00531FC6" w:rsidP="00C1564F">
      <w:pPr>
        <w:pStyle w:val="PURProductName"/>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8364426"/>
      <w:bookmarkStart w:id="732" w:name="_Toc428364790"/>
      <w:r>
        <w:t xml:space="preserve">SharePoint Server </w:t>
      </w:r>
      <w:bookmarkEnd w:id="714"/>
      <w:bookmarkEnd w:id="715"/>
      <w:bookmarkEnd w:id="716"/>
      <w:bookmarkEnd w:id="717"/>
      <w:bookmarkEnd w:id="718"/>
      <w: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instrText>XE "SharePoint Server 2013"</w:instrText>
      </w:r>
      <w:r>
        <w:fldChar w:fldCharType="end"/>
      </w:r>
    </w:p>
    <w:p w14:paraId="0DBABCD2" w14:textId="77777777" w:rsidR="00531FC6" w:rsidRPr="00531FC6" w:rsidRDefault="00531FC6" w:rsidP="00C1564F">
      <w:pPr>
        <w:keepNext/>
        <w:keepLines/>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C1564F">
            <w:pPr>
              <w:pStyle w:val="PURLicenseTerm"/>
              <w:spacing w:line="240" w:lineRule="auto"/>
              <w:rPr>
                <w:rFonts w:ascii="Arial Narrow" w:hAnsi="Arial Narrow"/>
                <w:color w:val="00467F"/>
                <w:sz w:val="18"/>
                <w:u w:val="single"/>
              </w:rPr>
            </w:pPr>
            <w:r>
              <w:rPr>
                <w:rFonts w:ascii="Arial Narrow" w:hAnsi="Arial Narrow"/>
                <w:color w:val="404040" w:themeColor="text1" w:themeTint="BF"/>
                <w:sz w:val="18"/>
              </w:rPr>
              <w:t xml:space="preserve">Применимый раздел Общих условий лицензии SAL: </w:t>
            </w:r>
            <w:hyperlink w:anchor="SALTerms_Server" w:history="1">
              <w:r>
                <w:rPr>
                  <w:rFonts w:ascii="Arial Narrow" w:hAnsi="Arial Narrow"/>
                  <w:color w:val="00467F"/>
                  <w:sz w:val="18"/>
                  <w:u w:val="single"/>
                </w:rPr>
                <w:t>Серверное ПО</w:t>
              </w:r>
            </w:hyperlink>
          </w:p>
        </w:tc>
        <w:tc>
          <w:tcPr>
            <w:tcW w:w="2520" w:type="pct"/>
            <w:gridSpan w:val="2"/>
            <w:tcBorders>
              <w:top w:val="single" w:sz="4" w:space="0" w:color="auto"/>
              <w:bottom w:val="nil"/>
            </w:tcBorders>
          </w:tcPr>
          <w:p w14:paraId="72D5F6CB" w14:textId="77777777" w:rsidR="00531FC6" w:rsidRPr="00531FC6" w:rsidRDefault="00531FC6"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Уведомления о службах Интернета. </w:t>
            </w:r>
            <w:r>
              <w:rPr>
                <w:rFonts w:ascii="Arial Narrow" w:hAnsi="Arial Narrow"/>
                <w:b/>
                <w:color w:val="404040" w:themeColor="text1" w:themeTint="BF"/>
                <w:sz w:val="18"/>
              </w:rPr>
              <w:t>Нет</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8D45086" w:rsidR="00531FC6" w:rsidRPr="00531FC6" w:rsidRDefault="00531FC6"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2C59E4" w:rsidRPr="002C59E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C1564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Право на получение программных услуг на серверах поставщиков центров обработки данных: </w:t>
            </w:r>
            <w:r>
              <w:rPr>
                <w:rFonts w:ascii="Arial Narrow" w:hAnsi="Arial Narrow"/>
                <w:b/>
                <w:color w:val="404040" w:themeColor="text1" w:themeTint="BF"/>
                <w:sz w:val="18"/>
              </w:rPr>
              <w:t>Да</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C1564F">
            <w:pPr>
              <w:keepNext/>
              <w:keepLines/>
              <w:spacing w:after="0"/>
              <w:rPr>
                <w:b/>
                <w:color w:val="404040" w:themeColor="text1" w:themeTint="BF"/>
                <w:sz w:val="18"/>
              </w:rPr>
            </w:pPr>
            <w:r>
              <w:rPr>
                <w:b/>
                <w:color w:val="404040" w:themeColor="text1" w:themeTint="BF"/>
                <w:sz w:val="18"/>
              </w:rPr>
              <w:t>ЛИЦЕНЗИИ ПОДПИСЧИКА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C1564F">
            <w:pPr>
              <w:rPr>
                <w:i/>
                <w:color w:val="404040" w:themeColor="text1" w:themeTint="BF"/>
                <w:sz w:val="18"/>
              </w:rPr>
            </w:pPr>
            <w:r>
              <w:rPr>
                <w:b/>
                <w:color w:val="404040" w:themeColor="text1" w:themeTint="BF"/>
                <w:sz w:val="18"/>
              </w:rPr>
              <w:t>Необходимо:</w:t>
            </w:r>
          </w:p>
          <w:p w14:paraId="618F223A" w14:textId="6F9967C0" w:rsidR="00531FC6" w:rsidRPr="00531FC6" w:rsidRDefault="00531FC6" w:rsidP="00C1564F">
            <w:pPr>
              <w:pStyle w:val="PURBullet-Indented"/>
              <w:spacing w:line="240" w:lineRule="auto"/>
              <w:rPr>
                <w:szCs w:val="18"/>
              </w:rPr>
            </w:pPr>
            <w:r>
              <w:t xml:space="preserve">SharePoint Server 2013 Standard SAL, </w:t>
            </w:r>
            <w:r>
              <w:rPr>
                <w:b/>
              </w:rPr>
              <w:t>или</w:t>
            </w:r>
          </w:p>
          <w:p w14:paraId="4B20F565" w14:textId="77777777" w:rsidR="00531FC6" w:rsidRPr="00531FC6" w:rsidRDefault="00531FC6" w:rsidP="00C1564F">
            <w:pPr>
              <w:pStyle w:val="PURBullet-Indented"/>
              <w:spacing w:line="240" w:lineRule="auto"/>
            </w:pPr>
            <w:r>
              <w:t>Productivity Suite SAL</w:t>
            </w:r>
          </w:p>
        </w:tc>
      </w:tr>
      <w:tr w:rsidR="00531FC6" w:rsidRPr="0090053A"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C1564F">
            <w:pPr>
              <w:rPr>
                <w:b/>
                <w:i/>
                <w:color w:val="404040" w:themeColor="text1" w:themeTint="BF"/>
                <w:sz w:val="18"/>
              </w:rPr>
            </w:pPr>
            <w:r>
              <w:rPr>
                <w:b/>
                <w:i/>
                <w:color w:val="404040" w:themeColor="text1" w:themeTint="BF"/>
                <w:sz w:val="18"/>
              </w:rPr>
              <w:t>Для следующих функциональных возможностей:</w:t>
            </w:r>
          </w:p>
          <w:p w14:paraId="6E47A8C2" w14:textId="77777777" w:rsidR="00531FC6" w:rsidRPr="00531FC6" w:rsidRDefault="00531FC6" w:rsidP="00C1564F">
            <w:pPr>
              <w:pStyle w:val="PURBullet-Indented"/>
              <w:spacing w:line="240" w:lineRule="auto"/>
            </w:pPr>
            <w:r>
              <w:t>Веб-части для коммерческих организаций служб Business Connectivity Services</w:t>
            </w:r>
          </w:p>
          <w:p w14:paraId="4E220519" w14:textId="6B2E2E41" w:rsidR="00531FC6" w:rsidRPr="009B2897" w:rsidRDefault="00531FC6" w:rsidP="00C1564F">
            <w:pPr>
              <w:pStyle w:val="PURBullet-Indented"/>
              <w:spacing w:line="240" w:lineRule="auto"/>
              <w:rPr>
                <w:lang w:val="en-US"/>
              </w:rPr>
            </w:pPr>
            <w:r>
              <w:t>Интеграция</w:t>
            </w:r>
            <w:r w:rsidRPr="009B2897">
              <w:rPr>
                <w:lang w:val="en-US"/>
              </w:rPr>
              <w:t xml:space="preserve"> </w:t>
            </w:r>
            <w:r>
              <w:t>клиентов</w:t>
            </w:r>
            <w:r w:rsidRPr="009B2897">
              <w:rPr>
                <w:lang w:val="en-US"/>
              </w:rPr>
              <w:t xml:space="preserve"> Office 2013 Business Connectivity Services</w:t>
            </w:r>
          </w:p>
          <w:p w14:paraId="0A2A7C35" w14:textId="77777777" w:rsidR="00531FC6" w:rsidRPr="00531FC6" w:rsidRDefault="00531FC6" w:rsidP="00C1564F">
            <w:pPr>
              <w:pStyle w:val="PURBullet-Indented"/>
              <w:spacing w:line="240" w:lineRule="auto"/>
            </w:pPr>
            <w:r>
              <w:t>Службы Access</w:t>
            </w:r>
          </w:p>
          <w:p w14:paraId="1AEBB4DA" w14:textId="77777777" w:rsidR="00531FC6" w:rsidRDefault="00531FC6" w:rsidP="00C1564F">
            <w:pPr>
              <w:pStyle w:val="PURBullet-Indented"/>
              <w:spacing w:line="240" w:lineRule="auto"/>
            </w:pPr>
            <w:r>
              <w:t>InfoPath Forms Services</w:t>
            </w:r>
          </w:p>
          <w:p w14:paraId="43B12D26" w14:textId="39383B59" w:rsidR="00F44E81" w:rsidRDefault="00F44E81" w:rsidP="00C1564F">
            <w:pPr>
              <w:pStyle w:val="PURBullet-Indented"/>
              <w:spacing w:line="240" w:lineRule="auto"/>
            </w:pPr>
            <w:r>
              <w:t>Поиск в корпоративной среде</w:t>
            </w:r>
          </w:p>
          <w:p w14:paraId="3D4989E4" w14:textId="098B08D4" w:rsidR="00F44E81" w:rsidRPr="00531FC6" w:rsidRDefault="00F44E81" w:rsidP="00C1564F">
            <w:pPr>
              <w:pStyle w:val="PURBullet-Indented"/>
              <w:spacing w:line="240" w:lineRule="auto"/>
            </w:pPr>
            <w:r>
              <w:t>Обнаружение электронных данных и обеспечение соответствия требованиям</w:t>
            </w:r>
          </w:p>
          <w:p w14:paraId="5F85E07E" w14:textId="1E70345F" w:rsidR="00531FC6" w:rsidRPr="00531FC6" w:rsidRDefault="00531FC6" w:rsidP="00C1564F">
            <w:pPr>
              <w:pStyle w:val="PURBullet-Indented"/>
              <w:spacing w:line="240" w:lineRule="auto"/>
            </w:pPr>
            <w:r>
              <w:t>Службы Excel, PowerPivot, PowerView</w:t>
            </w:r>
          </w:p>
          <w:p w14:paraId="2E021EB0" w14:textId="77777777" w:rsidR="00531FC6" w:rsidRPr="00531FC6" w:rsidRDefault="00531FC6" w:rsidP="00C1564F">
            <w:pPr>
              <w:pStyle w:val="PURBullet-Indented"/>
              <w:spacing w:line="240" w:lineRule="auto"/>
            </w:pPr>
            <w:r>
              <w:t>Службы Visio</w:t>
            </w:r>
          </w:p>
          <w:p w14:paraId="22600268" w14:textId="77777777" w:rsidR="00531FC6" w:rsidRPr="00531FC6" w:rsidRDefault="00531FC6" w:rsidP="00C1564F">
            <w:pPr>
              <w:pStyle w:val="PURBullet-Indented"/>
              <w:spacing w:line="240" w:lineRule="auto"/>
            </w:pPr>
            <w:r>
              <w:t>Службы PerformancePoint</w:t>
            </w:r>
          </w:p>
          <w:p w14:paraId="584919A9" w14:textId="77777777" w:rsidR="00531FC6" w:rsidRPr="00531FC6" w:rsidRDefault="00531FC6" w:rsidP="00C1564F">
            <w:pPr>
              <w:pStyle w:val="PURBullet-Indented"/>
              <w:spacing w:line="240" w:lineRule="auto"/>
            </w:pPr>
            <w:r>
              <w:t>Отчеты настраиваемой аналитики</w:t>
            </w:r>
          </w:p>
          <w:p w14:paraId="076A45FC" w14:textId="77777777" w:rsidR="00531FC6" w:rsidRPr="00531FC6" w:rsidRDefault="00531FC6" w:rsidP="00C1564F">
            <w:pPr>
              <w:pStyle w:val="PURBullet-Indented"/>
              <w:spacing w:line="240" w:lineRule="auto"/>
            </w:pPr>
            <w:r>
              <w:t>Расширенное построение диаграмм</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C1564F">
            <w:pPr>
              <w:rPr>
                <w:i/>
                <w:color w:val="404040" w:themeColor="text1" w:themeTint="BF"/>
                <w:sz w:val="18"/>
              </w:rPr>
            </w:pPr>
            <w:r>
              <w:rPr>
                <w:b/>
                <w:color w:val="404040" w:themeColor="text1" w:themeTint="BF"/>
                <w:sz w:val="18"/>
              </w:rPr>
              <w:t>Необходимо:</w:t>
            </w:r>
          </w:p>
          <w:p w14:paraId="3BAD8884" w14:textId="5F651C55" w:rsidR="00531FC6" w:rsidRPr="009B2897" w:rsidRDefault="00531FC6" w:rsidP="00C1564F">
            <w:pPr>
              <w:pStyle w:val="PURBullet-Indented"/>
              <w:spacing w:line="240" w:lineRule="auto"/>
              <w:rPr>
                <w:lang w:val="en-US"/>
              </w:rPr>
            </w:pPr>
            <w:r w:rsidRPr="009B2897">
              <w:rPr>
                <w:lang w:val="en-US"/>
              </w:rPr>
              <w:t xml:space="preserve">SharePoint Server 2013 Standard SAL, </w:t>
            </w:r>
            <w:r>
              <w:rPr>
                <w:b/>
              </w:rPr>
              <w:t>И</w:t>
            </w:r>
            <w:r w:rsidRPr="009B2897">
              <w:rPr>
                <w:lang w:val="en-US"/>
              </w:rPr>
              <w:t xml:space="preserve"> SharePoint Server 2013 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C1564F">
            <w:pPr>
              <w:spacing w:after="0"/>
              <w:rPr>
                <w:b/>
                <w:i/>
                <w:color w:val="404040" w:themeColor="text1" w:themeTint="BF"/>
                <w:sz w:val="18"/>
              </w:rPr>
            </w:pPr>
            <w:r>
              <w:rPr>
                <w:b/>
                <w:i/>
                <w:color w:val="404040" w:themeColor="text1" w:themeTint="BF"/>
                <w:sz w:val="18"/>
              </w:rPr>
              <w:t>Лицензии SAL для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C1564F">
            <w:pPr>
              <w:spacing w:after="0"/>
              <w:rPr>
                <w:b/>
                <w:i/>
                <w:color w:val="404040" w:themeColor="text1" w:themeTint="BF"/>
                <w:sz w:val="18"/>
              </w:rPr>
            </w:pPr>
            <w:r>
              <w:rPr>
                <w:b/>
                <w:i/>
                <w:color w:val="404040" w:themeColor="text1" w:themeTint="BF"/>
                <w:sz w:val="18"/>
              </w:rPr>
              <w:t>Соответствующие лицензии CAL</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C1564F">
            <w:pPr>
              <w:pStyle w:val="PURBullet-Indented"/>
              <w:spacing w:line="240" w:lineRule="auto"/>
            </w:pPr>
            <w: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C1564F">
            <w:pPr>
              <w:pStyle w:val="PURBullet-Indented"/>
              <w:spacing w:line="240" w:lineRule="auto"/>
            </w:pPr>
            <w:r>
              <w:t xml:space="preserve">SharePoint Server 2013 Standard CAL, </w:t>
            </w:r>
            <w:r>
              <w:rPr>
                <w:b/>
              </w:rPr>
              <w:t>или</w:t>
            </w:r>
          </w:p>
          <w:p w14:paraId="46DBFB7C" w14:textId="77777777" w:rsidR="00531FC6" w:rsidRPr="00531FC6" w:rsidRDefault="00531FC6" w:rsidP="00C1564F">
            <w:pPr>
              <w:pStyle w:val="PURBullet-Indented"/>
              <w:spacing w:line="240" w:lineRule="auto"/>
            </w:pPr>
            <w:r>
              <w:t xml:space="preserve">Core CAL Suite </w:t>
            </w:r>
            <w:r>
              <w:rPr>
                <w:b/>
              </w:rPr>
              <w:t>или</w:t>
            </w:r>
          </w:p>
          <w:p w14:paraId="004B9F8A" w14:textId="77777777" w:rsidR="00531FC6" w:rsidRPr="00531FC6" w:rsidRDefault="00531FC6" w:rsidP="00C1564F">
            <w:pPr>
              <w:pStyle w:val="PURBullet-Indented"/>
              <w:spacing w:line="240" w:lineRule="auto"/>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C1564F">
            <w:pPr>
              <w:pStyle w:val="PURBullet-Indented"/>
              <w:spacing w:line="240" w:lineRule="auto"/>
            </w:pPr>
            <w:r>
              <w:lastRenderedPageBreak/>
              <w:t>SharePoint Server 2013 Enterprise SAL</w:t>
            </w:r>
          </w:p>
          <w:p w14:paraId="5473D32E" w14:textId="291C2F41" w:rsidR="00531FC6" w:rsidRPr="00531FC6" w:rsidRDefault="00531FC6" w:rsidP="00C1564F">
            <w:pPr>
              <w:ind w:left="216"/>
              <w:contextualSpacing/>
              <w:rPr>
                <w:color w:val="404040" w:themeColor="text1" w:themeTint="BF"/>
                <w:sz w:val="18"/>
              </w:rPr>
            </w:pPr>
            <w:r>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9B2897" w:rsidRDefault="006B6ACF" w:rsidP="00C1564F">
            <w:pPr>
              <w:pStyle w:val="PURBullet-Indented"/>
              <w:spacing w:line="240" w:lineRule="auto"/>
              <w:rPr>
                <w:lang w:val="en-US"/>
              </w:rPr>
            </w:pPr>
            <w:r w:rsidRPr="009B2897">
              <w:rPr>
                <w:lang w:val="en-US"/>
              </w:rPr>
              <w:t xml:space="preserve">SharePoint Server 2013 Standard CAL </w:t>
            </w:r>
            <w:r>
              <w:rPr>
                <w:b/>
              </w:rPr>
              <w:t>и</w:t>
            </w:r>
            <w:r w:rsidRPr="009B2897">
              <w:rPr>
                <w:lang w:val="en-US"/>
              </w:rPr>
              <w:t xml:space="preserve"> SharePoint Server 2013 Enterprise </w:t>
            </w:r>
            <w:r w:rsidRPr="009B2897">
              <w:rPr>
                <w:rFonts w:cs="Tahoma"/>
                <w:szCs w:val="18"/>
                <w:lang w:val="en-US"/>
              </w:rPr>
              <w:t>CAL</w:t>
            </w:r>
            <w:r w:rsidRPr="009B2897">
              <w:rPr>
                <w:lang w:val="en-US"/>
              </w:rPr>
              <w:t xml:space="preserve">, </w:t>
            </w:r>
            <w:r>
              <w:rPr>
                <w:b/>
              </w:rPr>
              <w:t>или</w:t>
            </w:r>
          </w:p>
          <w:p w14:paraId="1EC39DB0" w14:textId="1DD0321B" w:rsidR="00531FC6" w:rsidRPr="00531FC6" w:rsidRDefault="00531FC6" w:rsidP="00C1564F">
            <w:pPr>
              <w:pStyle w:val="PURBullet-Indented"/>
              <w:spacing w:line="240" w:lineRule="auto"/>
            </w:pPr>
            <w:r>
              <w:t xml:space="preserve">Core CAL Suite </w:t>
            </w:r>
            <w:r>
              <w:rPr>
                <w:b/>
              </w:rPr>
              <w:t>и</w:t>
            </w:r>
            <w:r>
              <w:t xml:space="preserve"> SharePoint Server 2013 Enterprise CAL, </w:t>
            </w:r>
            <w:r>
              <w:rPr>
                <w:b/>
              </w:rPr>
              <w:t>или</w:t>
            </w:r>
          </w:p>
          <w:p w14:paraId="51853C7B" w14:textId="77777777" w:rsidR="00531FC6" w:rsidRPr="00531FC6" w:rsidRDefault="00531FC6" w:rsidP="00C1564F">
            <w:pPr>
              <w:pStyle w:val="PURBullet-Indented"/>
              <w:spacing w:line="240" w:lineRule="auto"/>
            </w:pPr>
            <w:r>
              <w:t>Enterprise CAL Suite</w:t>
            </w:r>
          </w:p>
        </w:tc>
      </w:tr>
    </w:tbl>
    <w:bookmarkStart w:id="733" w:name="_Toc299519142"/>
    <w:bookmarkStart w:id="734" w:name="_Toc299531574"/>
    <w:bookmarkStart w:id="735" w:name="_Toc299531898"/>
    <w:bookmarkStart w:id="736" w:name="_Toc299957181"/>
    <w:bookmarkStart w:id="737" w:name="_Toc346536879"/>
    <w:bookmarkStart w:id="738" w:name="_Toc346895330"/>
    <w:bookmarkStart w:id="739" w:name="_Toc339280343"/>
    <w:bookmarkStart w:id="740" w:name="_Toc339280486"/>
    <w:bookmarkStart w:id="741" w:name="_Toc363552816"/>
    <w:bookmarkStart w:id="742" w:name="_Toc363552879"/>
    <w:bookmarkStart w:id="743" w:name="_Toc378682178"/>
    <w:bookmarkStart w:id="744" w:name="_Toc378682280"/>
    <w:bookmarkStart w:id="745" w:name="_Toc371268292"/>
    <w:bookmarkStart w:id="746" w:name="_Toc371268358"/>
    <w:bookmarkStart w:id="747" w:name="_Toc379278495"/>
    <w:bookmarkStart w:id="748" w:name="_Toc379278557"/>
    <w:p w14:paraId="51DED5A4" w14:textId="3BF96ED8" w:rsidR="00801AE1" w:rsidRPr="00DE4FF9" w:rsidRDefault="00641CA7" w:rsidP="00C1564F">
      <w:pPr>
        <w:pStyle w:val="PURBreadcrumb"/>
        <w:keepNext w:val="0"/>
        <w:spacing w:before="0"/>
        <w:rPr>
          <w:rFonts w:ascii="Arial Narrow" w:hAnsi="Arial Narrow"/>
          <w:color w:val="00467F"/>
          <w:sz w:val="16"/>
          <w:u w:val="single"/>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64EEA4C" w14:textId="04126674" w:rsidR="00DF5305" w:rsidRDefault="00DF5305" w:rsidP="00C1564F">
      <w:pPr>
        <w:pStyle w:val="PURProductName"/>
      </w:pPr>
      <w:bookmarkStart w:id="749" w:name="_Toc346895313"/>
      <w:bookmarkStart w:id="750" w:name="_Toc363552798"/>
      <w:bookmarkStart w:id="751" w:name="_Toc363552861"/>
      <w:bookmarkStart w:id="752" w:name="_Toc378682160"/>
      <w:bookmarkStart w:id="753" w:name="_Toc378682262"/>
      <w:bookmarkStart w:id="754" w:name="_Toc371268274"/>
      <w:bookmarkStart w:id="755" w:name="_Toc371268340"/>
      <w:bookmarkStart w:id="756" w:name="_Toc379278477"/>
      <w:bookmarkStart w:id="757" w:name="_Toc379278539"/>
      <w:bookmarkStart w:id="758" w:name="_Toc428364427"/>
      <w:bookmarkStart w:id="759" w:name="_Toc428364791"/>
      <w:bookmarkStart w:id="760" w:name="_Toc299519122"/>
      <w:bookmarkStart w:id="761" w:name="_Toc299531554"/>
      <w:bookmarkStart w:id="762" w:name="_Toc299531878"/>
      <w:bookmarkStart w:id="763" w:name="_Toc299957161"/>
      <w:bookmarkStart w:id="764" w:name="_Toc346536862"/>
      <w:bookmarkStart w:id="765" w:name="_Toc339280326"/>
      <w:bookmarkStart w:id="766" w:name="_Toc339280469"/>
      <w:r>
        <w:t>Skype для бизнеса Server 2015</w:t>
      </w:r>
      <w:bookmarkEnd w:id="749"/>
      <w:bookmarkEnd w:id="750"/>
      <w:bookmarkEnd w:id="751"/>
      <w:bookmarkEnd w:id="752"/>
      <w:bookmarkEnd w:id="753"/>
      <w:bookmarkEnd w:id="754"/>
      <w:bookmarkEnd w:id="755"/>
      <w:bookmarkEnd w:id="756"/>
      <w:bookmarkEnd w:id="757"/>
      <w:bookmarkEnd w:id="758"/>
      <w:bookmarkEnd w:id="759"/>
      <w:r>
        <w:t xml:space="preserve"> </w:t>
      </w:r>
      <w:bookmarkEnd w:id="760"/>
      <w:bookmarkEnd w:id="761"/>
      <w:bookmarkEnd w:id="762"/>
      <w:bookmarkEnd w:id="763"/>
      <w:bookmarkEnd w:id="764"/>
      <w:bookmarkEnd w:id="765"/>
      <w:bookmarkEnd w:id="766"/>
      <w:r>
        <w:fldChar w:fldCharType="begin"/>
      </w:r>
      <w:r>
        <w:instrText>XE "Skype для бизнеса Server 2015"</w:instrText>
      </w:r>
      <w:r>
        <w:fldChar w:fldCharType="end"/>
      </w:r>
    </w:p>
    <w:p w14:paraId="6C7F35C8" w14:textId="77777777" w:rsidR="00DF5305" w:rsidRPr="000A146C" w:rsidRDefault="00DF5305"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14:paraId="6492C68F" w14:textId="77777777" w:rsidTr="00072C74">
        <w:tc>
          <w:tcPr>
            <w:tcW w:w="2427" w:type="pct"/>
            <w:gridSpan w:val="2"/>
            <w:tcBorders>
              <w:top w:val="nil"/>
            </w:tcBorders>
          </w:tcPr>
          <w:p w14:paraId="673F2121" w14:textId="77777777" w:rsidR="00DF5305" w:rsidRDefault="00DF5305"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73" w:type="pct"/>
            <w:gridSpan w:val="3"/>
            <w:tcBorders>
              <w:top w:val="nil"/>
            </w:tcBorders>
          </w:tcPr>
          <w:p w14:paraId="7BE6E958" w14:textId="321FB9FC" w:rsidR="00DF5305" w:rsidRDefault="00DF5305" w:rsidP="00C1564F">
            <w:pPr>
              <w:pStyle w:val="PURLMSH"/>
            </w:pPr>
            <w:r>
              <w:t xml:space="preserve">См. соответствующее уведомление. </w:t>
            </w:r>
            <w:r>
              <w:rPr>
                <w:b/>
              </w:rPr>
              <w:t xml:space="preserve">Запись, VC-1 </w:t>
            </w:r>
            <w:r>
              <w:rPr>
                <w:i/>
              </w:rPr>
              <w:t xml:space="preserve">(см. </w:t>
            </w:r>
            <w:hyperlink w:anchor="Appendix2" w:history="1">
              <w:r>
                <w:rPr>
                  <w:rStyle w:val="Hyperlink"/>
                  <w:i/>
                </w:rPr>
                <w:t>Приложение 2</w:t>
              </w:r>
            </w:hyperlink>
            <w:r>
              <w:rPr>
                <w:i/>
              </w:rPr>
              <w:t>)</w:t>
            </w:r>
          </w:p>
        </w:tc>
      </w:tr>
      <w:tr w:rsidR="00DF5305" w14:paraId="1CB0BFBE" w14:textId="77777777" w:rsidTr="00072C74">
        <w:tc>
          <w:tcPr>
            <w:tcW w:w="5000" w:type="pct"/>
            <w:gridSpan w:val="5"/>
          </w:tcPr>
          <w:p w14:paraId="6DD843DF" w14:textId="6C1284B9" w:rsidR="00DF5305" w:rsidRPr="00E53A62" w:rsidRDefault="00DF5305" w:rsidP="00C1564F">
            <w:pPr>
              <w:pStyle w:val="PURLMSH"/>
              <w:tabs>
                <w:tab w:val="left" w:pos="5195"/>
              </w:tabs>
            </w:pPr>
            <w:r>
              <w:t>Клиентское/Дополнительное программное обеспечение</w:t>
            </w:r>
            <w:r w:rsidR="00767B36">
              <w:rPr>
                <w:b/>
              </w:rPr>
              <w:t xml:space="preserve"> Да</w:t>
            </w:r>
            <w:r w:rsidR="00B820B2">
              <w:rPr>
                <w:i/>
              </w:rPr>
              <w:tab/>
            </w:r>
            <w:r w:rsidR="00B820B2" w:rsidRPr="00B820B2">
              <w:rPr>
                <w:i/>
              </w:rPr>
              <w:tab/>
            </w:r>
            <w:r>
              <w:t xml:space="preserve">Право на получение программных услуг на серверах поставщиков </w:t>
            </w:r>
            <w:r w:rsidR="00B820B2" w:rsidRPr="00B820B2">
              <w:br/>
            </w:r>
            <w:r w:rsidR="00B820B2">
              <w:rPr>
                <w:i/>
              </w:rPr>
              <w:t xml:space="preserve">(см. </w:t>
            </w:r>
            <w:hyperlink w:anchor="Appendix1" w:history="1">
              <w:r w:rsidR="00B820B2">
                <w:rPr>
                  <w:rStyle w:val="Hyperlink"/>
                  <w:i/>
                </w:rPr>
                <w:t>Приложение 1</w:t>
              </w:r>
            </w:hyperlink>
            <w:r w:rsidR="00B820B2">
              <w:rPr>
                <w:i/>
              </w:rPr>
              <w:t>)</w:t>
            </w:r>
            <w:r w:rsidR="00B820B2" w:rsidRPr="00B820B2">
              <w:tab/>
            </w:r>
            <w:r w:rsidR="00B820B2" w:rsidRPr="00B820B2">
              <w:tab/>
            </w:r>
            <w:r>
              <w:t xml:space="preserve">центров обработки данных: </w:t>
            </w:r>
            <w:r>
              <w:rPr>
                <w:b/>
              </w:rPr>
              <w:t>Да</w:t>
            </w:r>
          </w:p>
        </w:tc>
      </w:tr>
      <w:tr w:rsidR="00DF5305" w:rsidRPr="00501DAF" w14:paraId="1EFABE69" w14:textId="77777777" w:rsidTr="00072C74">
        <w:tc>
          <w:tcPr>
            <w:tcW w:w="5000" w:type="pct"/>
            <w:gridSpan w:val="5"/>
            <w:shd w:val="clear" w:color="auto" w:fill="E5EEF7"/>
          </w:tcPr>
          <w:p w14:paraId="43B8AE12" w14:textId="77777777" w:rsidR="00DF5305" w:rsidRPr="00501DAF" w:rsidRDefault="00DF5305"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F5305" w:rsidRPr="003528B0" w14:paraId="524C155E" w14:textId="77777777" w:rsidTr="00072C74">
        <w:tc>
          <w:tcPr>
            <w:tcW w:w="5000" w:type="pct"/>
            <w:gridSpan w:val="5"/>
          </w:tcPr>
          <w:p w14:paraId="14677BC4" w14:textId="77777777" w:rsidR="00DF5305" w:rsidRPr="00BB180A" w:rsidRDefault="00DF5305" w:rsidP="00C1564F">
            <w:pPr>
              <w:pStyle w:val="PURBody"/>
              <w:rPr>
                <w:i/>
              </w:rPr>
            </w:pPr>
            <w:r>
              <w:rPr>
                <w:b/>
              </w:rPr>
              <w:t>Необходимо:</w:t>
            </w:r>
          </w:p>
          <w:p w14:paraId="6103DBD4" w14:textId="265A76D0" w:rsidR="00DF5305" w:rsidRDefault="00DF5305" w:rsidP="00C1564F">
            <w:pPr>
              <w:pStyle w:val="PURBullet-Indented"/>
              <w:spacing w:line="240" w:lineRule="auto"/>
              <w:rPr>
                <w:szCs w:val="18"/>
              </w:rPr>
            </w:pPr>
            <w:r>
              <w:t>Лицензия Standard</w:t>
            </w:r>
            <w:r>
              <w:rPr>
                <w:szCs w:val="18"/>
              </w:rPr>
              <w:t xml:space="preserve"> SAL на Skype для бизнеса Server 2015, </w:t>
            </w:r>
            <w:r>
              <w:rPr>
                <w:b/>
                <w:szCs w:val="18"/>
              </w:rPr>
              <w:t>или</w:t>
            </w:r>
          </w:p>
          <w:p w14:paraId="6C1534BF" w14:textId="39C3912F" w:rsidR="00DF5305" w:rsidRDefault="00DF5305" w:rsidP="00C1564F">
            <w:pPr>
              <w:pStyle w:val="PURBullet-Indented"/>
              <w:spacing w:line="240" w:lineRule="auto"/>
            </w:pPr>
            <w:r>
              <w:t xml:space="preserve">Лицензия Enterprise SAL на Skype для бизнеса Server 2015, </w:t>
            </w:r>
            <w:r>
              <w:rPr>
                <w:b/>
              </w:rPr>
              <w:t>или</w:t>
            </w:r>
          </w:p>
          <w:p w14:paraId="04957056" w14:textId="519F06E2" w:rsidR="00DF5305" w:rsidRDefault="00DF5305" w:rsidP="00C1564F">
            <w:pPr>
              <w:pStyle w:val="PURBullet-Indented"/>
              <w:spacing w:line="240" w:lineRule="auto"/>
            </w:pPr>
            <w:r>
              <w:t xml:space="preserve">Лицензия Plus SAL на Skype для бизнеса Server 2015, </w:t>
            </w:r>
            <w:r>
              <w:rPr>
                <w:b/>
              </w:rPr>
              <w:t>или</w:t>
            </w:r>
          </w:p>
          <w:p w14:paraId="74034AE9" w14:textId="282EC9D5" w:rsidR="00DF5305" w:rsidRPr="009B2897" w:rsidRDefault="00DF5305" w:rsidP="00C1564F">
            <w:pPr>
              <w:pStyle w:val="PURBullet-Indented"/>
              <w:spacing w:line="240" w:lineRule="auto"/>
            </w:pPr>
            <w:r>
              <w:t xml:space="preserve">Лицензия Enterprise Plus SAL на Skype для бизнеса Server 2015, </w:t>
            </w:r>
            <w:r>
              <w:rPr>
                <w:b/>
              </w:rPr>
              <w:t>или</w:t>
            </w:r>
          </w:p>
          <w:p w14:paraId="3D5DCB46" w14:textId="77777777" w:rsidR="00DF5305" w:rsidRPr="000A3567" w:rsidRDefault="00DF5305" w:rsidP="00C1564F">
            <w:pPr>
              <w:pStyle w:val="PURBullet-Indented"/>
              <w:spacing w:line="240" w:lineRule="auto"/>
            </w:pPr>
            <w:r>
              <w:t>Productivity Suite SAL</w:t>
            </w:r>
          </w:p>
        </w:tc>
      </w:tr>
      <w:tr w:rsidR="00DF5305" w:rsidRPr="003528B0" w14:paraId="525AD084" w14:textId="77777777" w:rsidTr="00072C74">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C1564F">
            <w:pPr>
              <w:pStyle w:val="PURBody"/>
              <w:spacing w:after="0"/>
            </w:pPr>
            <w:r>
              <w:rPr>
                <w:b/>
                <w:i/>
              </w:rPr>
              <w:t>Лицензии SAL для SA</w:t>
            </w:r>
          </w:p>
        </w:tc>
        <w:tc>
          <w:tcPr>
            <w:tcW w:w="2383" w:type="pct"/>
            <w:tcBorders>
              <w:top w:val="nil"/>
              <w:bottom w:val="nil"/>
            </w:tcBorders>
            <w:shd w:val="clear" w:color="auto" w:fill="E5EEF7"/>
          </w:tcPr>
          <w:p w14:paraId="6B31035C" w14:textId="77777777" w:rsidR="00DF5305" w:rsidRPr="00C33C5F" w:rsidRDefault="00DF5305" w:rsidP="00C1564F">
            <w:pPr>
              <w:pStyle w:val="PURBody"/>
              <w:spacing w:after="0"/>
            </w:pPr>
            <w:r>
              <w:rPr>
                <w:b/>
                <w:i/>
              </w:rPr>
              <w:t>Соответствующие лицензии CAL</w:t>
            </w:r>
          </w:p>
        </w:tc>
      </w:tr>
      <w:tr w:rsidR="00DF5305" w:rsidRPr="003528B0" w14:paraId="3FD13C7E" w14:textId="77777777" w:rsidTr="00072C74">
        <w:tc>
          <w:tcPr>
            <w:tcW w:w="2427" w:type="pct"/>
            <w:gridSpan w:val="2"/>
            <w:tcBorders>
              <w:top w:val="nil"/>
              <w:bottom w:val="single" w:sz="4" w:space="0" w:color="auto"/>
            </w:tcBorders>
          </w:tcPr>
          <w:p w14:paraId="00FE279B" w14:textId="2601A847" w:rsidR="00DF5305" w:rsidRPr="00C33C5F" w:rsidRDefault="00DF5305" w:rsidP="00C1564F">
            <w:pPr>
              <w:pStyle w:val="PURBullet-Indented"/>
              <w:spacing w:line="240" w:lineRule="auto"/>
            </w:pPr>
            <w:r>
              <w:t>Лицензия Standard SAL на Skype для бизнеса Server</w:t>
            </w:r>
          </w:p>
        </w:tc>
        <w:tc>
          <w:tcPr>
            <w:tcW w:w="2573" w:type="pct"/>
            <w:gridSpan w:val="3"/>
            <w:tcBorders>
              <w:top w:val="nil"/>
              <w:bottom w:val="single" w:sz="4" w:space="0" w:color="auto"/>
            </w:tcBorders>
          </w:tcPr>
          <w:p w14:paraId="31421C02" w14:textId="705002D7" w:rsidR="00DF5305" w:rsidRPr="002448BE" w:rsidRDefault="00DF5305" w:rsidP="00C1564F">
            <w:pPr>
              <w:pStyle w:val="PURBullet-Indented"/>
              <w:spacing w:line="240" w:lineRule="auto"/>
            </w:pPr>
            <w:r>
              <w:t xml:space="preserve">Лицензия Standard CAL на Skype для бизнеса Server 2015, </w:t>
            </w:r>
            <w:r>
              <w:rPr>
                <w:b/>
              </w:rPr>
              <w:t>или</w:t>
            </w:r>
          </w:p>
          <w:p w14:paraId="50394322" w14:textId="77777777" w:rsidR="00DF5305" w:rsidRPr="002448BE" w:rsidRDefault="00DF5305" w:rsidP="00C1564F">
            <w:pPr>
              <w:pStyle w:val="PURBullet-Indented"/>
              <w:spacing w:line="240" w:lineRule="auto"/>
            </w:pPr>
            <w:r>
              <w:t>Enterprise CAL Suite</w:t>
            </w:r>
          </w:p>
        </w:tc>
      </w:tr>
      <w:tr w:rsidR="00DF5305" w:rsidRPr="00C33C5F" w14:paraId="33FD2C35" w14:textId="77777777" w:rsidTr="00072C74">
        <w:tc>
          <w:tcPr>
            <w:tcW w:w="2427" w:type="pct"/>
            <w:gridSpan w:val="2"/>
            <w:tcBorders>
              <w:top w:val="single" w:sz="4" w:space="0" w:color="auto"/>
              <w:bottom w:val="single" w:sz="4" w:space="0" w:color="auto"/>
            </w:tcBorders>
          </w:tcPr>
          <w:p w14:paraId="590A745B" w14:textId="4889D443" w:rsidR="00DF5305" w:rsidRPr="00C33C5F" w:rsidRDefault="00DF5305" w:rsidP="00C1564F">
            <w:pPr>
              <w:pStyle w:val="PURBullet-Indented"/>
              <w:spacing w:line="240" w:lineRule="auto"/>
              <w:rPr>
                <w:i/>
              </w:rPr>
            </w:pPr>
            <w:r>
              <w:t>Лицензия Enterprise SAL на Skype для бизнеса Server</w:t>
            </w:r>
          </w:p>
        </w:tc>
        <w:tc>
          <w:tcPr>
            <w:tcW w:w="2573" w:type="pct"/>
            <w:gridSpan w:val="3"/>
            <w:tcBorders>
              <w:top w:val="single" w:sz="4" w:space="0" w:color="auto"/>
              <w:bottom w:val="single" w:sz="4" w:space="0" w:color="auto"/>
            </w:tcBorders>
          </w:tcPr>
          <w:p w14:paraId="011EA4F3" w14:textId="728269D5" w:rsidR="00DF5305" w:rsidRPr="002448BE" w:rsidRDefault="00DF5305" w:rsidP="00C1564F">
            <w:pPr>
              <w:pStyle w:val="PURBullet-Indented"/>
              <w:spacing w:line="240" w:lineRule="auto"/>
            </w:pPr>
            <w:r>
              <w:t xml:space="preserve">Лицензия Standard CAL на Skype для бизнеса Server 2015 и Лицензия Enterprise CAL на Skype для бизнеса Server 2015, </w:t>
            </w:r>
            <w:r>
              <w:rPr>
                <w:b/>
              </w:rPr>
              <w:t>или</w:t>
            </w:r>
          </w:p>
          <w:p w14:paraId="0FAAA23F" w14:textId="10231109" w:rsidR="00DF5305" w:rsidRPr="002448BE" w:rsidRDefault="00DF5305" w:rsidP="00C1564F">
            <w:pPr>
              <w:pStyle w:val="PURBullet-Indented"/>
              <w:spacing w:line="240" w:lineRule="auto"/>
            </w:pPr>
            <w:r>
              <w:t xml:space="preserve">Core CAL Suite и Лицензия Enterprise CAL на Skype для бизнеса Server, </w:t>
            </w:r>
            <w:r>
              <w:rPr>
                <w:b/>
              </w:rPr>
              <w:t>или</w:t>
            </w:r>
          </w:p>
          <w:p w14:paraId="201F058F" w14:textId="77777777" w:rsidR="00DF5305" w:rsidRPr="00BB2971" w:rsidRDefault="00DF5305" w:rsidP="00C1564F">
            <w:pPr>
              <w:pStyle w:val="PURBullet-Indented"/>
              <w:spacing w:line="240" w:lineRule="auto"/>
              <w:rPr>
                <w:lang w:val="fr-FR"/>
              </w:rPr>
            </w:pPr>
            <w:r>
              <w:t xml:space="preserve">Enterprise CAL Suite, </w:t>
            </w:r>
            <w:r>
              <w:rPr>
                <w:b/>
              </w:rPr>
              <w:t>или</w:t>
            </w:r>
          </w:p>
          <w:p w14:paraId="6125068B" w14:textId="2C51351A" w:rsidR="00DF5305" w:rsidRPr="00DE591B" w:rsidRDefault="00DF5305" w:rsidP="00C1564F">
            <w:pPr>
              <w:pStyle w:val="PURBullet-Indented"/>
              <w:spacing w:line="240" w:lineRule="auto"/>
            </w:pPr>
            <w:r>
              <w:rPr>
                <w:rFonts w:asciiTheme="majorHAnsi" w:hAnsiTheme="majorHAnsi"/>
                <w:sz w:val="16"/>
                <w:szCs w:val="16"/>
              </w:rPr>
              <w:t>Лицензия User SL на Skype для бизнеса Online</w:t>
            </w:r>
            <w:r>
              <w:t xml:space="preserve"> (план 3), </w:t>
            </w:r>
            <w:r>
              <w:rPr>
                <w:b/>
              </w:rPr>
              <w:t>или</w:t>
            </w:r>
          </w:p>
          <w:p w14:paraId="6478DE8B" w14:textId="77777777" w:rsidR="00DF5305" w:rsidRPr="00DE591B" w:rsidRDefault="00DF5305" w:rsidP="00C1564F">
            <w:pPr>
              <w:pStyle w:val="PURBullet-Indented"/>
              <w:spacing w:line="240" w:lineRule="auto"/>
            </w:pPr>
            <w:r>
              <w:t xml:space="preserve">лицензия SL «на пользователя» для Office 365 Enterprise E3 или E4, Academic A3 или A4 </w:t>
            </w:r>
            <w:r>
              <w:rPr>
                <w:b/>
              </w:rPr>
              <w:t>либо</w:t>
            </w:r>
            <w:r>
              <w:t xml:space="preserve"> Government G3 или G4*</w:t>
            </w:r>
          </w:p>
          <w:p w14:paraId="0BFE6D24" w14:textId="77777777" w:rsidR="00DF5305" w:rsidRDefault="00DF5305" w:rsidP="00C1564F">
            <w:pPr>
              <w:pStyle w:val="PURBullet-Indented"/>
              <w:numPr>
                <w:ilvl w:val="0"/>
                <w:numId w:val="0"/>
              </w:numPr>
              <w:spacing w:line="240" w:lineRule="auto"/>
              <w:ind w:left="486" w:hanging="216"/>
            </w:pPr>
          </w:p>
          <w:p w14:paraId="3AADAE1C" w14:textId="77777777" w:rsidR="00DF5305" w:rsidRPr="002448BE" w:rsidRDefault="00DF5305" w:rsidP="00C1564F">
            <w:pPr>
              <w:pStyle w:val="PURBullet-Indented"/>
              <w:numPr>
                <w:ilvl w:val="0"/>
                <w:numId w:val="0"/>
              </w:numPr>
              <w:spacing w:line="240" w:lineRule="auto"/>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DF5305" w:rsidRPr="00DE49C6" w14:paraId="2505181F" w14:textId="77777777" w:rsidTr="00072C74">
        <w:tc>
          <w:tcPr>
            <w:tcW w:w="2427" w:type="pct"/>
            <w:gridSpan w:val="2"/>
            <w:tcBorders>
              <w:top w:val="single" w:sz="4" w:space="0" w:color="auto"/>
            </w:tcBorders>
          </w:tcPr>
          <w:p w14:paraId="1295C466" w14:textId="426EEE14" w:rsidR="00DF5305" w:rsidRPr="00C33C5F" w:rsidRDefault="00DF5305" w:rsidP="00C1564F">
            <w:pPr>
              <w:pStyle w:val="PURBullet-Indented"/>
              <w:spacing w:line="240" w:lineRule="auto"/>
              <w:rPr>
                <w:i/>
              </w:rPr>
            </w:pPr>
            <w:r>
              <w:t>Лицензия Plus SAL на Skype для бизнеса Server</w:t>
            </w:r>
          </w:p>
        </w:tc>
        <w:tc>
          <w:tcPr>
            <w:tcW w:w="2573" w:type="pct"/>
            <w:gridSpan w:val="3"/>
            <w:tcBorders>
              <w:top w:val="single" w:sz="4" w:space="0" w:color="auto"/>
            </w:tcBorders>
          </w:tcPr>
          <w:p w14:paraId="169C3A0D" w14:textId="561FF9D7" w:rsidR="00DF5305" w:rsidRPr="00A748AB" w:rsidRDefault="00DF5305" w:rsidP="00C1564F">
            <w:pPr>
              <w:pStyle w:val="PURBullet-Indented"/>
              <w:spacing w:line="240" w:lineRule="auto"/>
            </w:pPr>
            <w:r>
              <w:t xml:space="preserve">Лицензия Standard CAL на Skype для бизнеса Server 2015 и Лицензия Plus CAL на Skype для бизнеса Server 2015, </w:t>
            </w:r>
            <w:r>
              <w:rPr>
                <w:b/>
              </w:rPr>
              <w:t>или</w:t>
            </w:r>
          </w:p>
          <w:p w14:paraId="026BB2A8" w14:textId="23C09615" w:rsidR="00DF5305" w:rsidRPr="009B2897" w:rsidRDefault="00DF5305" w:rsidP="00C1564F">
            <w:pPr>
              <w:pStyle w:val="PURBullet-Indented"/>
              <w:spacing w:line="240" w:lineRule="auto"/>
            </w:pPr>
            <w:r>
              <w:t xml:space="preserve">Core CAL Suite и Лицензия Plus CAL на Skype для бизнеса Server, </w:t>
            </w:r>
            <w:r>
              <w:rPr>
                <w:b/>
              </w:rPr>
              <w:t>или</w:t>
            </w:r>
          </w:p>
          <w:p w14:paraId="78B197C4" w14:textId="2E4A6977" w:rsidR="00DF5305" w:rsidRPr="009B2897" w:rsidRDefault="00DF5305" w:rsidP="00C1564F">
            <w:pPr>
              <w:pStyle w:val="PURBullet-Indented"/>
              <w:spacing w:line="240" w:lineRule="auto"/>
            </w:pPr>
            <w:r>
              <w:t xml:space="preserve">Enterprise CAL Suite и Лицензия Plus CAL на Skype для бизнеса Server, </w:t>
            </w:r>
            <w:r>
              <w:rPr>
                <w:b/>
              </w:rPr>
              <w:t>или</w:t>
            </w:r>
          </w:p>
          <w:p w14:paraId="50183802" w14:textId="77BCB8CB" w:rsidR="00DF5305" w:rsidRPr="00DE591B" w:rsidRDefault="00DF5305" w:rsidP="00C1564F">
            <w:pPr>
              <w:pStyle w:val="PURBullet-Indented"/>
              <w:spacing w:line="240" w:lineRule="auto"/>
            </w:pPr>
            <w:r>
              <w:rPr>
                <w:rFonts w:asciiTheme="minorHAnsi" w:hAnsiTheme="minorHAnsi" w:cstheme="minorHAnsi"/>
                <w:szCs w:val="18"/>
              </w:rPr>
              <w:t>Лицензия User SL на Skype для бизнеса Online</w:t>
            </w:r>
            <w:r>
              <w:t xml:space="preserve"> (план 3), </w:t>
            </w:r>
            <w:r>
              <w:rPr>
                <w:b/>
              </w:rPr>
              <w:lastRenderedPageBreak/>
              <w:t>или</w:t>
            </w:r>
          </w:p>
          <w:p w14:paraId="4C299498" w14:textId="77777777" w:rsidR="00DF5305" w:rsidRPr="00DE591B" w:rsidRDefault="00DF5305" w:rsidP="00C1564F">
            <w:pPr>
              <w:pStyle w:val="PURBullet-Indented"/>
              <w:spacing w:line="240" w:lineRule="auto"/>
            </w:pPr>
            <w:r>
              <w:t xml:space="preserve">Office 365 Корпоративный E4, Academic A4 </w:t>
            </w:r>
            <w:r>
              <w:rPr>
                <w:b/>
              </w:rPr>
              <w:t>или</w:t>
            </w:r>
            <w:r>
              <w:t xml:space="preserve"> Government G4* User SL</w:t>
            </w:r>
          </w:p>
          <w:p w14:paraId="72366C53" w14:textId="77777777" w:rsidR="00DF5305" w:rsidRDefault="00DF5305" w:rsidP="00C1564F">
            <w:pPr>
              <w:pStyle w:val="PURBullet-Indented"/>
              <w:numPr>
                <w:ilvl w:val="0"/>
                <w:numId w:val="0"/>
              </w:numPr>
              <w:spacing w:line="240" w:lineRule="auto"/>
              <w:ind w:left="486" w:hanging="216"/>
            </w:pPr>
          </w:p>
          <w:p w14:paraId="2CE69594" w14:textId="77777777" w:rsidR="00DF5305" w:rsidRPr="00DE591B" w:rsidRDefault="00DF5305" w:rsidP="00C1564F">
            <w:pPr>
              <w:pStyle w:val="PURBullet-Indented"/>
              <w:numPr>
                <w:ilvl w:val="0"/>
                <w:numId w:val="0"/>
              </w:numPr>
              <w:spacing w:line="240" w:lineRule="auto"/>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bl>
    <w:p w14:paraId="4F7B306E" w14:textId="77777777" w:rsidR="00DF5305" w:rsidRPr="00A11A7A" w:rsidRDefault="00DF5305" w:rsidP="00C1564F">
      <w:pPr>
        <w:pStyle w:val="PURADDITIONALTERMSHEADERMB"/>
      </w:pPr>
      <w:r>
        <w:lastRenderedPageBreak/>
        <w:t>Дополнительные условия.</w:t>
      </w:r>
    </w:p>
    <w:p w14:paraId="43FDDDA1" w14:textId="77777777" w:rsidR="00DF5305" w:rsidRPr="003D2E2C" w:rsidRDefault="00DF5305" w:rsidP="00C1564F">
      <w:pPr>
        <w:pStyle w:val="PURBlueStrong"/>
        <w:spacing w:line="240" w:lineRule="auto"/>
      </w:pPr>
      <w:r>
        <w:t>Типы лицензий SAL</w:t>
      </w:r>
    </w:p>
    <w:p w14:paraId="7D2C3204" w14:textId="77777777" w:rsidR="00DF5305" w:rsidRPr="00BB41EF" w:rsidRDefault="00DF5305" w:rsidP="00C1564F">
      <w:pPr>
        <w:pStyle w:val="PURBody-Indented"/>
        <w:rPr>
          <w:b/>
        </w:rPr>
      </w:pPr>
      <w:r>
        <w:rPr>
          <w:b/>
        </w:rPr>
        <w:t>Доступны следующие типы лицензий SAL:</w:t>
      </w:r>
    </w:p>
    <w:p w14:paraId="2387BD10" w14:textId="24E525E3" w:rsidR="00DF5305" w:rsidRPr="009B2897" w:rsidRDefault="00DF5305" w:rsidP="00C1564F">
      <w:pPr>
        <w:pStyle w:val="PURBullet-Indented"/>
        <w:spacing w:line="240" w:lineRule="auto"/>
        <w:rPr>
          <w:szCs w:val="18"/>
        </w:rPr>
      </w:pPr>
      <w:r>
        <w:t>Лицензия Standard</w:t>
      </w:r>
      <w:r>
        <w:rPr>
          <w:szCs w:val="18"/>
        </w:rPr>
        <w:t xml:space="preserve"> SAL на Skype для бизнеса Server 2015 («на пользователя» и «на устройство»)</w:t>
      </w:r>
    </w:p>
    <w:p w14:paraId="296CE129" w14:textId="5AACD485" w:rsidR="00DF5305" w:rsidRPr="009B2897" w:rsidRDefault="00DF5305" w:rsidP="00C1564F">
      <w:pPr>
        <w:pStyle w:val="PURBullet-Indented"/>
        <w:spacing w:line="240" w:lineRule="auto"/>
      </w:pPr>
      <w:r>
        <w:t>Лицензия Enterprise SAL на Skype для бизнеса Server 2015 («на пользователя» и «на устройство»)</w:t>
      </w:r>
    </w:p>
    <w:p w14:paraId="5106AD46" w14:textId="72CA9994" w:rsidR="00DF5305" w:rsidRPr="009B2897" w:rsidRDefault="00DF5305" w:rsidP="00C1564F">
      <w:pPr>
        <w:pStyle w:val="PURBullet-Indented"/>
        <w:spacing w:line="240" w:lineRule="auto"/>
      </w:pPr>
      <w:r>
        <w:t>Лицензия Plus SAL на Skype для бизнеса Server 2015 («на пользователя» и «на устройство»)</w:t>
      </w:r>
    </w:p>
    <w:p w14:paraId="083225EF" w14:textId="7E236C9D" w:rsidR="00DF5305" w:rsidRPr="009B2897" w:rsidRDefault="00DF5305" w:rsidP="00C1564F">
      <w:pPr>
        <w:pStyle w:val="PURBullet-Indented"/>
        <w:spacing w:line="240" w:lineRule="auto"/>
      </w:pPr>
      <w:r>
        <w:t>Лицензия Enterprise Plus SAL на Skype для бизнеса Server 2015 («на пользователя» и «на устройство»)</w:t>
      </w:r>
    </w:p>
    <w:p w14:paraId="06E5EA97" w14:textId="77777777" w:rsidR="00DF5305" w:rsidRPr="00FE3B33" w:rsidRDefault="00DF5305" w:rsidP="00C1564F">
      <w:pPr>
        <w:pStyle w:val="PURBullet-Indented"/>
        <w:spacing w:line="240" w:lineRule="auto"/>
      </w:pPr>
      <w:r>
        <w:t>Productivity Suite SAL (только на пользователя)</w:t>
      </w:r>
    </w:p>
    <w:p w14:paraId="3D654F23" w14:textId="300AC915" w:rsidR="00DF5305" w:rsidRDefault="00DF5305" w:rsidP="00C1564F">
      <w:pPr>
        <w:pStyle w:val="PURBody-Indented"/>
      </w:pPr>
      <w:r>
        <w:t>Лицензии SAL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Active Directory или сервером Skype для бизнеса Server.</w:t>
      </w:r>
    </w:p>
    <w:p w14:paraId="7299D8F7" w14:textId="77777777" w:rsidR="00DF5305" w:rsidRPr="00AE5D7B" w:rsidRDefault="00DF5305" w:rsidP="00C1564F">
      <w:pPr>
        <w:pStyle w:val="PURBlueStrong"/>
        <w:spacing w:line="240" w:lineRule="auto"/>
      </w:pPr>
      <w:r>
        <w:t>Лицензии Standard SAL</w:t>
      </w:r>
    </w:p>
    <w:p w14:paraId="1325611D" w14:textId="77777777" w:rsidR="00DF5305" w:rsidRPr="00AE5D7B" w:rsidRDefault="00DF5305" w:rsidP="00C1564F">
      <w:pPr>
        <w:pStyle w:val="PURBody-Indented"/>
      </w:pPr>
      <w:r>
        <w:t>Каждому пользователю или устройству, для которого приобретена лицензия Standard SAL или Productivity Suite SAL (только «на пользователя»), разрешается использовать следующие функции этого серверного программного обеспечения:</w:t>
      </w:r>
    </w:p>
    <w:p w14:paraId="1C0B3FDF" w14:textId="77777777" w:rsidR="00DF5305" w:rsidRPr="00AE5D7B" w:rsidRDefault="00DF5305" w:rsidP="00C1564F">
      <w:pPr>
        <w:pStyle w:val="PURBullet-Indented"/>
        <w:spacing w:line="240" w:lineRule="auto"/>
      </w:pPr>
      <w:r>
        <w:t>все возможности обмена мгновенными сообщениями;</w:t>
      </w:r>
    </w:p>
    <w:p w14:paraId="769E1989" w14:textId="77777777" w:rsidR="00DF5305" w:rsidRPr="00AE5D7B" w:rsidRDefault="00DF5305" w:rsidP="00C1564F">
      <w:pPr>
        <w:pStyle w:val="PURBullet-Indented"/>
        <w:spacing w:line="240" w:lineRule="auto"/>
      </w:pPr>
      <w:r>
        <w:t>все возможности предоставления сведений о присутствии;</w:t>
      </w:r>
    </w:p>
    <w:p w14:paraId="2A46A092" w14:textId="77777777" w:rsidR="00DF5305" w:rsidRDefault="00DF5305" w:rsidP="00C1564F">
      <w:pPr>
        <w:pStyle w:val="PURBullet-Indented"/>
        <w:spacing w:line="240" w:lineRule="auto"/>
      </w:pPr>
      <w:r>
        <w:t>все возможности групповых бесед.</w:t>
      </w:r>
    </w:p>
    <w:p w14:paraId="728AC7FE" w14:textId="77777777" w:rsidR="00DF5305" w:rsidRPr="00AE5D7B" w:rsidRDefault="00DF5305" w:rsidP="00C1564F">
      <w:pPr>
        <w:pStyle w:val="PURBullet-Indented"/>
        <w:spacing w:line="240" w:lineRule="auto"/>
      </w:pPr>
      <w:r>
        <w:t>Все аудио и видеовозможности для ПК-ПК</w:t>
      </w:r>
    </w:p>
    <w:p w14:paraId="51275C00" w14:textId="77777777" w:rsidR="00DF5305" w:rsidRPr="00AE5D7B" w:rsidRDefault="00DF5305" w:rsidP="00C1564F">
      <w:pPr>
        <w:pStyle w:val="PURBlueStrong"/>
        <w:spacing w:line="240" w:lineRule="auto"/>
      </w:pPr>
      <w:r>
        <w:t>Лицензии Enterprise SAL</w:t>
      </w:r>
    </w:p>
    <w:p w14:paraId="6E01483C" w14:textId="77777777" w:rsidR="00DF5305" w:rsidRPr="00AE5D7B" w:rsidRDefault="00DF5305" w:rsidP="00C1564F">
      <w:pPr>
        <w:pStyle w:val="PURBody-Indented"/>
      </w:pPr>
      <w:r>
        <w:t>Каждому пользователю или устройству, для которого приобретена лицензия Enterprise SAL или Productivity Suite SAL (только «на пользователя»), разрешается использовать следующие функции этого серверного программного обеспечения:</w:t>
      </w:r>
    </w:p>
    <w:p w14:paraId="423D16A4" w14:textId="77777777" w:rsidR="00DF5305" w:rsidRPr="00AE5D7B" w:rsidRDefault="00DF5305" w:rsidP="00C1564F">
      <w:pPr>
        <w:pStyle w:val="PURBullet-Indented"/>
        <w:spacing w:line="240" w:lineRule="auto"/>
      </w:pPr>
      <w:r>
        <w:t>Возможности лицензии Standard SAL, описанные выше</w:t>
      </w:r>
    </w:p>
    <w:p w14:paraId="3C9A5A56" w14:textId="77777777" w:rsidR="00DF5305" w:rsidRPr="00AE5D7B" w:rsidRDefault="00DF5305" w:rsidP="00C1564F">
      <w:pPr>
        <w:pStyle w:val="PURBullet-Indented"/>
        <w:spacing w:line="240" w:lineRule="auto"/>
      </w:pPr>
      <w:r>
        <w:t>Все возможности проведения аудио, видео и веб-конференций</w:t>
      </w:r>
    </w:p>
    <w:p w14:paraId="08885708" w14:textId="77777777" w:rsidR="00DF5305" w:rsidRDefault="00DF5305" w:rsidP="00C1564F">
      <w:pPr>
        <w:pStyle w:val="PURBullet-Indented"/>
        <w:spacing w:line="240" w:lineRule="auto"/>
      </w:pPr>
      <w:r>
        <w:t>все возможности совместного доступа к рабочему столу.</w:t>
      </w:r>
    </w:p>
    <w:p w14:paraId="717F93D0" w14:textId="77777777" w:rsidR="00DF5305" w:rsidRDefault="00DF5305" w:rsidP="00C1564F">
      <w:pPr>
        <w:pStyle w:val="PURBullet-Indented"/>
        <w:spacing w:line="240" w:lineRule="auto"/>
      </w:pPr>
      <w:r>
        <w:t>Функциональные возможности комнатных систем</w:t>
      </w:r>
    </w:p>
    <w:p w14:paraId="46567E76" w14:textId="77777777" w:rsidR="00DF5305" w:rsidRPr="00AE5D7B" w:rsidRDefault="00DF5305" w:rsidP="00C1564F">
      <w:pPr>
        <w:pStyle w:val="PURBullet-Indented"/>
        <w:spacing w:line="240" w:lineRule="auto"/>
      </w:pPr>
      <w:r>
        <w:t>Функциональные возможности множественных HD-видеопотоков</w:t>
      </w:r>
    </w:p>
    <w:p w14:paraId="7F3E3DEB" w14:textId="77777777" w:rsidR="00DF5305" w:rsidRPr="00AE5D7B" w:rsidRDefault="00DF5305" w:rsidP="00C1564F">
      <w:pPr>
        <w:pStyle w:val="PURBlueStrong"/>
        <w:spacing w:line="240" w:lineRule="auto"/>
      </w:pPr>
      <w:r>
        <w:t>Plus SAL</w:t>
      </w:r>
    </w:p>
    <w:p w14:paraId="11DA6466" w14:textId="77777777" w:rsidR="00DF5305" w:rsidRPr="00AE5D7B" w:rsidRDefault="00DF5305" w:rsidP="00C1564F">
      <w:pPr>
        <w:pStyle w:val="PURBody-Indented"/>
      </w:pPr>
      <w:r>
        <w:t>Каждый пользователь или устройство, для которого вы приобретаете лицензию Plus SAL, может использовать следующие функции данного серверного программного обеспечения:</w:t>
      </w:r>
    </w:p>
    <w:p w14:paraId="024A52A2" w14:textId="77777777" w:rsidR="00DF5305" w:rsidRPr="00AE5D7B" w:rsidRDefault="00DF5305" w:rsidP="00C1564F">
      <w:pPr>
        <w:pStyle w:val="PURBullet-Indented"/>
        <w:spacing w:line="240" w:lineRule="auto"/>
      </w:pPr>
      <w:r>
        <w:t>Возможности лицензии Standard SAL, описанные выше</w:t>
      </w:r>
    </w:p>
    <w:p w14:paraId="7850BF74" w14:textId="77777777" w:rsidR="00DF5305" w:rsidRPr="00AE5D7B" w:rsidRDefault="00DF5305" w:rsidP="00C1564F">
      <w:pPr>
        <w:pStyle w:val="PURBullet-Indented"/>
        <w:spacing w:line="240" w:lineRule="auto"/>
      </w:pPr>
      <w:r>
        <w:t>Все возможности голосовой связи (телефонии)</w:t>
      </w:r>
    </w:p>
    <w:p w14:paraId="4CCDC498" w14:textId="77777777" w:rsidR="00DF5305" w:rsidRPr="00AE5D7B" w:rsidRDefault="00DF5305" w:rsidP="00C1564F">
      <w:pPr>
        <w:pStyle w:val="PURBullet-Indented"/>
        <w:spacing w:line="240" w:lineRule="auto"/>
      </w:pPr>
      <w:r>
        <w:t>Все возможности управления звонками</w:t>
      </w:r>
    </w:p>
    <w:p w14:paraId="0CFBEAF1" w14:textId="77777777" w:rsidR="00DF5305" w:rsidRPr="00AE5D7B" w:rsidRDefault="00DF5305" w:rsidP="00C1564F">
      <w:pPr>
        <w:pStyle w:val="PURBlueStrong"/>
        <w:spacing w:line="240" w:lineRule="auto"/>
      </w:pPr>
      <w:r>
        <w:t>Enterprise Plus SAL</w:t>
      </w:r>
    </w:p>
    <w:p w14:paraId="3770CC5C" w14:textId="77777777" w:rsidR="00DF5305" w:rsidRPr="00AE5D7B" w:rsidRDefault="00DF5305" w:rsidP="00C1564F">
      <w:pPr>
        <w:pStyle w:val="PURBody-Indented"/>
        <w:spacing w:after="80"/>
        <w:ind w:left="274"/>
      </w:pPr>
      <w:r>
        <w:t>Каждому пользователю или устройству, для которого приобретена лицензия Enterprise Plus SAL, разрешается использовать следующие функции этого серверного программного обеспечения:</w:t>
      </w:r>
    </w:p>
    <w:p w14:paraId="7D5CB0B9" w14:textId="77777777" w:rsidR="00DF5305" w:rsidRPr="00AE5D7B" w:rsidRDefault="00DF5305" w:rsidP="00C1564F">
      <w:pPr>
        <w:pStyle w:val="PURBullet-Indented"/>
        <w:spacing w:line="240" w:lineRule="auto"/>
      </w:pPr>
      <w:r>
        <w:t>Возможности лицензии Standard SAL, описанные выше</w:t>
      </w:r>
    </w:p>
    <w:p w14:paraId="67F49819" w14:textId="77777777" w:rsidR="00DF5305" w:rsidRPr="00AE5D7B" w:rsidRDefault="00DF5305" w:rsidP="00C1564F">
      <w:pPr>
        <w:pStyle w:val="PURBullet-Indented"/>
        <w:spacing w:line="240" w:lineRule="auto"/>
      </w:pPr>
      <w:r>
        <w:t>Все возможности проведения аудио, видео и веб-конференций</w:t>
      </w:r>
    </w:p>
    <w:p w14:paraId="2D7BF0B1" w14:textId="4D7BFF1B" w:rsidR="00DF5305" w:rsidRDefault="00DF5305" w:rsidP="00C1564F">
      <w:pPr>
        <w:pStyle w:val="PURBullet-Indented"/>
        <w:spacing w:line="240" w:lineRule="auto"/>
      </w:pPr>
      <w:r>
        <w:t>все возможности совместного доступа к рабочему столу.</w:t>
      </w:r>
    </w:p>
    <w:p w14:paraId="429E4337" w14:textId="77777777" w:rsidR="005D4A0E" w:rsidRDefault="005D4A0E" w:rsidP="00C1564F">
      <w:pPr>
        <w:pStyle w:val="PURBullet-Indented"/>
        <w:spacing w:line="240" w:lineRule="auto"/>
      </w:pPr>
      <w:r>
        <w:t>Функциональные возможности комнатных систем</w:t>
      </w:r>
    </w:p>
    <w:p w14:paraId="4C855F89" w14:textId="77777777" w:rsidR="005D4A0E" w:rsidRDefault="005D4A0E" w:rsidP="00C1564F">
      <w:pPr>
        <w:pStyle w:val="PURBullet-Indented"/>
        <w:spacing w:line="240" w:lineRule="auto"/>
      </w:pPr>
      <w:r>
        <w:t>Функциональные возможности множественных HD-видеопотоков</w:t>
      </w:r>
    </w:p>
    <w:p w14:paraId="06CD8893" w14:textId="77777777" w:rsidR="00DF5305" w:rsidRPr="00AE5D7B" w:rsidRDefault="00DF5305" w:rsidP="00C1564F">
      <w:pPr>
        <w:pStyle w:val="PURBullet-Indented"/>
        <w:spacing w:line="240" w:lineRule="auto"/>
      </w:pPr>
      <w:r>
        <w:t>Все возможности голосовой связи (телефонии)</w:t>
      </w:r>
    </w:p>
    <w:p w14:paraId="15FD33D1" w14:textId="77777777" w:rsidR="00DF5305" w:rsidRDefault="00DF5305" w:rsidP="00C1564F">
      <w:pPr>
        <w:pStyle w:val="PURBullet-Indented"/>
        <w:spacing w:line="240" w:lineRule="auto"/>
      </w:pPr>
      <w:r>
        <w:t>Все возможности управления звонками</w:t>
      </w:r>
    </w:p>
    <w:p w14:paraId="2DB9862F" w14:textId="77777777" w:rsidR="00DF5305" w:rsidRDefault="00DF5305" w:rsidP="00C1564F">
      <w:pPr>
        <w:pStyle w:val="PURBlueStrong-Indented"/>
        <w:spacing w:line="240" w:lineRule="auto"/>
      </w:pPr>
      <w:r>
        <w:lastRenderedPageBreak/>
        <w:t>ПО .NET Framework</w:t>
      </w:r>
    </w:p>
    <w:p w14:paraId="415D87D3" w14:textId="77777777" w:rsidR="00DF5305" w:rsidRDefault="00DF5305" w:rsidP="00C1564F">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C307FD2" w14:textId="7566041C" w:rsidR="00DF5305" w:rsidRPr="00246563" w:rsidRDefault="00DF5305" w:rsidP="00C1564F">
      <w:pPr>
        <w:pStyle w:val="PURBody"/>
        <w:spacing w:after="80"/>
        <w:ind w:left="274"/>
        <w:rPr>
          <w:lang w:eastAsia="ja-JP"/>
        </w:rPr>
      </w:pPr>
      <w:r>
        <w:t>Помимо описанных выше прав, к лицензиям Standard, Enterprise, Plus, Enterprise Plus и Productivity Suite SAL на Skype для бизнеса применяются следующие дополнительные условия.</w:t>
      </w:r>
    </w:p>
    <w:p w14:paraId="2BA470C9" w14:textId="65B88D7F" w:rsidR="00DF5305" w:rsidRDefault="00DF5305" w:rsidP="00C1564F">
      <w:pPr>
        <w:pStyle w:val="PURBlueStrong"/>
        <w:spacing w:line="240" w:lineRule="auto"/>
        <w:rPr>
          <w:lang w:eastAsia="ja-JP"/>
        </w:rPr>
      </w:pPr>
      <w:r>
        <w:t>Роль сервера Skype для бизнеса Web App Server</w:t>
      </w:r>
    </w:p>
    <w:p w14:paraId="5E878C29" w14:textId="04F59A6C" w:rsidR="00DF5305" w:rsidRPr="00246563" w:rsidRDefault="00DF5305" w:rsidP="00C1564F">
      <w:pPr>
        <w:pStyle w:val="PURBody-Indented"/>
        <w:spacing w:after="80"/>
        <w:ind w:left="274"/>
        <w:rPr>
          <w:lang w:eastAsia="ja-JP"/>
        </w:rPr>
      </w:pPr>
      <w:r>
        <w:t>Роль сервера Skype для бизнеса Web App Server можно использовать на серверах только для поддержки программных услуг, предоставляемых с помощью Skype для бизнеса Server.</w:t>
      </w:r>
    </w:p>
    <w:p w14:paraId="1118E321" w14:textId="174B6218" w:rsidR="00DF5305" w:rsidRDefault="00DF5305" w:rsidP="00C1564F">
      <w:pPr>
        <w:pStyle w:val="PURBlueStrong"/>
        <w:spacing w:line="240" w:lineRule="auto"/>
        <w:rPr>
          <w:lang w:eastAsia="ja-JP"/>
        </w:rPr>
      </w:pPr>
      <w:r>
        <w:t>Skype для бизнеса 2015 и Lync для Mac 2011</w:t>
      </w:r>
    </w:p>
    <w:p w14:paraId="02CE217D" w14:textId="6E4E94A7" w:rsidR="00DF5305" w:rsidRDefault="00DF5305" w:rsidP="00C1564F">
      <w:pPr>
        <w:pStyle w:val="PURBody-Indented"/>
        <w:spacing w:after="80"/>
        <w:ind w:left="274"/>
        <w:rPr>
          <w:lang w:eastAsia="ja-JP"/>
        </w:rPr>
      </w:pPr>
      <w:r>
        <w:t>Вы можете создавать и запускать один экземпляр клиентского программного обеспечения Skype для бизнеса 2015 или Lync для Mac 2011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p w14:paraId="38E76A3D" w14:textId="57A9C9F8" w:rsidR="00DF5305" w:rsidRDefault="00DF5305" w:rsidP="00C1564F">
      <w:pPr>
        <w:pStyle w:val="PURBlueStrong"/>
        <w:spacing w:line="240" w:lineRule="auto"/>
        <w:rPr>
          <w:lang w:eastAsia="ja-JP"/>
        </w:rPr>
      </w:pPr>
      <w:r>
        <w:t>Skype для бизнеса Web App</w:t>
      </w:r>
    </w:p>
    <w:p w14:paraId="20E377FD" w14:textId="7823B456" w:rsidR="00DF5305" w:rsidRPr="00246563" w:rsidRDefault="00DF5305" w:rsidP="00C1564F">
      <w:pPr>
        <w:pStyle w:val="PURBody-Indented"/>
        <w:spacing w:after="80"/>
        <w:ind w:left="274"/>
        <w:rPr>
          <w:lang w:eastAsia="ja-JP"/>
        </w:rPr>
      </w:pPr>
      <w:r>
        <w:t xml:space="preserve">Каждое устройство, для которого вы получаете лицензию SAL «на устройство», и каждый пользователь, для которого вы получаете лицензию SAL «на пользователя», могут открывать и использовать программу </w:t>
      </w:r>
      <w:r w:rsidR="00AB5F22">
        <w:t xml:space="preserve">Skype для бизнеса </w:t>
      </w:r>
      <w:r>
        <w:t>Web App только для поддержки доступа к серверу Skype для бизнеса Server 2015 и его использования только в целях просмотра, а не редактирования документов.</w:t>
      </w:r>
    </w:p>
    <w:p w14:paraId="517ED683" w14:textId="32A3A94C" w:rsidR="00DF5305" w:rsidRDefault="00A93FEE" w:rsidP="00C1564F">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9F7461" w14:textId="4385F6DE" w:rsidR="009A4C7C" w:rsidRPr="009214B8" w:rsidRDefault="009A4C7C" w:rsidP="00C1564F">
      <w:pPr>
        <w:pStyle w:val="PURProductName"/>
      </w:pPr>
      <w:bookmarkStart w:id="767" w:name="_Toc428364428"/>
      <w:bookmarkStart w:id="768" w:name="_Toc428364792"/>
      <w:r>
        <w:t>SQL Server 2014 Standard</w:t>
      </w:r>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48"/>
      <w:bookmarkEnd w:id="767"/>
      <w:bookmarkEnd w:id="768"/>
      <w:r>
        <w:fldChar w:fldCharType="begin"/>
      </w:r>
      <w:r>
        <w:instrText>XE "SQL Server 2014 Standard"</w:instrText>
      </w:r>
      <w:r>
        <w:fldChar w:fldCharType="end"/>
      </w:r>
    </w:p>
    <w:p w14:paraId="284080DC"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7F500AA6" w14:textId="6A2E9342" w:rsidR="00831C1F" w:rsidRDefault="004F154D" w:rsidP="00C1564F">
            <w:pPr>
              <w:pStyle w:val="PURLMSH"/>
            </w:pPr>
            <w:r>
              <w:t xml:space="preserve">См. соответствующее уведомление. </w:t>
            </w:r>
            <w:r>
              <w:rPr>
                <w:b/>
              </w:rPr>
              <w:t xml:space="preserve">Автоматические обновления </w:t>
            </w:r>
            <w:r w:rsidR="00767B36" w:rsidRPr="00767B36">
              <w:rPr>
                <w:b/>
              </w:rPr>
              <w:br/>
            </w:r>
            <w:r>
              <w:rPr>
                <w:i/>
              </w:rPr>
              <w:t xml:space="preserve">(см. </w:t>
            </w:r>
            <w:hyperlink w:anchor="Appendix2" w:history="1">
              <w:r>
                <w:rPr>
                  <w:rStyle w:val="Hyperlink"/>
                  <w:i/>
                </w:rPr>
                <w:t>Приложение 2</w:t>
              </w:r>
            </w:hyperlink>
            <w:r>
              <w:rPr>
                <w:i/>
              </w:rPr>
              <w:t>)</w:t>
            </w:r>
          </w:p>
        </w:tc>
      </w:tr>
      <w:tr w:rsidR="009A4C7C" w14:paraId="2BD09645" w14:textId="77777777" w:rsidTr="009F774B">
        <w:tc>
          <w:tcPr>
            <w:tcW w:w="2477" w:type="pct"/>
            <w:tcBorders>
              <w:top w:val="nil"/>
            </w:tcBorders>
          </w:tcPr>
          <w:p w14:paraId="19B5CE7A" w14:textId="361C0A84" w:rsidR="009A4C7C" w:rsidRPr="00250A5F" w:rsidRDefault="009A4C7C" w:rsidP="00C1564F">
            <w:pPr>
              <w:pStyle w:val="PURLMSH"/>
            </w:pPr>
            <w:r>
              <w:t xml:space="preserve">Клиентское/Дополнительное программное обеспечение </w:t>
            </w:r>
            <w:r>
              <w:rPr>
                <w:b/>
              </w:rPr>
              <w:t>Да</w:t>
            </w:r>
            <w:r>
              <w:t xml:space="preserve"> </w:t>
            </w:r>
            <w:r w:rsidR="00767B36" w:rsidRPr="00767B36">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6EBEE127" w14:textId="7EE05A76" w:rsidR="009A4C7C"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3025FD" w:rsidRPr="0090053A"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C1564F">
            <w:pPr>
              <w:pStyle w:val="PURBody"/>
              <w:rPr>
                <w:i/>
              </w:rPr>
            </w:pPr>
            <w:r>
              <w:rPr>
                <w:b/>
              </w:rPr>
              <w:t>Необходимо:</w:t>
            </w:r>
          </w:p>
          <w:p w14:paraId="67F3A2A0" w14:textId="503E2726" w:rsidR="009F3973" w:rsidRPr="009F3973" w:rsidRDefault="009F3973" w:rsidP="00C1564F">
            <w:pPr>
              <w:pStyle w:val="PURBullet-Indented"/>
              <w:spacing w:line="240" w:lineRule="auto"/>
              <w:rPr>
                <w:i/>
              </w:rPr>
            </w:pPr>
            <w:r>
              <w:t xml:space="preserve">SQL Server 2014 Standard SAL </w:t>
            </w:r>
            <w:r>
              <w:rPr>
                <w:b/>
              </w:rPr>
              <w:t>либо</w:t>
            </w:r>
          </w:p>
          <w:p w14:paraId="43B7492B" w14:textId="2CE53795" w:rsidR="003025FD" w:rsidRPr="009B2897" w:rsidRDefault="009F3973" w:rsidP="00C1564F">
            <w:pPr>
              <w:pStyle w:val="PURBullet-Indented"/>
              <w:spacing w:after="80" w:line="240" w:lineRule="auto"/>
              <w:ind w:left="490"/>
              <w:rPr>
                <w:lang w:val="en-US"/>
              </w:rPr>
            </w:pPr>
            <w:r w:rsidRPr="009B2897">
              <w:rPr>
                <w:lang w:val="en-US"/>
              </w:rPr>
              <w:t>SQL Server 2014 Business Intelligence SAL</w:t>
            </w:r>
          </w:p>
        </w:tc>
      </w:tr>
    </w:tbl>
    <w:p w14:paraId="41D0A7E0" w14:textId="77777777" w:rsidR="009A4C7C" w:rsidRDefault="009A4C7C" w:rsidP="00C1564F">
      <w:pPr>
        <w:pStyle w:val="PURADDITIONALTERMSHEADERMB"/>
      </w:pPr>
      <w:r>
        <w:t>Дополнительные условия.</w:t>
      </w:r>
    </w:p>
    <w:p w14:paraId="48432C2D" w14:textId="77777777" w:rsidR="0061320A" w:rsidRDefault="0061320A" w:rsidP="00C1564F">
      <w:pPr>
        <w:pStyle w:val="PURBlueStrong-Indented"/>
        <w:spacing w:line="240" w:lineRule="auto"/>
      </w:pPr>
      <w:r>
        <w:t>Права на использование выпусков с меньшими функциональными возможностями</w:t>
      </w:r>
    </w:p>
    <w:p w14:paraId="7E93386D" w14:textId="055C7466" w:rsidR="0061320A" w:rsidRPr="003D33E5" w:rsidRDefault="0061320A" w:rsidP="00C1564F">
      <w:pPr>
        <w:pStyle w:val="Heading2"/>
        <w:pBdr>
          <w:bottom w:val="none" w:sz="0" w:space="0" w:color="auto"/>
        </w:pBdr>
        <w:tabs>
          <w:tab w:val="left" w:pos="720"/>
        </w:tabs>
        <w:spacing w:before="0" w:after="80"/>
        <w:ind w:left="274"/>
        <w:rPr>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SQL Server версии 2012, выпуск Standard, Workgroup или Small Business.</w:t>
      </w:r>
    </w:p>
    <w:p w14:paraId="7CC50E31" w14:textId="6F9B89F8" w:rsidR="00091B14" w:rsidRDefault="00091B14" w:rsidP="00C1564F">
      <w:pPr>
        <w:pStyle w:val="PURBlueStrong-Indented"/>
        <w:tabs>
          <w:tab w:val="left" w:pos="9373"/>
        </w:tabs>
        <w:spacing w:line="240" w:lineRule="auto"/>
      </w:pPr>
      <w:r>
        <w:t>ПО .NET Framework</w:t>
      </w:r>
    </w:p>
    <w:p w14:paraId="2EBE7B7E" w14:textId="2C7B10BA" w:rsidR="00091B14" w:rsidRPr="003D33E5" w:rsidRDefault="00091B14" w:rsidP="00C1564F">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C9456D4" w14:textId="3550D4B7" w:rsidR="009A4C7C" w:rsidRPr="001A0924" w:rsidRDefault="00A93FEE" w:rsidP="00C1564F">
      <w:pPr>
        <w:pStyle w:val="PURBreadcrumb"/>
        <w:keepNext w:val="0"/>
        <w:spacing w:before="20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668D6429" w14:textId="45127C25" w:rsidR="00E669F1" w:rsidRPr="009214B8" w:rsidRDefault="00E669F1" w:rsidP="00C1564F">
      <w:pPr>
        <w:pStyle w:val="PURProductName"/>
      </w:pPr>
      <w:bookmarkStart w:id="769" w:name="_Toc346536880"/>
      <w:bookmarkStart w:id="770" w:name="_Toc346895331"/>
      <w:bookmarkStart w:id="771" w:name="_Toc339280344"/>
      <w:bookmarkStart w:id="772" w:name="_Toc339280487"/>
      <w:bookmarkStart w:id="773" w:name="_Toc363552817"/>
      <w:bookmarkStart w:id="774" w:name="_Toc363552880"/>
      <w:bookmarkStart w:id="775" w:name="_Toc378682179"/>
      <w:bookmarkStart w:id="776" w:name="_Toc378682281"/>
      <w:bookmarkStart w:id="777" w:name="_Toc371268293"/>
      <w:bookmarkStart w:id="778" w:name="_Toc371268359"/>
      <w:bookmarkStart w:id="779" w:name="_Toc379278496"/>
      <w:bookmarkStart w:id="780" w:name="_Toc379278558"/>
      <w:bookmarkStart w:id="781" w:name="_Toc428364429"/>
      <w:bookmarkStart w:id="782" w:name="_Toc428364793"/>
      <w:bookmarkStart w:id="783" w:name="_Toc297828757"/>
      <w:bookmarkStart w:id="784" w:name="_Toc297883512"/>
      <w:bookmarkStart w:id="785" w:name="_Toc299519143"/>
      <w:bookmarkStart w:id="786" w:name="_Toc299531575"/>
      <w:bookmarkStart w:id="787" w:name="_Toc299531899"/>
      <w:bookmarkStart w:id="788" w:name="_Toc299957182"/>
      <w:r>
        <w:t>SQL Server 2014 Business Intelligence</w:t>
      </w:r>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instrText>XE "SQL Server 2014 Business Intelligence"</w:instrText>
      </w:r>
      <w:r>
        <w:fldChar w:fldCharType="end"/>
      </w:r>
    </w:p>
    <w:p w14:paraId="594858BA" w14:textId="77777777" w:rsidR="00E669F1" w:rsidRPr="000A146C" w:rsidRDefault="00E669F1"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30F765BD" w14:textId="3722DF75" w:rsidR="00E669F1" w:rsidRPr="00E669F1" w:rsidRDefault="00E669F1" w:rsidP="00C1564F">
            <w:pPr>
              <w:pStyle w:val="PURLMSH"/>
            </w:pPr>
            <w:r>
              <w:t xml:space="preserve">См. соответствующее уведомление. </w:t>
            </w:r>
            <w:r>
              <w:rPr>
                <w:b/>
              </w:rPr>
              <w:t xml:space="preserve">Автоматические обновления </w:t>
            </w:r>
            <w:r w:rsidR="00B820B2" w:rsidRPr="00B820B2">
              <w:rPr>
                <w:b/>
              </w:rPr>
              <w:br/>
            </w:r>
            <w:r>
              <w:rPr>
                <w:i/>
              </w:rPr>
              <w:t xml:space="preserve">(см. </w:t>
            </w:r>
            <w:hyperlink w:anchor="Appendix2" w:history="1">
              <w:r>
                <w:rPr>
                  <w:rStyle w:val="Hyperlink"/>
                  <w:i/>
                </w:rPr>
                <w:t>Приложение 2</w:t>
              </w:r>
            </w:hyperlink>
            <w:r>
              <w:rPr>
                <w:i/>
              </w:rPr>
              <w:t>)</w:t>
            </w:r>
          </w:p>
        </w:tc>
      </w:tr>
      <w:tr w:rsidR="00E669F1" w14:paraId="6943E8F6" w14:textId="77777777" w:rsidTr="00230F33">
        <w:tc>
          <w:tcPr>
            <w:tcW w:w="2477" w:type="pct"/>
            <w:tcBorders>
              <w:top w:val="nil"/>
            </w:tcBorders>
          </w:tcPr>
          <w:p w14:paraId="056CCBB5" w14:textId="064103BB" w:rsidR="00E669F1" w:rsidRPr="00250A5F" w:rsidRDefault="00E669F1" w:rsidP="00C1564F">
            <w:pPr>
              <w:pStyle w:val="PURLMSH"/>
            </w:pPr>
            <w:r>
              <w:t xml:space="preserve">Клиентское/Дополнительное программное обеспечение </w:t>
            </w:r>
            <w:r>
              <w:rPr>
                <w:b/>
              </w:rPr>
              <w:t>Да</w:t>
            </w:r>
            <w:r>
              <w:t xml:space="preserve"> </w:t>
            </w:r>
            <w:r w:rsidR="00B820B2" w:rsidRPr="00B820B2">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39CF8591" w14:textId="7FFB5574" w:rsidR="00E669F1" w:rsidRDefault="003B0799"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C1564F">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E669F1" w:rsidRPr="0090053A"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C1564F">
            <w:pPr>
              <w:pStyle w:val="PURBody"/>
              <w:rPr>
                <w:i/>
              </w:rPr>
            </w:pPr>
            <w:r>
              <w:rPr>
                <w:b/>
              </w:rPr>
              <w:t>Необходимо:</w:t>
            </w:r>
          </w:p>
          <w:p w14:paraId="59C7A711" w14:textId="2B016059" w:rsidR="00E669F1" w:rsidRPr="009B2897" w:rsidRDefault="00E669F1" w:rsidP="00C1564F">
            <w:pPr>
              <w:pStyle w:val="PURBullet-Indented"/>
              <w:spacing w:line="240" w:lineRule="auto"/>
              <w:rPr>
                <w:lang w:val="en-US"/>
              </w:rPr>
            </w:pPr>
            <w:r w:rsidRPr="009B2897">
              <w:rPr>
                <w:lang w:val="en-US"/>
              </w:rPr>
              <w:t>SQL Server 2014 Business Intelligence SAL</w:t>
            </w:r>
          </w:p>
        </w:tc>
      </w:tr>
    </w:tbl>
    <w:p w14:paraId="34CB4427" w14:textId="77777777" w:rsidR="00E669F1" w:rsidRDefault="00E669F1" w:rsidP="00C1564F">
      <w:pPr>
        <w:pStyle w:val="PURADDITIONALTERMSHEADERMB"/>
        <w:keepNext/>
        <w:keepLines/>
      </w:pPr>
      <w:r>
        <w:t>Дополнительные условия.</w:t>
      </w:r>
    </w:p>
    <w:p w14:paraId="64F53D94" w14:textId="06EEB183" w:rsidR="00D6363C" w:rsidRDefault="00D6363C" w:rsidP="00C1564F">
      <w:pPr>
        <w:pStyle w:val="PURBlueStrong-Indented"/>
        <w:spacing w:line="240" w:lineRule="auto"/>
      </w:pPr>
      <w:r>
        <w:t>Отмена лицензии SAL в случае пакетных заданий.</w:t>
      </w:r>
    </w:p>
    <w:p w14:paraId="0E1C9F5F" w14:textId="612167D2" w:rsidR="00D6363C" w:rsidRPr="00D6363C" w:rsidRDefault="00D6363C" w:rsidP="00C1564F">
      <w:pPr>
        <w:pStyle w:val="PURBody-Indented"/>
        <w:rPr>
          <w:szCs w:val="18"/>
        </w:rPr>
      </w:pPr>
      <w:r>
        <w:rPr>
          <w:szCs w:val="18"/>
        </w:rPr>
        <w:t>Лицензии SAL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14:paraId="7790DCE8" w14:textId="77777777" w:rsidR="0061320A" w:rsidRDefault="0061320A" w:rsidP="00C1564F">
      <w:pPr>
        <w:pStyle w:val="PURBlueStrong-Indented"/>
        <w:spacing w:line="240" w:lineRule="auto"/>
      </w:pPr>
      <w:r>
        <w:t>Права на использование выпусков с меньшими функциональными возможностями</w:t>
      </w:r>
    </w:p>
    <w:p w14:paraId="1589372B" w14:textId="71315FE5" w:rsidR="00D25BAC" w:rsidRPr="003D33E5" w:rsidRDefault="0061320A" w:rsidP="00C1564F">
      <w:pPr>
        <w:pStyle w:val="PURBody-Indented"/>
        <w:rPr>
          <w:szCs w:val="18"/>
        </w:rPr>
      </w:pPr>
      <w:r>
        <w:rPr>
          <w:szCs w:val="18"/>
        </w:rPr>
        <w:t>Вместо любого разрешенного экземпляра можно создавать, хранить и использовать экземпляр версии 2014 или любой более ранней версии выпуска Standard либо любой версии выпуска Workgroup или Small Business.</w:t>
      </w:r>
    </w:p>
    <w:p w14:paraId="7502652E" w14:textId="78926377" w:rsidR="00E669F1" w:rsidRDefault="00E669F1" w:rsidP="00C1564F">
      <w:pPr>
        <w:pStyle w:val="PURBlueStrong-Indented"/>
        <w:tabs>
          <w:tab w:val="left" w:pos="9373"/>
        </w:tabs>
        <w:spacing w:line="240" w:lineRule="auto"/>
      </w:pPr>
      <w:r>
        <w:t>ПО .NET Framework</w:t>
      </w:r>
    </w:p>
    <w:p w14:paraId="08BFCF7E" w14:textId="083D7BDA" w:rsidR="00230F33" w:rsidRDefault="00230F33"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187C15B" w14:textId="25B798E1" w:rsidR="00230F33" w:rsidRPr="001A0924" w:rsidRDefault="00A93FEE" w:rsidP="00C1564F">
      <w:pPr>
        <w:pStyle w:val="PURBreadcrumb"/>
        <w:keepNext w:val="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6B0B88" w14:textId="2BE7F5E2" w:rsidR="008922B3" w:rsidRPr="009B2897" w:rsidRDefault="008922B3" w:rsidP="00C1564F">
      <w:pPr>
        <w:pStyle w:val="PURProductName"/>
      </w:pPr>
      <w:bookmarkStart w:id="789" w:name="_Toc346536881"/>
      <w:bookmarkStart w:id="790" w:name="_Toc346895332"/>
      <w:bookmarkStart w:id="791" w:name="_Toc339280345"/>
      <w:bookmarkStart w:id="792" w:name="_Toc339280488"/>
      <w:bookmarkStart w:id="793" w:name="_Toc363552818"/>
      <w:bookmarkStart w:id="794" w:name="_Toc363552881"/>
      <w:bookmarkStart w:id="795" w:name="_Toc378682180"/>
      <w:bookmarkStart w:id="796" w:name="_Toc378682282"/>
      <w:bookmarkStart w:id="797" w:name="_Toc371268294"/>
      <w:bookmarkStart w:id="798" w:name="_Toc371268360"/>
      <w:bookmarkStart w:id="799" w:name="_Toc379278497"/>
      <w:bookmarkStart w:id="800" w:name="_Toc379278559"/>
      <w:bookmarkStart w:id="801" w:name="_Toc428364430"/>
      <w:bookmarkStart w:id="802" w:name="_Toc428364794"/>
      <w:bookmarkStart w:id="803" w:name="_Toc299519144"/>
      <w:bookmarkStart w:id="804" w:name="_Toc299531576"/>
      <w:bookmarkStart w:id="805" w:name="_Toc299531900"/>
      <w:bookmarkStart w:id="806" w:name="_Toc299957183"/>
      <w:bookmarkEnd w:id="783"/>
      <w:bookmarkEnd w:id="784"/>
      <w:bookmarkEnd w:id="785"/>
      <w:bookmarkEnd w:id="786"/>
      <w:bookmarkEnd w:id="787"/>
      <w:bookmarkEnd w:id="788"/>
      <w:r>
        <w:t>System Center 2012 R2 Client Management Suite</w:t>
      </w:r>
      <w:bookmarkEnd w:id="789"/>
      <w:bookmarkEnd w:id="790"/>
      <w:bookmarkEnd w:id="791"/>
      <w:bookmarkEnd w:id="792"/>
      <w:bookmarkEnd w:id="793"/>
      <w:bookmarkEnd w:id="794"/>
      <w:bookmarkEnd w:id="795"/>
      <w:bookmarkEnd w:id="796"/>
      <w:bookmarkEnd w:id="797"/>
      <w:bookmarkEnd w:id="798"/>
      <w:bookmarkEnd w:id="799"/>
      <w:bookmarkEnd w:id="800"/>
      <w:bookmarkEnd w:id="801"/>
      <w:bookmarkEnd w:id="802"/>
      <w:r>
        <w:fldChar w:fldCharType="begin"/>
      </w:r>
      <w:r>
        <w:instrText>XE "System Center 2012 R2 Client Management Suite"</w:instrText>
      </w:r>
      <w:r>
        <w:fldChar w:fldCharType="end"/>
      </w:r>
    </w:p>
    <w:p w14:paraId="58A639DF" w14:textId="77777777" w:rsidR="008922B3" w:rsidRPr="000A146C" w:rsidRDefault="008922B3"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C1564F">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31F9B9E3" w14:textId="77777777" w:rsidR="008922B3" w:rsidRDefault="008922B3" w:rsidP="00C1564F">
            <w:pPr>
              <w:pStyle w:val="PURLMSH"/>
            </w:pPr>
            <w:r>
              <w:t xml:space="preserve">См. соответствующее уведомление. </w:t>
            </w:r>
            <w:r>
              <w:rPr>
                <w:b/>
              </w:rPr>
              <w:t>Нет</w:t>
            </w:r>
          </w:p>
        </w:tc>
      </w:tr>
      <w:tr w:rsidR="008922B3" w14:paraId="72B5279F" w14:textId="77777777" w:rsidTr="00865C97">
        <w:tc>
          <w:tcPr>
            <w:tcW w:w="2477" w:type="pct"/>
            <w:tcBorders>
              <w:top w:val="nil"/>
            </w:tcBorders>
          </w:tcPr>
          <w:p w14:paraId="0FB5004A" w14:textId="79BCE16B" w:rsidR="003B0799" w:rsidRPr="00250A5F" w:rsidRDefault="007331A1" w:rsidP="00C1564F">
            <w:pPr>
              <w:pStyle w:val="PURLMSH"/>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DD8D6CC" w14:textId="6206DAFE" w:rsidR="008922B3" w:rsidRDefault="004F6F1D"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C1564F">
            <w:pPr>
              <w:pStyle w:val="PURLMSH"/>
            </w:pPr>
          </w:p>
        </w:tc>
        <w:tc>
          <w:tcPr>
            <w:tcW w:w="2523" w:type="pct"/>
            <w:tcBorders>
              <w:top w:val="nil"/>
            </w:tcBorders>
          </w:tcPr>
          <w:p w14:paraId="7225B95D" w14:textId="26CDC904" w:rsidR="007331A1"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C1564F">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C1564F">
            <w:pPr>
              <w:pStyle w:val="PURTableHeaderWhite"/>
              <w:spacing w:after="0" w:line="240" w:lineRule="auto"/>
              <w:rPr>
                <w:b w:val="0"/>
                <w:color w:val="404040" w:themeColor="text1" w:themeTint="BF"/>
              </w:rPr>
            </w:pPr>
            <w:r>
              <w:rPr>
                <w:i w:val="0"/>
                <w:color w:val="404040" w:themeColor="text1" w:themeTint="BF"/>
              </w:rPr>
              <w:t>Необходимо:</w:t>
            </w:r>
          </w:p>
          <w:p w14:paraId="4AC8A889" w14:textId="2FD7BA80" w:rsidR="008922B3" w:rsidRPr="009B2897" w:rsidRDefault="008922B3" w:rsidP="00C1564F">
            <w:pPr>
              <w:pStyle w:val="PURBullet-Indented"/>
              <w:spacing w:line="240" w:lineRule="auto"/>
            </w:pPr>
            <w:r>
              <w:t>Клиентская лицензия SAL для System Center 2012 Client Management Suite</w:t>
            </w:r>
          </w:p>
        </w:tc>
      </w:tr>
    </w:tbl>
    <w:bookmarkStart w:id="807" w:name="_Toc346536882"/>
    <w:bookmarkStart w:id="808" w:name="_Toc346895333"/>
    <w:bookmarkStart w:id="809" w:name="_Toc339280346"/>
    <w:bookmarkStart w:id="810" w:name="_Toc339280489"/>
    <w:bookmarkStart w:id="811" w:name="_Toc363552819"/>
    <w:bookmarkStart w:id="812" w:name="_Toc363552882"/>
    <w:bookmarkStart w:id="813" w:name="_Toc378682181"/>
    <w:bookmarkStart w:id="814" w:name="_Toc378682283"/>
    <w:p w14:paraId="7C9EEF83" w14:textId="73935436" w:rsidR="00204150" w:rsidRPr="00CD6E9D" w:rsidRDefault="00641CA7" w:rsidP="00C1564F">
      <w:pPr>
        <w:pStyle w:val="PURBreadcrumb"/>
        <w:keepNext w:val="0"/>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B60C7B1" w14:textId="20BC726F" w:rsidR="009A4C7C" w:rsidRPr="005E0251" w:rsidRDefault="009A4C7C" w:rsidP="00C1564F">
      <w:pPr>
        <w:pStyle w:val="PURProductName"/>
      </w:pPr>
      <w:bookmarkStart w:id="815" w:name="_Toc371268295"/>
      <w:bookmarkStart w:id="816" w:name="_Toc371268361"/>
      <w:bookmarkStart w:id="817" w:name="_Toc379278498"/>
      <w:bookmarkStart w:id="818" w:name="_Toc379278560"/>
      <w:bookmarkStart w:id="819" w:name="_Toc428364431"/>
      <w:bookmarkStart w:id="820" w:name="_Toc428364795"/>
      <w:r>
        <w:t>System Center 2012 R2 Configuration Manager</w:t>
      </w:r>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r>
        <w:fldChar w:fldCharType="begin"/>
      </w:r>
      <w:r>
        <w:instrText>XE "System Center 2012 R2 Configuration Manager"</w:instrText>
      </w:r>
      <w:r>
        <w:fldChar w:fldCharType="end"/>
      </w:r>
    </w:p>
    <w:p w14:paraId="5AD9AECF"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C1564F">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5D6BC4C8" w14:textId="77777777" w:rsidR="00D14C97" w:rsidRDefault="004F154D" w:rsidP="00C1564F">
            <w:pPr>
              <w:pStyle w:val="PURLMSH"/>
            </w:pPr>
            <w:r>
              <w:t xml:space="preserve">См. соответствующее уведомление. </w:t>
            </w:r>
            <w:r>
              <w:rPr>
                <w:b/>
              </w:rPr>
              <w:t>Нет</w:t>
            </w:r>
          </w:p>
        </w:tc>
      </w:tr>
      <w:tr w:rsidR="004F6F1D" w14:paraId="156766D0" w14:textId="77777777" w:rsidTr="00AB3D69">
        <w:tc>
          <w:tcPr>
            <w:tcW w:w="2477" w:type="pct"/>
            <w:tcBorders>
              <w:top w:val="nil"/>
            </w:tcBorders>
          </w:tcPr>
          <w:p w14:paraId="7B337BE8" w14:textId="425A4263" w:rsidR="003B0799" w:rsidRPr="007331A1" w:rsidRDefault="007331A1" w:rsidP="00C1564F">
            <w:pPr>
              <w:pStyle w:val="PURLMSH"/>
              <w:rPr>
                <w:b/>
              </w:rPr>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01257789" w14:textId="4FB8BB9D" w:rsidR="004F6F1D" w:rsidRDefault="004F6F1D"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C1564F">
            <w:pPr>
              <w:pStyle w:val="PURLMSH"/>
            </w:pPr>
          </w:p>
        </w:tc>
        <w:tc>
          <w:tcPr>
            <w:tcW w:w="2523" w:type="pct"/>
            <w:tcBorders>
              <w:top w:val="nil"/>
            </w:tcBorders>
          </w:tcPr>
          <w:p w14:paraId="08B6F001" w14:textId="3F181A6D" w:rsidR="007331A1"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C1564F">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C1564F">
            <w:pPr>
              <w:pStyle w:val="PURTableHeaderWhite"/>
              <w:spacing w:after="0" w:line="240" w:lineRule="auto"/>
              <w:rPr>
                <w:b w:val="0"/>
                <w:color w:val="404040" w:themeColor="text1" w:themeTint="BF"/>
              </w:rPr>
            </w:pPr>
            <w:r>
              <w:rPr>
                <w:i w:val="0"/>
                <w:color w:val="404040" w:themeColor="text1" w:themeTint="BF"/>
              </w:rPr>
              <w:t>Необходимо:</w:t>
            </w:r>
          </w:p>
          <w:p w14:paraId="538BD145" w14:textId="49F66A24" w:rsidR="009A4C7C" w:rsidRPr="00774BF2" w:rsidRDefault="009A4C7C" w:rsidP="00C1564F">
            <w:pPr>
              <w:pStyle w:val="PURBullet-Indented"/>
              <w:spacing w:line="240" w:lineRule="auto"/>
            </w:pPr>
            <w:r>
              <w:t>System Center 2012 Configuration Manager Client SAL</w:t>
            </w:r>
          </w:p>
        </w:tc>
      </w:tr>
    </w:tbl>
    <w:bookmarkStart w:id="821" w:name="_Toc299519153"/>
    <w:bookmarkStart w:id="822" w:name="_Toc299531585"/>
    <w:bookmarkStart w:id="823" w:name="_Toc299531909"/>
    <w:bookmarkStart w:id="824" w:name="_Toc299957192"/>
    <w:bookmarkStart w:id="825" w:name="_Toc346536883"/>
    <w:bookmarkStart w:id="826" w:name="_Toc346895334"/>
    <w:bookmarkStart w:id="827" w:name="_Toc339280347"/>
    <w:bookmarkStart w:id="828" w:name="_Toc339280490"/>
    <w:bookmarkStart w:id="829" w:name="_Toc363552820"/>
    <w:bookmarkStart w:id="830" w:name="_Toc363552883"/>
    <w:bookmarkStart w:id="831" w:name="_Toc378682182"/>
    <w:bookmarkStart w:id="832" w:name="_Toc378682284"/>
    <w:p w14:paraId="78577BE8" w14:textId="2EDA2181" w:rsidR="00204150" w:rsidRPr="00CD6E9D" w:rsidRDefault="00641CA7" w:rsidP="00C1564F">
      <w:pPr>
        <w:pStyle w:val="PURBreadcrumb"/>
        <w:keepNext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5BB8E530" w14:textId="1B94183A" w:rsidR="009A4C7C" w:rsidRPr="009214B8" w:rsidRDefault="009A4C7C" w:rsidP="00FD1448">
      <w:pPr>
        <w:pStyle w:val="PURProductName"/>
        <w:keepLines w:val="0"/>
      </w:pPr>
      <w:bookmarkStart w:id="833" w:name="_Toc371268296"/>
      <w:bookmarkStart w:id="834" w:name="_Toc371268362"/>
      <w:bookmarkStart w:id="835" w:name="_Toc379278499"/>
      <w:bookmarkStart w:id="836" w:name="_Toc379278561"/>
      <w:bookmarkStart w:id="837" w:name="_Toc428364432"/>
      <w:bookmarkStart w:id="838" w:name="_Toc428364796"/>
      <w:r>
        <w:lastRenderedPageBreak/>
        <w:t xml:space="preserve">Visio профессиональный </w:t>
      </w:r>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r w:rsidR="007242AE">
        <w:t>201</w:t>
      </w:r>
      <w:r w:rsidR="007242AE" w:rsidRPr="00C1564F">
        <w:t>6</w:t>
      </w:r>
      <w:bookmarkEnd w:id="837"/>
      <w:bookmarkEnd w:id="838"/>
      <w:r>
        <w:fldChar w:fldCharType="begin"/>
      </w:r>
      <w:r>
        <w:instrText xml:space="preserve">XE "Visio профессиональный </w:instrText>
      </w:r>
      <w:r w:rsidR="007242AE">
        <w:instrText>201</w:instrText>
      </w:r>
      <w:r w:rsidR="007242AE" w:rsidRPr="00C1564F">
        <w:instrText>6</w:instrText>
      </w:r>
      <w:r>
        <w:instrText>"</w:instrText>
      </w:r>
      <w:r>
        <w:fldChar w:fldCharType="end"/>
      </w:r>
    </w:p>
    <w:p w14:paraId="5F3D53A7" w14:textId="77777777" w:rsidR="009A4C7C" w:rsidRPr="000A146C" w:rsidRDefault="009A4C7C" w:rsidP="00FD1448">
      <w:pPr>
        <w:pStyle w:val="PURLicenseTerm"/>
        <w:keepNext/>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776FCB20" w:rsidR="00D14C97" w:rsidRPr="003667B6" w:rsidRDefault="00D14C97"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14335983" w14:textId="5CE2C6A6" w:rsidR="00D14C97" w:rsidRDefault="000914BD" w:rsidP="00C1564F">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C1564F">
            <w:pPr>
              <w:pStyle w:val="PURLMSH"/>
            </w:pPr>
            <w:r>
              <w:t xml:space="preserve">Клиентское/Дополнительное программное обеспечение </w:t>
            </w:r>
            <w:r>
              <w:rPr>
                <w:b/>
              </w:rPr>
              <w:t>Нет</w:t>
            </w:r>
          </w:p>
        </w:tc>
        <w:tc>
          <w:tcPr>
            <w:tcW w:w="2523" w:type="pct"/>
            <w:tcBorders>
              <w:top w:val="nil"/>
            </w:tcBorders>
          </w:tcPr>
          <w:p w14:paraId="3D34718C" w14:textId="7528FA8C" w:rsidR="009A4C7C" w:rsidRDefault="00785537"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C1564F">
            <w:pPr>
              <w:pStyle w:val="PURBody"/>
              <w:rPr>
                <w:i/>
              </w:rPr>
            </w:pPr>
            <w:r>
              <w:rPr>
                <w:b/>
              </w:rPr>
              <w:t>Необходимо:</w:t>
            </w:r>
          </w:p>
          <w:p w14:paraId="6BF6919C" w14:textId="1B723294" w:rsidR="009A4C7C" w:rsidRPr="003528B0" w:rsidRDefault="00397469" w:rsidP="00C1564F">
            <w:pPr>
              <w:pStyle w:val="PURBullet-Indented"/>
              <w:spacing w:line="240" w:lineRule="auto"/>
              <w:rPr>
                <w:b/>
                <w:bCs/>
              </w:rPr>
            </w:pPr>
            <w:r>
              <w:t xml:space="preserve">Visio </w:t>
            </w:r>
            <w:r w:rsidR="007242AE">
              <w:t>201</w:t>
            </w:r>
            <w:r w:rsidR="007242AE">
              <w:rPr>
                <w:lang w:val="en-US"/>
              </w:rPr>
              <w:t>6</w:t>
            </w:r>
            <w:r w:rsidR="007242AE">
              <w:t xml:space="preserve"> </w:t>
            </w:r>
            <w:r>
              <w:t>Professional SAL</w:t>
            </w:r>
          </w:p>
        </w:tc>
      </w:tr>
    </w:tbl>
    <w:bookmarkStart w:id="839" w:name="_Toc299519154"/>
    <w:bookmarkStart w:id="840" w:name="_Toc299531586"/>
    <w:bookmarkStart w:id="841" w:name="_Toc299531910"/>
    <w:bookmarkStart w:id="842" w:name="_Toc299957193"/>
    <w:bookmarkStart w:id="843" w:name="_Toc346536884"/>
    <w:bookmarkStart w:id="844" w:name="_Toc346895335"/>
    <w:bookmarkStart w:id="845" w:name="_Toc339280348"/>
    <w:bookmarkStart w:id="846" w:name="_Toc339280491"/>
    <w:bookmarkStart w:id="847" w:name="_Toc363552821"/>
    <w:bookmarkStart w:id="848" w:name="_Toc363552884"/>
    <w:bookmarkStart w:id="849" w:name="_Toc378682183"/>
    <w:bookmarkStart w:id="850" w:name="_Toc378682285"/>
    <w:p w14:paraId="5B92FBFD" w14:textId="64F51E40" w:rsidR="00204150" w:rsidRPr="00CD6E9D" w:rsidRDefault="00641CA7" w:rsidP="00C1564F">
      <w:pPr>
        <w:pStyle w:val="PURBreadcrumb"/>
        <w:keepNext w:val="0"/>
        <w:keepLines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EC7DB74" w14:textId="4ED1EEA6" w:rsidR="009A4C7C" w:rsidRPr="009214B8" w:rsidRDefault="009A4C7C" w:rsidP="00C1564F">
      <w:pPr>
        <w:pStyle w:val="PURProductName"/>
      </w:pPr>
      <w:bookmarkStart w:id="851" w:name="_Toc371268297"/>
      <w:bookmarkStart w:id="852" w:name="_Toc371268363"/>
      <w:bookmarkStart w:id="853" w:name="_Toc379278500"/>
      <w:bookmarkStart w:id="854" w:name="_Toc379278562"/>
      <w:bookmarkStart w:id="855" w:name="_Toc428364433"/>
      <w:bookmarkStart w:id="856" w:name="_Toc428364797"/>
      <w:r>
        <w:t xml:space="preserve">Visio </w:t>
      </w:r>
      <w:r w:rsidR="007242AE">
        <w:t>201</w:t>
      </w:r>
      <w:r w:rsidR="007242AE" w:rsidRPr="00C1564F">
        <w:t>6</w:t>
      </w:r>
      <w:r w:rsidR="007242AE">
        <w:t xml:space="preserve"> </w:t>
      </w:r>
      <w:r>
        <w:t>стандартный</w:t>
      </w:r>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r>
        <w:fldChar w:fldCharType="begin"/>
      </w:r>
      <w:r>
        <w:instrText xml:space="preserve">XE "Visio стандартный </w:instrText>
      </w:r>
      <w:r w:rsidR="007242AE">
        <w:instrText>201</w:instrText>
      </w:r>
      <w:r w:rsidR="007242AE" w:rsidRPr="00C1564F">
        <w:instrText>6</w:instrText>
      </w:r>
      <w:r>
        <w:instrText>"</w:instrText>
      </w:r>
      <w:r>
        <w:fldChar w:fldCharType="end"/>
      </w:r>
    </w:p>
    <w:p w14:paraId="743AC25C" w14:textId="77777777" w:rsidR="009A4C7C" w:rsidRPr="000A146C" w:rsidRDefault="009A4C7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16D07D0B" w:rsidR="00D14C97" w:rsidRPr="003667B6" w:rsidRDefault="00D14C97"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5035E5C8" w14:textId="7F7CDFE5" w:rsidR="00D14C97" w:rsidRDefault="000914BD" w:rsidP="00C1564F">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C1564F">
            <w:pPr>
              <w:pStyle w:val="PURLMSH"/>
            </w:pPr>
            <w:r>
              <w:t xml:space="preserve">Клиентское/Дополнительное программное обеспечение </w:t>
            </w:r>
            <w:r>
              <w:rPr>
                <w:b/>
              </w:rPr>
              <w:t>Нет</w:t>
            </w:r>
          </w:p>
        </w:tc>
        <w:tc>
          <w:tcPr>
            <w:tcW w:w="2523" w:type="pct"/>
            <w:tcBorders>
              <w:top w:val="nil"/>
            </w:tcBorders>
          </w:tcPr>
          <w:p w14:paraId="0EE7C095" w14:textId="4020C233" w:rsidR="009A4C7C" w:rsidRDefault="00785537"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C1564F">
            <w:pPr>
              <w:pStyle w:val="PURBody"/>
              <w:rPr>
                <w:i/>
              </w:rPr>
            </w:pPr>
            <w:r>
              <w:rPr>
                <w:b/>
              </w:rPr>
              <w:t>Необходимо:</w:t>
            </w:r>
          </w:p>
          <w:p w14:paraId="6EC71888" w14:textId="77777777" w:rsidR="009A4C7C" w:rsidRPr="00412FD6" w:rsidRDefault="00397469" w:rsidP="00C1564F">
            <w:pPr>
              <w:pStyle w:val="PURBullet-Indented"/>
              <w:spacing w:line="240" w:lineRule="auto"/>
              <w:rPr>
                <w:b/>
                <w:bCs/>
              </w:rPr>
            </w:pPr>
            <w:r>
              <w:t xml:space="preserve">Visio </w:t>
            </w:r>
            <w:r w:rsidR="007242AE">
              <w:t>201</w:t>
            </w:r>
            <w:r w:rsidR="007242AE">
              <w:rPr>
                <w:lang w:val="en-US"/>
              </w:rPr>
              <w:t>6</w:t>
            </w:r>
            <w:r w:rsidR="007242AE">
              <w:t xml:space="preserve"> </w:t>
            </w:r>
            <w:r>
              <w:t>Standard SAL</w:t>
            </w:r>
          </w:p>
        </w:tc>
      </w:tr>
    </w:tbl>
    <w:p w14:paraId="3101432F" w14:textId="4861D5D7" w:rsidR="009A4C7C" w:rsidRDefault="00A93FEE" w:rsidP="00C1564F">
      <w:pPr>
        <w:pStyle w:val="PURBreadcrumb"/>
        <w:keepNext w:val="0"/>
        <w:keepLines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908D208" w14:textId="6C43AA5F" w:rsidR="00DD1638" w:rsidRPr="005F3229" w:rsidRDefault="00DD1638" w:rsidP="00C1564F">
      <w:pPr>
        <w:pStyle w:val="PURProductName"/>
      </w:pPr>
      <w:bookmarkStart w:id="857" w:name="_Toc347044732"/>
      <w:bookmarkStart w:id="858" w:name="_Toc347045412"/>
      <w:bookmarkStart w:id="859" w:name="_Toc355093388"/>
      <w:bookmarkStart w:id="860" w:name="_Toc355093533"/>
      <w:bookmarkStart w:id="861" w:name="_Toc363552822"/>
      <w:bookmarkStart w:id="862" w:name="_Toc363552885"/>
      <w:bookmarkStart w:id="863" w:name="_Toc378682184"/>
      <w:bookmarkStart w:id="864" w:name="_Toc378682286"/>
      <w:bookmarkStart w:id="865" w:name="_Toc371268298"/>
      <w:bookmarkStart w:id="866" w:name="_Toc371268364"/>
      <w:bookmarkStart w:id="867" w:name="_Toc379278501"/>
      <w:bookmarkStart w:id="868" w:name="_Toc379278563"/>
      <w:bookmarkStart w:id="869" w:name="_Toc428364434"/>
      <w:bookmarkStart w:id="870" w:name="_Toc428364798"/>
      <w:bookmarkStart w:id="871" w:name="_Toc346536885"/>
      <w:bookmarkStart w:id="872" w:name="_Toc346895336"/>
      <w:bookmarkStart w:id="873" w:name="_Toc339280349"/>
      <w:bookmarkStart w:id="874" w:name="_Toc339280492"/>
      <w:bookmarkStart w:id="875" w:name="_Toc299519155"/>
      <w:bookmarkStart w:id="876" w:name="_Toc299531587"/>
      <w:bookmarkStart w:id="877" w:name="_Toc299531911"/>
      <w:bookmarkStart w:id="878" w:name="_Toc299957194"/>
      <w:r>
        <w:t xml:space="preserve">Visual Studio </w:t>
      </w:r>
      <w:bookmarkEnd w:id="857"/>
      <w:bookmarkEnd w:id="858"/>
      <w:bookmarkEnd w:id="859"/>
      <w:bookmarkEnd w:id="860"/>
      <w:bookmarkEnd w:id="861"/>
      <w:bookmarkEnd w:id="862"/>
      <w:bookmarkEnd w:id="863"/>
      <w:bookmarkEnd w:id="864"/>
      <w:bookmarkEnd w:id="865"/>
      <w:bookmarkEnd w:id="866"/>
      <w:bookmarkEnd w:id="867"/>
      <w:bookmarkEnd w:id="868"/>
      <w:r w:rsidR="005D4A0E">
        <w:rPr>
          <w:lang w:val="en-US"/>
        </w:rPr>
        <w:t>Enterprise 2015</w:t>
      </w:r>
      <w:bookmarkEnd w:id="869"/>
      <w:bookmarkEnd w:id="870"/>
      <w:r>
        <w:fldChar w:fldCharType="begin"/>
      </w:r>
      <w:r>
        <w:instrText xml:space="preserve">XE "Visual Studio </w:instrText>
      </w:r>
      <w:r w:rsidR="005D4A0E">
        <w:rPr>
          <w:lang w:val="en-US"/>
        </w:rPr>
        <w:instrText>Enterprise 2015</w:instrText>
      </w:r>
      <w:r>
        <w:instrText>"</w:instrText>
      </w:r>
      <w:r>
        <w:fldChar w:fldCharType="end"/>
      </w:r>
    </w:p>
    <w:p w14:paraId="526E55D8" w14:textId="77777777" w:rsidR="00DD1638" w:rsidRPr="005F3229" w:rsidRDefault="00DD1638"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5759D08F" w:rsidR="00DD1638" w:rsidRPr="005F3229" w:rsidRDefault="00DD1638"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CB5B526" w14:textId="59767EEF" w:rsidR="00DD1638" w:rsidRPr="005F3229" w:rsidRDefault="00DD1638" w:rsidP="00C1564F">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C1564F">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3383CED8" w14:textId="73BBF2F9" w:rsidR="00DD1638" w:rsidRPr="005F3229" w:rsidRDefault="00DD1638"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C1564F">
            <w:pPr>
              <w:pStyle w:val="PURLMSH"/>
            </w:pPr>
          </w:p>
        </w:tc>
        <w:tc>
          <w:tcPr>
            <w:tcW w:w="2523" w:type="pct"/>
            <w:tcBorders>
              <w:top w:val="nil"/>
              <w:bottom w:val="nil"/>
            </w:tcBorders>
          </w:tcPr>
          <w:p w14:paraId="423B56B3" w14:textId="6C607B92" w:rsidR="007331A1" w:rsidRPr="005F3229"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C1564F">
            <w:pPr>
              <w:pStyle w:val="PURBody"/>
              <w:rPr>
                <w:i/>
              </w:rPr>
            </w:pPr>
            <w:r>
              <w:rPr>
                <w:b/>
              </w:rPr>
              <w:t>Необходимо:</w:t>
            </w:r>
          </w:p>
          <w:p w14:paraId="674BAD06" w14:textId="7AEBE66F" w:rsidR="00DD1638" w:rsidRPr="005F3229" w:rsidRDefault="00DD1638" w:rsidP="00C1564F">
            <w:pPr>
              <w:pStyle w:val="PURBullet-Indented"/>
              <w:spacing w:line="240" w:lineRule="auto"/>
              <w:rPr>
                <w:b/>
                <w:bCs/>
              </w:rPr>
            </w:pPr>
            <w:r>
              <w:t xml:space="preserve">Visual Studio </w:t>
            </w:r>
            <w:r w:rsidR="005D4A0E">
              <w:rPr>
                <w:lang w:val="en-US"/>
              </w:rPr>
              <w:t>Enterprise 2015</w:t>
            </w:r>
            <w:r>
              <w:t xml:space="preserve"> SAL</w:t>
            </w:r>
          </w:p>
        </w:tc>
      </w:tr>
    </w:tbl>
    <w:p w14:paraId="091FBEEB" w14:textId="77777777" w:rsidR="00DD1638" w:rsidRPr="005F3229" w:rsidRDefault="00DD1638" w:rsidP="00C1564F">
      <w:pPr>
        <w:pStyle w:val="PURADDITIONALTERMSHEADERMB"/>
        <w:keepNext/>
        <w:keepLines/>
      </w:pPr>
      <w:r>
        <w:t>Дополнительные условия.</w:t>
      </w:r>
    </w:p>
    <w:p w14:paraId="21EBF558" w14:textId="77777777" w:rsidR="00DD1638" w:rsidRPr="005F3229" w:rsidRDefault="00DD1638" w:rsidP="00C1564F">
      <w:pPr>
        <w:pStyle w:val="PURBlueStrong"/>
        <w:spacing w:line="240" w:lineRule="auto"/>
      </w:pPr>
      <w:r>
        <w:t>Файл BUILDSERVER.TXT</w:t>
      </w:r>
    </w:p>
    <w:p w14:paraId="742FFEBE" w14:textId="42849CA4" w:rsidR="00DD1638" w:rsidRPr="005F3229" w:rsidRDefault="00DD1638" w:rsidP="00C1564F">
      <w:pPr>
        <w:pStyle w:val="PURBody-Indented"/>
      </w:pPr>
      <w:r>
        <w:t xml:space="preserve">Списки серверов сборки см. по адресу </w:t>
      </w:r>
      <w:hyperlink r:id="rId169"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0" w:history="1">
        <w:r>
          <w:rPr>
            <w:rStyle w:val="Hyperlink"/>
          </w:rPr>
          <w:t>http://go.microsoft.com/fwlink/?LinkId=286955</w:t>
        </w:r>
      </w:hyperlink>
      <w:r>
        <w:t xml:space="preserve"> дополнительные файлы для использования в тех же целях.</w:t>
      </w:r>
    </w:p>
    <w:p w14:paraId="704CADB1" w14:textId="77777777" w:rsidR="00DD1638" w:rsidRPr="005F3229" w:rsidRDefault="00DD1638" w:rsidP="00C1564F">
      <w:pPr>
        <w:pStyle w:val="PURBlueStrong"/>
        <w:spacing w:line="240" w:lineRule="auto"/>
      </w:pPr>
      <w:r>
        <w:t>Служебные программы</w:t>
      </w:r>
    </w:p>
    <w:p w14:paraId="48B04414" w14:textId="7A985269" w:rsidR="00DD1638" w:rsidRPr="005F3229" w:rsidRDefault="00DD1638" w:rsidP="00C1564F">
      <w:pPr>
        <w:pStyle w:val="PURBody-Indented"/>
      </w:pPr>
      <w:r>
        <w:t xml:space="preserve">Список служебных программ см. по адресу </w:t>
      </w:r>
      <w:hyperlink r:id="rId171" w:history="1">
        <w:r>
          <w:t>http://go.microsoft.com/fwlink/?LinkId=247624</w:t>
        </w:r>
      </w:hyperlink>
      <w:r>
        <w:t xml:space="preserve">. Программное обеспечение содержит определенные компоненты, перечисленные в этом списке. Набор компонентов программного обеспечения </w:t>
      </w:r>
      <w:r>
        <w:lastRenderedPageBreak/>
        <w:t>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D3098F2" w14:textId="77777777" w:rsidR="00DD1638" w:rsidRPr="005F3229" w:rsidRDefault="00DD1638" w:rsidP="00C1564F">
      <w:pPr>
        <w:pStyle w:val="PURBlueStrong-Indented"/>
        <w:spacing w:line="240" w:lineRule="auto"/>
      </w:pPr>
      <w:r>
        <w:t>Программы и уведомления третьих лиц</w:t>
      </w:r>
    </w:p>
    <w:p w14:paraId="3C68420C" w14:textId="23CC7828" w:rsidR="00DD1638" w:rsidRPr="005F3229" w:rsidRDefault="00DD1638" w:rsidP="00C1564F">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06BAA0CD" w14:textId="77777777" w:rsidR="00DD1638" w:rsidRPr="005F3229" w:rsidRDefault="00DD1638" w:rsidP="00C1564F">
      <w:pPr>
        <w:pStyle w:val="PURBlueStrong-Indented"/>
        <w:spacing w:line="240" w:lineRule="auto"/>
      </w:pPr>
      <w:r>
        <w:t>Компоненты диспетчера расширений и пакетов</w:t>
      </w:r>
    </w:p>
    <w:p w14:paraId="40B7952A" w14:textId="313A3EC4" w:rsidR="00DD1638" w:rsidRPr="005F3229" w:rsidRDefault="00DD1638" w:rsidP="00C1564F">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62543DB6" w14:textId="77777777" w:rsidR="005D4A0E" w:rsidRPr="001D105D" w:rsidRDefault="005D4A0E" w:rsidP="00C1564F">
      <w:pPr>
        <w:pStyle w:val="PURBlueStrong-Indented"/>
        <w:spacing w:line="240" w:lineRule="auto"/>
      </w:pPr>
      <w:r>
        <w:t>Библиотеки, предоставляемые по малой общедоступной лицензии GNU</w:t>
      </w:r>
    </w:p>
    <w:p w14:paraId="54D06760" w14:textId="77777777" w:rsidR="005D4A0E" w:rsidRPr="002D0D7C" w:rsidRDefault="005D4A0E" w:rsidP="00C1564F">
      <w:pPr>
        <w:pStyle w:val="ProductList-Body"/>
        <w:spacing w:after="120"/>
        <w:ind w:left="274"/>
        <w:rPr>
          <w:rFonts w:ascii="Arial" w:eastAsiaTheme="minorEastAsia" w:hAnsi="Arial" w:cs="Arial"/>
          <w:color w:val="404040" w:themeColor="text1" w:themeTint="BF"/>
          <w:szCs w:val="20"/>
        </w:rPr>
      </w:pPr>
      <w:r w:rsidRPr="002D0D7C">
        <w:rPr>
          <w:rFonts w:ascii="Arial" w:eastAsiaTheme="minorEastAsia" w:hAnsi="Arial" w:cs="Arial"/>
          <w:color w:val="404040" w:themeColor="text1" w:themeTint="BF"/>
          <w:szCs w:val="20"/>
        </w:rPr>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0F6EC09A" w14:textId="77777777" w:rsidR="003E01FF" w:rsidRPr="004A290B" w:rsidRDefault="003E01FF" w:rsidP="00C1564F">
      <w:pPr>
        <w:pStyle w:val="PURBlueStrong-Indented"/>
        <w:spacing w:line="240" w:lineRule="auto"/>
      </w:pPr>
      <w:r>
        <w:t>Программное обеспечение третьих лиц</w:t>
      </w:r>
    </w:p>
    <w:p w14:paraId="26DF9C8D" w14:textId="0EDC9332" w:rsidR="003E01FF" w:rsidRDefault="003E01FF" w:rsidP="00C1564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B85A76F" w14:textId="0D93F470" w:rsidR="003E01FF" w:rsidRDefault="003E01FF" w:rsidP="00C1564F">
      <w:pPr>
        <w:pStyle w:val="PURBlueStrong-Indented"/>
        <w:spacing w:line="240" w:lineRule="auto"/>
      </w:pPr>
      <w:r>
        <w:t>Технические ограничения</w:t>
      </w:r>
    </w:p>
    <w:p w14:paraId="017541D8" w14:textId="77777777" w:rsidR="003E01FF" w:rsidRPr="009A531A" w:rsidRDefault="003E01FF" w:rsidP="00C1564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A6B99F8" w14:textId="45BAF828" w:rsidR="003E01FF" w:rsidRDefault="003E01FF" w:rsidP="00C1564F">
      <w:pPr>
        <w:pStyle w:val="PURBody-Indented"/>
        <w:keepNext/>
        <w:keepLines/>
        <w:ind w:left="274"/>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CFE6FCC" w14:textId="0973B3E1" w:rsidR="003E01FF" w:rsidRDefault="003E01FF" w:rsidP="00C1564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813CD00" w14:textId="77777777" w:rsidR="003E01FF" w:rsidRPr="00E853A4" w:rsidRDefault="003E01FF" w:rsidP="00C1564F">
      <w:pPr>
        <w:pStyle w:val="PURBlueStrong-Indented"/>
        <w:spacing w:line="240" w:lineRule="auto"/>
      </w:pPr>
      <w:r>
        <w:t>Microsoft Advertising SDK</w:t>
      </w:r>
    </w:p>
    <w:p w14:paraId="1AAC39BE" w14:textId="052C3437" w:rsidR="003E01FF" w:rsidRPr="00E853A4" w:rsidRDefault="003E01FF" w:rsidP="00C1564F">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w:t>
      </w:r>
      <w:r>
        <w:lastRenderedPageBreak/>
        <w:t xml:space="preserve">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2" w:history="1">
        <w:r>
          <w:rPr>
            <w:rStyle w:val="Hyperlink"/>
          </w:rPr>
          <w:t>https://choice.live.com/AdvertisementChoice/</w:t>
        </w:r>
      </w:hyperlink>
      <w:r>
        <w:t>.</w:t>
      </w:r>
    </w:p>
    <w:p w14:paraId="5DE24B0A" w14:textId="77777777" w:rsidR="00DD1638" w:rsidRPr="005F3229" w:rsidRDefault="00DD1638" w:rsidP="00C1564F">
      <w:pPr>
        <w:pStyle w:val="PURBlueStrong-Indented"/>
        <w:spacing w:line="240" w:lineRule="auto"/>
      </w:pPr>
      <w:r>
        <w:t>Компоненты продукта Microsoft SQL Server и пакет средств разработки программного обеспечения Windows (Windows SDK)</w:t>
      </w:r>
    </w:p>
    <w:p w14:paraId="4D65B638" w14:textId="196D7B06" w:rsidR="00DD1638" w:rsidRPr="005F3229" w:rsidRDefault="00DD1638" w:rsidP="00C1564F">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520C5849" w14:textId="77777777" w:rsidR="00DD1638" w:rsidRPr="005F3229" w:rsidRDefault="00DD1638" w:rsidP="00C1564F">
      <w:pPr>
        <w:pStyle w:val="PURBlueStrong-Indented"/>
        <w:spacing w:line="240" w:lineRule="auto"/>
      </w:pPr>
      <w:r>
        <w:t>Компоненты программного обеспечения Windows</w:t>
      </w:r>
    </w:p>
    <w:p w14:paraId="3EA3CF79" w14:textId="7F237540" w:rsidR="00DD1638" w:rsidRPr="005F3229" w:rsidRDefault="00DD1638" w:rsidP="00C1564F">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2D5B1E77" w14:textId="77777777" w:rsidR="00DD1638" w:rsidRPr="005F3229" w:rsidRDefault="00DD1638" w:rsidP="00C1564F">
      <w:pPr>
        <w:pStyle w:val="PURBlueStrong-Indented"/>
        <w:spacing w:line="240" w:lineRule="auto"/>
      </w:pPr>
      <w:r>
        <w:t>ПО .NET Framework</w:t>
      </w:r>
    </w:p>
    <w:p w14:paraId="1BAC75FA" w14:textId="39C50A3A" w:rsidR="00DD1638" w:rsidRPr="005F3229" w:rsidRDefault="00DD1638" w:rsidP="00C1564F">
      <w:pPr>
        <w:pStyle w:val="PURBody-Indented"/>
      </w:pPr>
      <w:r>
        <w:t xml:space="preserve">Программное обеспечение для продукта содержит программное обеспечение Microsoft .NET Framework и может содержать программное обеспечение PowerShell. </w:t>
      </w:r>
      <w:bookmarkStart w:id="879" w:name="_Toc355093389"/>
      <w:bookmarkStart w:id="880" w:name="_Toc355093534"/>
      <w:r>
        <w:t>См. условия лицензии для программного обеспечения .NET Framework и PowerShell и исправления Windows 975759 в разделе «Универсальные условия лицензии».</w:t>
      </w:r>
    </w:p>
    <w:p w14:paraId="4236BAE2" w14:textId="2783246E" w:rsidR="00DD1638" w:rsidRPr="005F3229" w:rsidRDefault="00A93FEE" w:rsidP="00C1564F">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AC3962" w14:textId="209A80EE" w:rsidR="00DD1638" w:rsidRPr="005F3229" w:rsidRDefault="00DD1638" w:rsidP="00C1564F">
      <w:pPr>
        <w:pStyle w:val="PURProductName"/>
      </w:pPr>
      <w:bookmarkStart w:id="881" w:name="_Toc347044733"/>
      <w:bookmarkStart w:id="882" w:name="_Toc347045413"/>
      <w:bookmarkStart w:id="883" w:name="_Toc363552823"/>
      <w:bookmarkStart w:id="884" w:name="_Toc363552886"/>
      <w:bookmarkStart w:id="885" w:name="_Toc378682185"/>
      <w:bookmarkStart w:id="886" w:name="_Toc378682287"/>
      <w:bookmarkStart w:id="887" w:name="_Toc371268299"/>
      <w:bookmarkStart w:id="888" w:name="_Toc371268365"/>
      <w:bookmarkStart w:id="889" w:name="_Toc379278502"/>
      <w:bookmarkStart w:id="890" w:name="_Toc379278564"/>
      <w:bookmarkStart w:id="891" w:name="_Toc428364435"/>
      <w:bookmarkStart w:id="892" w:name="_Toc428364799"/>
      <w:r>
        <w:t xml:space="preserve">Visual Studio Professional </w:t>
      </w:r>
      <w:bookmarkEnd w:id="879"/>
      <w:bookmarkEnd w:id="880"/>
      <w:bookmarkEnd w:id="881"/>
      <w:bookmarkEnd w:id="882"/>
      <w:bookmarkEnd w:id="883"/>
      <w:bookmarkEnd w:id="884"/>
      <w:bookmarkEnd w:id="885"/>
      <w:bookmarkEnd w:id="886"/>
      <w:bookmarkEnd w:id="887"/>
      <w:bookmarkEnd w:id="888"/>
      <w:bookmarkEnd w:id="889"/>
      <w:bookmarkEnd w:id="890"/>
      <w:r w:rsidR="005D4A0E">
        <w:t>201</w:t>
      </w:r>
      <w:r w:rsidR="005D4A0E" w:rsidRPr="001B58B7">
        <w:t>5</w:t>
      </w:r>
      <w:bookmarkEnd w:id="891"/>
      <w:bookmarkEnd w:id="892"/>
      <w:r>
        <w:fldChar w:fldCharType="begin"/>
      </w:r>
      <w:r>
        <w:instrText xml:space="preserve">XE "Visual Studio Professional </w:instrText>
      </w:r>
      <w:r w:rsidR="005D4A0E">
        <w:instrText>201</w:instrText>
      </w:r>
      <w:r w:rsidR="005D4A0E" w:rsidRPr="001B58B7">
        <w:instrText>5</w:instrText>
      </w:r>
      <w:r>
        <w:instrText>"</w:instrText>
      </w:r>
      <w:r>
        <w:fldChar w:fldCharType="end"/>
      </w:r>
    </w:p>
    <w:p w14:paraId="122230CF" w14:textId="77777777" w:rsidR="00DD1638" w:rsidRPr="005F3229" w:rsidRDefault="00DD1638"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288863F2" w:rsidR="00DD1638" w:rsidRPr="005F3229" w:rsidRDefault="00DD1638"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010B87F" w14:textId="49C7D2B9" w:rsidR="00DD1638" w:rsidRPr="005F3229" w:rsidRDefault="00DD1638" w:rsidP="00C1564F">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C1564F">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76052EA5" w14:textId="3CBCE96E" w:rsidR="00DD1638" w:rsidRPr="005F3229" w:rsidRDefault="00DD1638"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C1564F">
            <w:pPr>
              <w:pStyle w:val="PURLMSH"/>
            </w:pPr>
          </w:p>
        </w:tc>
        <w:tc>
          <w:tcPr>
            <w:tcW w:w="2523" w:type="pct"/>
            <w:tcBorders>
              <w:top w:val="nil"/>
              <w:bottom w:val="nil"/>
            </w:tcBorders>
          </w:tcPr>
          <w:p w14:paraId="352ACBAF" w14:textId="0586D5AB" w:rsidR="007331A1" w:rsidRPr="005F3229"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C1564F">
            <w:pPr>
              <w:pStyle w:val="PURBody"/>
              <w:keepNext/>
              <w:keepLines/>
              <w:rPr>
                <w:i/>
              </w:rPr>
            </w:pPr>
            <w:r>
              <w:rPr>
                <w:b/>
              </w:rPr>
              <w:t>Необходимо:</w:t>
            </w:r>
          </w:p>
          <w:p w14:paraId="4CD73345" w14:textId="6250F53D" w:rsidR="00DD1638" w:rsidRPr="005F3229" w:rsidRDefault="00DD1638" w:rsidP="00C1564F">
            <w:pPr>
              <w:pStyle w:val="PURBullet-Indented"/>
              <w:keepNext/>
              <w:keepLines/>
              <w:spacing w:line="240" w:lineRule="auto"/>
              <w:rPr>
                <w:b/>
                <w:bCs/>
              </w:rPr>
            </w:pPr>
            <w:r>
              <w:t>Visual Studio Professional </w:t>
            </w:r>
            <w:r w:rsidR="005D4A0E">
              <w:t>201</w:t>
            </w:r>
            <w:r w:rsidR="005D4A0E">
              <w:rPr>
                <w:lang w:val="en-US"/>
              </w:rPr>
              <w:t>5</w:t>
            </w:r>
            <w:r w:rsidR="005D4A0E">
              <w:t xml:space="preserve"> </w:t>
            </w:r>
            <w:r>
              <w:t>SAL</w:t>
            </w:r>
          </w:p>
        </w:tc>
      </w:tr>
    </w:tbl>
    <w:p w14:paraId="25D0172A" w14:textId="77777777" w:rsidR="00DD1638" w:rsidRPr="005F3229" w:rsidRDefault="00DD1638" w:rsidP="00C1564F">
      <w:pPr>
        <w:pStyle w:val="PURADDITIONALTERMSHEADERMB"/>
      </w:pPr>
      <w:r>
        <w:t>Дополнительные условия.</w:t>
      </w:r>
    </w:p>
    <w:p w14:paraId="3B155F6E" w14:textId="77777777" w:rsidR="00DD1638" w:rsidRPr="005F3229" w:rsidRDefault="00DD1638" w:rsidP="00C1564F">
      <w:pPr>
        <w:pStyle w:val="PURBlueStrong"/>
        <w:spacing w:line="240" w:lineRule="auto"/>
      </w:pPr>
      <w:r>
        <w:t>Файл BUILDSERVER.TXT</w:t>
      </w:r>
    </w:p>
    <w:p w14:paraId="3DFAC924" w14:textId="21235B4B" w:rsidR="00DD1638" w:rsidRPr="005F3229" w:rsidRDefault="00DD1638" w:rsidP="00C1564F">
      <w:pPr>
        <w:pStyle w:val="PURBody-Indented"/>
      </w:pPr>
      <w:r>
        <w:t xml:space="preserve">Списки серверов сборки см. по адресу </w:t>
      </w:r>
      <w:hyperlink r:id="rId173"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4" w:history="1">
        <w:r>
          <w:rPr>
            <w:rStyle w:val="Hyperlink"/>
          </w:rPr>
          <w:t>http://go.microsoft.com/fwlink/?LinkId=286955</w:t>
        </w:r>
      </w:hyperlink>
      <w:r>
        <w:t xml:space="preserve"> дополнительные файлы для использования в тех же целях.</w:t>
      </w:r>
    </w:p>
    <w:p w14:paraId="59033D2C" w14:textId="77777777" w:rsidR="00DD1638" w:rsidRPr="005F3229" w:rsidRDefault="00DD1638" w:rsidP="00C1564F">
      <w:pPr>
        <w:pStyle w:val="PURBlueStrong"/>
        <w:spacing w:line="240" w:lineRule="auto"/>
      </w:pPr>
      <w:r>
        <w:t>Служебные программы</w:t>
      </w:r>
    </w:p>
    <w:p w14:paraId="6C4EABAE" w14:textId="2BC77B9E" w:rsidR="00DD1638" w:rsidRPr="005F3229" w:rsidRDefault="00DD1638" w:rsidP="00C1564F">
      <w:pPr>
        <w:pStyle w:val="PURBody-Indented"/>
      </w:pPr>
      <w:r>
        <w:t xml:space="preserve">Списки служебных программ см. по адресу </w:t>
      </w:r>
      <w:hyperlink r:id="rId175"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11D253A" w14:textId="77777777" w:rsidR="00DD1638" w:rsidRPr="005F3229" w:rsidRDefault="00DD1638" w:rsidP="00C1564F">
      <w:pPr>
        <w:pStyle w:val="PURBlueStrong-Indented"/>
        <w:spacing w:line="240" w:lineRule="auto"/>
      </w:pPr>
      <w:r>
        <w:lastRenderedPageBreak/>
        <w:t>Программы и уведомления третьих лиц</w:t>
      </w:r>
    </w:p>
    <w:p w14:paraId="7629F503" w14:textId="274E6820" w:rsidR="00DD1638" w:rsidRPr="005F3229" w:rsidRDefault="00DD1638" w:rsidP="00C1564F">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2A97737" w14:textId="77777777" w:rsidR="00DD1638" w:rsidRPr="005F3229" w:rsidRDefault="00DD1638" w:rsidP="00C1564F">
      <w:pPr>
        <w:pStyle w:val="PURBlueStrong-Indented"/>
        <w:spacing w:line="240" w:lineRule="auto"/>
      </w:pPr>
      <w:r>
        <w:t>Компоненты диспетчера расширений и пакетов</w:t>
      </w:r>
    </w:p>
    <w:p w14:paraId="7A4F4E05" w14:textId="6FE4A80D" w:rsidR="00DD1638" w:rsidRPr="005F3229" w:rsidRDefault="00DD1638" w:rsidP="00C1564F">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4CBB25FB" w14:textId="77777777" w:rsidR="005D4A0E" w:rsidRPr="001D105D" w:rsidRDefault="005D4A0E" w:rsidP="00C1564F">
      <w:pPr>
        <w:pStyle w:val="PURBlueStrong-Indented"/>
        <w:spacing w:line="240" w:lineRule="auto"/>
      </w:pPr>
      <w:r>
        <w:t>Библиотеки, предоставляемые по малой общедоступной лицензии GNU</w:t>
      </w:r>
    </w:p>
    <w:p w14:paraId="42ACFB48" w14:textId="77777777" w:rsidR="005D4A0E" w:rsidRPr="002D0D7C" w:rsidRDefault="005D4A0E" w:rsidP="00C1564F">
      <w:pPr>
        <w:pStyle w:val="ProductList-Body"/>
        <w:spacing w:after="120"/>
        <w:ind w:left="274"/>
        <w:rPr>
          <w:rFonts w:ascii="Arial" w:eastAsiaTheme="minorEastAsia" w:hAnsi="Arial"/>
          <w:color w:val="404040" w:themeColor="text1" w:themeTint="BF"/>
          <w:szCs w:val="20"/>
        </w:rPr>
      </w:pPr>
      <w:r w:rsidRPr="002D0D7C">
        <w:rPr>
          <w:rFonts w:ascii="Arial" w:eastAsiaTheme="minorEastAsia" w:hAnsi="Arial"/>
          <w:color w:val="404040" w:themeColor="text1" w:themeTint="BF"/>
          <w:szCs w:val="20"/>
        </w:rPr>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339866B1" w14:textId="77777777" w:rsidR="003E01FF" w:rsidRPr="004A290B" w:rsidRDefault="003E01FF" w:rsidP="00C1564F">
      <w:pPr>
        <w:pStyle w:val="PURBlueStrong-Indented"/>
        <w:spacing w:line="240" w:lineRule="auto"/>
      </w:pPr>
      <w:r>
        <w:t>Программное обеспечение третьих лиц</w:t>
      </w:r>
    </w:p>
    <w:p w14:paraId="78A864D8" w14:textId="09029F80" w:rsidR="003E01FF" w:rsidRDefault="003E01FF" w:rsidP="00C1564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F31BCC9" w14:textId="4B93ED13" w:rsidR="003E01FF" w:rsidRDefault="003E01FF" w:rsidP="00C1564F">
      <w:pPr>
        <w:pStyle w:val="PURBlueStrong-Indented"/>
        <w:spacing w:line="240" w:lineRule="auto"/>
      </w:pPr>
      <w:r>
        <w:t>Технические ограничения</w:t>
      </w:r>
    </w:p>
    <w:p w14:paraId="622450D8" w14:textId="77777777" w:rsidR="003E01FF" w:rsidRPr="009A531A" w:rsidRDefault="003E01FF" w:rsidP="00C1564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263E68FA" w14:textId="355DB59F" w:rsidR="003E01FF" w:rsidRDefault="003E01FF" w:rsidP="00C1564F">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434E17FC" w14:textId="1E666903" w:rsidR="003E01FF" w:rsidRDefault="003E01FF" w:rsidP="00C1564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5FAFE3B" w14:textId="77777777" w:rsidR="003E01FF" w:rsidRPr="00E853A4" w:rsidRDefault="003E01FF" w:rsidP="00C1564F">
      <w:pPr>
        <w:pStyle w:val="PURBlueStrong-Indented"/>
        <w:spacing w:line="240" w:lineRule="auto"/>
      </w:pPr>
      <w:r>
        <w:t>Microsoft Advertising SDK</w:t>
      </w:r>
    </w:p>
    <w:p w14:paraId="28F7F58D" w14:textId="52EFE040" w:rsidR="003E01FF" w:rsidRPr="005F5A74" w:rsidRDefault="003E01FF" w:rsidP="00C1564F">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w:t>
      </w:r>
      <w:r>
        <w:lastRenderedPageBreak/>
        <w:t xml:space="preserve">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6" w:history="1">
        <w:r>
          <w:rPr>
            <w:rStyle w:val="Hyperlink"/>
          </w:rPr>
          <w:t>https://choice.live.com/AdvertisementChoice/</w:t>
        </w:r>
      </w:hyperlink>
      <w:r>
        <w:t>.</w:t>
      </w:r>
    </w:p>
    <w:p w14:paraId="4F711C3D" w14:textId="77777777" w:rsidR="00DD1638" w:rsidRPr="005F3229" w:rsidRDefault="00DD1638" w:rsidP="00C1564F">
      <w:pPr>
        <w:pStyle w:val="PURBlueStrong-Indented"/>
        <w:spacing w:line="240" w:lineRule="auto"/>
      </w:pPr>
      <w:r>
        <w:t>Компоненты продукта Microsoft SQL Server и пакет средств разработки программного обеспечения Windows (Windows SDK)</w:t>
      </w:r>
    </w:p>
    <w:p w14:paraId="415524E8" w14:textId="16E9D19A" w:rsidR="00DD1638" w:rsidRPr="005F3229" w:rsidRDefault="00DD1638" w:rsidP="00C1564F">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A759C76" w14:textId="77777777" w:rsidR="00DD1638" w:rsidRPr="005F3229" w:rsidRDefault="00DD1638" w:rsidP="00C1564F">
      <w:pPr>
        <w:pStyle w:val="PURBlueStrong-Indented"/>
        <w:spacing w:line="240" w:lineRule="auto"/>
      </w:pPr>
      <w:r>
        <w:t>Компоненты программного обеспечения Windows</w:t>
      </w:r>
    </w:p>
    <w:p w14:paraId="0D006650" w14:textId="5A7892A8" w:rsidR="00DD1638" w:rsidRPr="005F3229" w:rsidRDefault="00DD1638" w:rsidP="00C1564F">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6361BFE3" w14:textId="77777777" w:rsidR="00DD1638" w:rsidRPr="005F3229" w:rsidRDefault="00DD1638" w:rsidP="00C1564F">
      <w:pPr>
        <w:pStyle w:val="PURBlueStrong-Indented"/>
        <w:spacing w:line="240" w:lineRule="auto"/>
      </w:pPr>
      <w:r>
        <w:t>ПО .NET Framework</w:t>
      </w:r>
    </w:p>
    <w:p w14:paraId="380B437A" w14:textId="5726171B" w:rsidR="00DD1638" w:rsidRPr="005F3229" w:rsidRDefault="00DD1638"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23287B42" w14:textId="7FB554E7" w:rsidR="00DD1638" w:rsidRPr="005F3229" w:rsidRDefault="00A93FEE" w:rsidP="00C1564F">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A25B04A" w14:textId="0F0AD039" w:rsidR="00DD1638" w:rsidRPr="005F3229" w:rsidRDefault="00DD1638" w:rsidP="00C1564F">
      <w:pPr>
        <w:pStyle w:val="PURProductName"/>
      </w:pPr>
      <w:bookmarkStart w:id="893" w:name="_Toc355093391"/>
      <w:bookmarkStart w:id="894" w:name="_Toc355093536"/>
      <w:bookmarkStart w:id="895" w:name="_Toc347044735"/>
      <w:bookmarkStart w:id="896" w:name="_Toc347045415"/>
      <w:bookmarkStart w:id="897" w:name="_Toc363552825"/>
      <w:bookmarkStart w:id="898" w:name="_Toc363552888"/>
      <w:bookmarkStart w:id="899" w:name="_Toc378682187"/>
      <w:bookmarkStart w:id="900" w:name="_Toc378682289"/>
      <w:bookmarkStart w:id="901" w:name="_Toc371268301"/>
      <w:bookmarkStart w:id="902" w:name="_Toc371268367"/>
      <w:bookmarkStart w:id="903" w:name="_Toc379278504"/>
      <w:bookmarkStart w:id="904" w:name="_Toc379278566"/>
      <w:bookmarkStart w:id="905" w:name="_Toc428364436"/>
      <w:bookmarkStart w:id="906" w:name="_Toc428364800"/>
      <w:r>
        <w:t xml:space="preserve">Visual Studio Team Foundation Server </w:t>
      </w:r>
      <w:r w:rsidR="005D4A0E">
        <w:t>201</w:t>
      </w:r>
      <w:r w:rsidR="005D4A0E" w:rsidRPr="001B58B7">
        <w:t>5</w:t>
      </w:r>
      <w:r w:rsidR="005D4A0E">
        <w:t xml:space="preserve"> </w:t>
      </w:r>
      <w:r>
        <w:t>с технологией SQL Server 2014</w:t>
      </w:r>
      <w:bookmarkEnd w:id="893"/>
      <w:bookmarkEnd w:id="894"/>
      <w:bookmarkEnd w:id="895"/>
      <w:bookmarkEnd w:id="896"/>
      <w:bookmarkEnd w:id="897"/>
      <w:bookmarkEnd w:id="898"/>
      <w:bookmarkEnd w:id="899"/>
      <w:bookmarkEnd w:id="900"/>
      <w:bookmarkEnd w:id="901"/>
      <w:bookmarkEnd w:id="902"/>
      <w:bookmarkEnd w:id="903"/>
      <w:bookmarkEnd w:id="904"/>
      <w:bookmarkEnd w:id="905"/>
      <w:bookmarkEnd w:id="906"/>
      <w:r>
        <w:fldChar w:fldCharType="begin"/>
      </w:r>
      <w:r>
        <w:instrText xml:space="preserve">XE "Visual Studio Team Foundation Server </w:instrText>
      </w:r>
      <w:r w:rsidR="005D4A0E">
        <w:instrText>201</w:instrText>
      </w:r>
      <w:r w:rsidR="005D4A0E" w:rsidRPr="001B58B7">
        <w:instrText>5</w:instrText>
      </w:r>
      <w:r w:rsidR="005D4A0E">
        <w:instrText xml:space="preserve"> </w:instrText>
      </w:r>
      <w:r>
        <w:instrText>с технологией SQL Server 2014"</w:instrText>
      </w:r>
      <w:r>
        <w:fldChar w:fldCharType="end"/>
      </w:r>
    </w:p>
    <w:p w14:paraId="02E8C1A1" w14:textId="77777777" w:rsidR="00DD1638" w:rsidRPr="005F3229" w:rsidRDefault="00DD1638"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6FD5C70D" w:rsidR="00DD1638" w:rsidRPr="005F3229" w:rsidRDefault="00DD1638"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0F76EA82" w14:textId="77777777" w:rsidR="00DD1638" w:rsidRPr="005F3229" w:rsidRDefault="00DD1638" w:rsidP="00C1564F">
            <w:pPr>
              <w:pStyle w:val="PURLMSH"/>
            </w:pPr>
            <w:r>
              <w:t xml:space="preserve">См. соответствующее уведомление. </w:t>
            </w:r>
            <w:r>
              <w:rPr>
                <w:b/>
              </w:rPr>
              <w:t>Нет</w:t>
            </w:r>
          </w:p>
        </w:tc>
      </w:tr>
      <w:tr w:rsidR="00DD1638" w:rsidRPr="005F3229" w14:paraId="4524F876" w14:textId="77777777" w:rsidTr="00224512">
        <w:tc>
          <w:tcPr>
            <w:tcW w:w="2477" w:type="pct"/>
            <w:tcBorders>
              <w:top w:val="nil"/>
            </w:tcBorders>
          </w:tcPr>
          <w:p w14:paraId="43338AE6" w14:textId="237FFE35" w:rsidR="00785537" w:rsidRPr="007331A1" w:rsidRDefault="00DD1638" w:rsidP="00C1564F">
            <w:pPr>
              <w:pStyle w:val="PURLMSH"/>
              <w:rPr>
                <w:i/>
              </w:rPr>
            </w:pPr>
            <w:r>
              <w:t xml:space="preserve">Клиентское/Дополнительное программное обеспечение </w:t>
            </w:r>
            <w:r>
              <w:rPr>
                <w:b/>
              </w:rPr>
              <w:t xml:space="preserve">Да </w:t>
            </w:r>
            <w:r w:rsidR="009542F3" w:rsidRPr="009542F3">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B646289" w14:textId="0B0181FD" w:rsidR="00DD1638" w:rsidRPr="005F3229" w:rsidRDefault="00DD1638"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C1564F">
            <w:pPr>
              <w:pStyle w:val="PURLMSH"/>
            </w:pPr>
          </w:p>
        </w:tc>
        <w:tc>
          <w:tcPr>
            <w:tcW w:w="2523" w:type="pct"/>
            <w:tcBorders>
              <w:top w:val="nil"/>
            </w:tcBorders>
          </w:tcPr>
          <w:p w14:paraId="2F438895" w14:textId="50131C3B" w:rsidR="007331A1" w:rsidRPr="005F3229"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C1564F">
            <w:pPr>
              <w:pStyle w:val="PURBody"/>
              <w:rPr>
                <w:i/>
              </w:rPr>
            </w:pPr>
            <w:r>
              <w:rPr>
                <w:b/>
              </w:rPr>
              <w:t>Необходимо:</w:t>
            </w:r>
          </w:p>
          <w:p w14:paraId="3FDE278F" w14:textId="2CE2D215" w:rsidR="00DD1638" w:rsidRPr="009B2897" w:rsidRDefault="00DD1638" w:rsidP="00C1564F">
            <w:pPr>
              <w:pStyle w:val="PURBullet-Indented"/>
              <w:spacing w:line="240" w:lineRule="auto"/>
              <w:rPr>
                <w:lang w:val="en-US"/>
              </w:rPr>
            </w:pPr>
            <w:r w:rsidRPr="009B2897">
              <w:rPr>
                <w:lang w:val="en-US"/>
              </w:rPr>
              <w:t xml:space="preserve">Visual Studio Team Foundation Server </w:t>
            </w:r>
            <w:r w:rsidR="005D4A0E" w:rsidRPr="009B2897">
              <w:rPr>
                <w:lang w:val="en-US"/>
              </w:rPr>
              <w:t>201</w:t>
            </w:r>
            <w:r w:rsidR="005D4A0E">
              <w:rPr>
                <w:lang w:val="en-US"/>
              </w:rPr>
              <w:t>5</w:t>
            </w:r>
            <w:r w:rsidR="005D4A0E" w:rsidRPr="009B2897">
              <w:rPr>
                <w:lang w:val="en-US"/>
              </w:rPr>
              <w:t xml:space="preserve"> </w:t>
            </w:r>
            <w:r w:rsidRPr="009B2897">
              <w:rPr>
                <w:lang w:val="en-US"/>
              </w:rPr>
              <w:t xml:space="preserve">SAL, </w:t>
            </w:r>
            <w:r>
              <w:rPr>
                <w:b/>
              </w:rPr>
              <w:t>или</w:t>
            </w:r>
          </w:p>
          <w:p w14:paraId="48A07A5B" w14:textId="14A22C06" w:rsidR="00DD1638" w:rsidRPr="009B2897" w:rsidRDefault="00DD1638" w:rsidP="00C1564F">
            <w:pPr>
              <w:pStyle w:val="PURBullet-Indented"/>
              <w:spacing w:line="240" w:lineRule="auto"/>
              <w:rPr>
                <w:lang w:val="en-US"/>
              </w:rPr>
            </w:pPr>
            <w:r w:rsidRPr="009B2897">
              <w:rPr>
                <w:lang w:val="en-US"/>
              </w:rPr>
              <w:t xml:space="preserve">Visual Studio Team Foundation Server </w:t>
            </w:r>
            <w:r w:rsidR="005D4A0E" w:rsidRPr="009B2897">
              <w:rPr>
                <w:lang w:val="en-US"/>
              </w:rPr>
              <w:t>201</w:t>
            </w:r>
            <w:r w:rsidR="005D4A0E">
              <w:rPr>
                <w:lang w:val="en-US"/>
              </w:rPr>
              <w:t>5</w:t>
            </w:r>
            <w:r w:rsidR="005D4A0E" w:rsidRPr="009B2897">
              <w:rPr>
                <w:lang w:val="en-US"/>
              </w:rPr>
              <w:t xml:space="preserve"> </w:t>
            </w:r>
            <w:r w:rsidRPr="009B2897">
              <w:rPr>
                <w:lang w:val="en-US"/>
              </w:rPr>
              <w:t>Basic SAL (</w:t>
            </w:r>
            <w:r>
              <w:t>для</w:t>
            </w:r>
            <w:r w:rsidRPr="009B2897">
              <w:rPr>
                <w:lang w:val="en-US"/>
              </w:rPr>
              <w:t xml:space="preserve"> </w:t>
            </w:r>
            <w:r>
              <w:t>базовой</w:t>
            </w:r>
            <w:r w:rsidRPr="009B2897">
              <w:rPr>
                <w:lang w:val="en-US"/>
              </w:rPr>
              <w:t xml:space="preserve"> </w:t>
            </w:r>
            <w:r>
              <w:t>конфигурации</w:t>
            </w:r>
            <w:r w:rsidRPr="009B2897">
              <w:rPr>
                <w:lang w:val="en-US"/>
              </w:rPr>
              <w:t xml:space="preserve">), </w:t>
            </w:r>
            <w:r>
              <w:rPr>
                <w:b/>
              </w:rPr>
              <w:t>или</w:t>
            </w:r>
          </w:p>
          <w:p w14:paraId="07F67B14" w14:textId="2C7FA518" w:rsidR="003E01FF" w:rsidRDefault="003E01FF" w:rsidP="00C1564F">
            <w:pPr>
              <w:pStyle w:val="PURBullet-Indented"/>
              <w:spacing w:line="240" w:lineRule="auto"/>
            </w:pPr>
            <w:r>
              <w:t xml:space="preserve">Visual Studio </w:t>
            </w:r>
            <w:r w:rsidR="005D4A0E">
              <w:rPr>
                <w:lang w:val="en-US"/>
              </w:rPr>
              <w:t>Enterprise 2015</w:t>
            </w:r>
            <w:r>
              <w:t xml:space="preserve"> SAL, </w:t>
            </w:r>
            <w:r>
              <w:rPr>
                <w:b/>
              </w:rPr>
              <w:t>или</w:t>
            </w:r>
          </w:p>
          <w:p w14:paraId="31B2055A" w14:textId="4276F1A7" w:rsidR="003E01FF" w:rsidRPr="005F3229" w:rsidRDefault="003E01FF" w:rsidP="00C1564F">
            <w:pPr>
              <w:pStyle w:val="PURBullet-Indented"/>
              <w:spacing w:line="240" w:lineRule="auto"/>
            </w:pPr>
            <w:r>
              <w:t xml:space="preserve">Visual Studio Test Professional </w:t>
            </w:r>
            <w:r w:rsidR="005D4A0E">
              <w:t>201</w:t>
            </w:r>
            <w:r w:rsidR="005D4A0E">
              <w:rPr>
                <w:lang w:val="en-US"/>
              </w:rPr>
              <w:t>5</w:t>
            </w:r>
            <w:r w:rsidR="005D4A0E">
              <w:t xml:space="preserve"> </w:t>
            </w:r>
            <w:r>
              <w:t>SAL</w:t>
            </w:r>
          </w:p>
          <w:p w14:paraId="4F82D3FE" w14:textId="77777777" w:rsidR="00DD1638" w:rsidRPr="005F3229" w:rsidRDefault="00DD1638" w:rsidP="00C1564F">
            <w:pPr>
              <w:pStyle w:val="PURBullet-Indented"/>
              <w:numPr>
                <w:ilvl w:val="0"/>
                <w:numId w:val="0"/>
              </w:numPr>
              <w:spacing w:line="240" w:lineRule="auto"/>
            </w:pPr>
          </w:p>
        </w:tc>
      </w:tr>
    </w:tbl>
    <w:p w14:paraId="7C96EE06" w14:textId="77777777" w:rsidR="00DD1638" w:rsidRPr="005F3229" w:rsidRDefault="00DD1638" w:rsidP="00C1564F">
      <w:pPr>
        <w:pStyle w:val="PURADDITIONALTERMSHEADERMB"/>
      </w:pPr>
      <w:r>
        <w:t>Дополнительные условия.</w:t>
      </w:r>
    </w:p>
    <w:p w14:paraId="21F98FB7" w14:textId="63DAB843" w:rsidR="003E01FF" w:rsidRPr="006B04DA" w:rsidRDefault="003E01FF" w:rsidP="00C1564F">
      <w:pPr>
        <w:pStyle w:val="PURBlueStrong"/>
        <w:spacing w:line="240" w:lineRule="auto"/>
      </w:pPr>
      <w:r>
        <w:t xml:space="preserve">Ограничения на использование для Visual Studio </w:t>
      </w:r>
      <w:r w:rsidR="00AD1314">
        <w:rPr>
          <w:lang w:val="en-US"/>
        </w:rPr>
        <w:t>Enterprise</w:t>
      </w:r>
      <w:r w:rsidR="00AD1314" w:rsidRPr="00AD1314">
        <w:t xml:space="preserve"> 2015</w:t>
      </w:r>
      <w:r>
        <w:t xml:space="preserve"> SAL и Visual Studio Test Professional </w:t>
      </w:r>
      <w:r w:rsidR="00AD1314">
        <w:t>201</w:t>
      </w:r>
      <w:r w:rsidR="00AD1314" w:rsidRPr="001B58B7">
        <w:t>5</w:t>
      </w:r>
      <w:r w:rsidR="00AD1314">
        <w:t xml:space="preserve"> </w:t>
      </w:r>
      <w:r>
        <w:t>SAL</w:t>
      </w:r>
    </w:p>
    <w:p w14:paraId="7E0B3485" w14:textId="0AB68D70" w:rsidR="003E01FF" w:rsidRDefault="003E01FF" w:rsidP="00C1564F">
      <w:pPr>
        <w:pStyle w:val="PURBullet-Indented"/>
        <w:numPr>
          <w:ilvl w:val="0"/>
          <w:numId w:val="0"/>
        </w:numPr>
        <w:spacing w:line="240" w:lineRule="auto"/>
        <w:ind w:left="274"/>
      </w:pPr>
      <w:r>
        <w:t xml:space="preserve">Каждому пользователю, на которого приобретена лицензия Visual Studio </w:t>
      </w:r>
      <w:r w:rsidR="00AD1314">
        <w:rPr>
          <w:lang w:val="en-US"/>
        </w:rPr>
        <w:t>Enterprise</w:t>
      </w:r>
      <w:r w:rsidR="00AD1314" w:rsidRPr="00AD1314">
        <w:t xml:space="preserve"> 2015</w:t>
      </w:r>
      <w:r>
        <w:t xml:space="preserve"> SAL или</w:t>
      </w:r>
      <w:r>
        <w:rPr>
          <w:b/>
        </w:rPr>
        <w:t xml:space="preserve"> </w:t>
      </w:r>
      <w:r>
        <w:t xml:space="preserve">Visual Studio Test Professional </w:t>
      </w:r>
      <w:r w:rsidR="00AD1314">
        <w:t>201</w:t>
      </w:r>
      <w:r w:rsidR="00AD1314" w:rsidRPr="00AD1314">
        <w:t>5</w:t>
      </w:r>
      <w:r w:rsidR="00AD1314">
        <w:t xml:space="preserve"> </w:t>
      </w:r>
      <w:r>
        <w:t>SAL, разрешается использовать следующие функции этого серверного программного обеспечения:</w:t>
      </w:r>
    </w:p>
    <w:p w14:paraId="0EEAD8BE" w14:textId="77777777" w:rsidR="003E01FF" w:rsidRPr="00065351" w:rsidRDefault="003E01FF" w:rsidP="00C1564F">
      <w:pPr>
        <w:pStyle w:val="PURBullet"/>
        <w:numPr>
          <w:ilvl w:val="0"/>
          <w:numId w:val="25"/>
        </w:numPr>
        <w:spacing w:line="240" w:lineRule="auto"/>
      </w:pPr>
      <w:r>
        <w:t xml:space="preserve">Request and Manage Feedback </w:t>
      </w:r>
    </w:p>
    <w:p w14:paraId="62899F67" w14:textId="77777777" w:rsidR="003E01FF" w:rsidRPr="00065351" w:rsidRDefault="003E01FF" w:rsidP="00C1564F">
      <w:pPr>
        <w:pStyle w:val="PURBullet"/>
        <w:numPr>
          <w:ilvl w:val="0"/>
          <w:numId w:val="25"/>
        </w:numPr>
        <w:spacing w:line="240" w:lineRule="auto"/>
      </w:pPr>
      <w:r>
        <w:t>Управление тестами</w:t>
      </w:r>
    </w:p>
    <w:p w14:paraId="54B51CF7" w14:textId="77777777" w:rsidR="003E01FF" w:rsidRPr="00065351" w:rsidRDefault="003E01FF" w:rsidP="00C1564F">
      <w:pPr>
        <w:pStyle w:val="PURBullet"/>
        <w:numPr>
          <w:ilvl w:val="0"/>
          <w:numId w:val="25"/>
        </w:numPr>
        <w:spacing w:line="240" w:lineRule="auto"/>
      </w:pPr>
      <w:r>
        <w:t>Набор Agile Portfolio Management</w:t>
      </w:r>
    </w:p>
    <w:p w14:paraId="432514CF" w14:textId="77777777" w:rsidR="003E01FF" w:rsidRPr="00065351" w:rsidRDefault="003E01FF" w:rsidP="00C1564F">
      <w:pPr>
        <w:pStyle w:val="PURBullet"/>
        <w:numPr>
          <w:ilvl w:val="0"/>
          <w:numId w:val="25"/>
        </w:numPr>
        <w:spacing w:line="240" w:lineRule="auto"/>
      </w:pPr>
      <w:r>
        <w:t>Офисные подразделения</w:t>
      </w:r>
    </w:p>
    <w:p w14:paraId="009C2451" w14:textId="77777777" w:rsidR="003E01FF" w:rsidRPr="00065351" w:rsidRDefault="003E01FF" w:rsidP="00C1564F">
      <w:pPr>
        <w:pStyle w:val="PURBullet"/>
        <w:numPr>
          <w:ilvl w:val="0"/>
          <w:numId w:val="25"/>
        </w:numPr>
        <w:spacing w:line="240" w:lineRule="auto"/>
      </w:pPr>
      <w:r>
        <w:t>Создание диаграмм рабочих элементов</w:t>
      </w:r>
    </w:p>
    <w:p w14:paraId="58F3B690" w14:textId="26C450E2" w:rsidR="00A210BE" w:rsidRDefault="00A210BE" w:rsidP="00C1564F">
      <w:pPr>
        <w:pStyle w:val="PURBlueStrong-Indented"/>
        <w:spacing w:line="240" w:lineRule="auto"/>
      </w:pPr>
      <w:r>
        <w:t>Использование, не требующее лицензии SAL</w:t>
      </w:r>
    </w:p>
    <w:p w14:paraId="226D9A5F" w14:textId="5E06B116" w:rsidR="00A210BE" w:rsidRPr="00A210BE" w:rsidRDefault="00A210BE" w:rsidP="00C1564F">
      <w:pPr>
        <w:pStyle w:val="PURBlueStrong-Indented"/>
        <w:spacing w:line="240" w:lineRule="auto"/>
        <w:rPr>
          <w:smallCaps w:val="0"/>
          <w:color w:val="404040" w:themeColor="text1" w:themeTint="BF"/>
        </w:rPr>
      </w:pPr>
      <w:r>
        <w:rPr>
          <w:smallCaps w:val="0"/>
          <w:color w:val="404040" w:themeColor="text1" w:themeTint="BF"/>
        </w:rPr>
        <w:t>Лицензия SAL не требуется пользователям для следующих действий.</w:t>
      </w:r>
    </w:p>
    <w:p w14:paraId="299DF40E" w14:textId="05CA8728" w:rsidR="00A210BE" w:rsidRPr="00065351" w:rsidRDefault="00A210BE" w:rsidP="00C1564F">
      <w:pPr>
        <w:pStyle w:val="PURBullet"/>
        <w:numPr>
          <w:ilvl w:val="0"/>
          <w:numId w:val="48"/>
        </w:numPr>
        <w:spacing w:line="240" w:lineRule="auto"/>
        <w:ind w:left="540" w:hanging="270"/>
      </w:pPr>
      <w:r>
        <w:t xml:space="preserve">Просмотр, редактирование или ввод рабочих элементов. </w:t>
      </w:r>
    </w:p>
    <w:p w14:paraId="2BA88D1C" w14:textId="0E584F4D" w:rsidR="00A210BE" w:rsidRPr="009B2897" w:rsidRDefault="00A210BE" w:rsidP="00C1564F">
      <w:pPr>
        <w:pStyle w:val="PURBullet"/>
        <w:numPr>
          <w:ilvl w:val="0"/>
          <w:numId w:val="48"/>
        </w:numPr>
        <w:spacing w:line="240" w:lineRule="auto"/>
        <w:ind w:left="540" w:hanging="270"/>
        <w:rPr>
          <w:lang w:val="en-US"/>
        </w:rPr>
      </w:pPr>
      <w:r>
        <w:t>Доступ</w:t>
      </w:r>
      <w:r w:rsidRPr="009B2897">
        <w:rPr>
          <w:lang w:val="en-US"/>
        </w:rPr>
        <w:t xml:space="preserve"> </w:t>
      </w:r>
      <w:r>
        <w:t>к</w:t>
      </w:r>
      <w:r w:rsidRPr="009B2897">
        <w:rPr>
          <w:lang w:val="en-US"/>
        </w:rPr>
        <w:t xml:space="preserve"> Team Foundation Server Reporting.</w:t>
      </w:r>
    </w:p>
    <w:p w14:paraId="6CE6E85B" w14:textId="185CB1A6" w:rsidR="00A210BE" w:rsidRPr="009B2897" w:rsidRDefault="00A210BE" w:rsidP="00C1564F">
      <w:pPr>
        <w:pStyle w:val="PURBody"/>
        <w:numPr>
          <w:ilvl w:val="0"/>
          <w:numId w:val="48"/>
        </w:numPr>
        <w:ind w:left="540" w:hanging="270"/>
        <w:rPr>
          <w:lang w:val="en-US"/>
        </w:rPr>
      </w:pPr>
      <w:r>
        <w:t>Доступ</w:t>
      </w:r>
      <w:r w:rsidRPr="009B2897">
        <w:rPr>
          <w:lang w:val="en-US"/>
        </w:rPr>
        <w:t xml:space="preserve"> </w:t>
      </w:r>
      <w:r>
        <w:t>к</w:t>
      </w:r>
      <w:r w:rsidRPr="009B2897">
        <w:rPr>
          <w:lang w:val="en-US"/>
        </w:rPr>
        <w:t xml:space="preserve"> Visual Studio Online </w:t>
      </w:r>
      <w:r>
        <w:t>через</w:t>
      </w:r>
      <w:r w:rsidRPr="009B2897">
        <w:rPr>
          <w:lang w:val="en-US"/>
        </w:rPr>
        <w:t xml:space="preserve"> </w:t>
      </w:r>
      <w:r>
        <w:t>прокси</w:t>
      </w:r>
      <w:r w:rsidRPr="009B2897">
        <w:rPr>
          <w:lang w:val="en-US"/>
        </w:rPr>
        <w:t>-</w:t>
      </w:r>
      <w:r>
        <w:t>сервер</w:t>
      </w:r>
      <w:r w:rsidRPr="009B2897">
        <w:rPr>
          <w:lang w:val="en-US"/>
        </w:rPr>
        <w:t xml:space="preserve"> Team Foundation Server </w:t>
      </w:r>
      <w:r w:rsidR="00AD1314" w:rsidRPr="009B2897">
        <w:rPr>
          <w:lang w:val="en-US"/>
        </w:rPr>
        <w:t>201</w:t>
      </w:r>
      <w:r w:rsidR="00AD1314">
        <w:rPr>
          <w:lang w:val="en-US"/>
        </w:rPr>
        <w:t>5</w:t>
      </w:r>
      <w:r w:rsidRPr="009B2897">
        <w:rPr>
          <w:lang w:val="en-US"/>
        </w:rPr>
        <w:t>.</w:t>
      </w:r>
    </w:p>
    <w:p w14:paraId="21B21D88" w14:textId="561E6FA5" w:rsidR="00A210BE" w:rsidRPr="00A210BE" w:rsidRDefault="00A210BE" w:rsidP="00C1564F">
      <w:pPr>
        <w:pStyle w:val="PURBody"/>
        <w:numPr>
          <w:ilvl w:val="0"/>
          <w:numId w:val="48"/>
        </w:numPr>
        <w:ind w:left="540" w:hanging="270"/>
      </w:pPr>
      <w:r>
        <w:t>Утверждение стадий в конвейере управления выпусками.</w:t>
      </w:r>
    </w:p>
    <w:p w14:paraId="17CFE533" w14:textId="77777777" w:rsidR="00AD1314" w:rsidRDefault="00AD1314" w:rsidP="00C1564F">
      <w:pPr>
        <w:pStyle w:val="PURBlueStrong-Indented"/>
        <w:spacing w:line="240" w:lineRule="auto"/>
      </w:pPr>
    </w:p>
    <w:p w14:paraId="00BE322D" w14:textId="77777777" w:rsidR="00AD1314" w:rsidRPr="001D105D" w:rsidRDefault="00AD1314" w:rsidP="00C1564F">
      <w:pPr>
        <w:pStyle w:val="PURBlueStrong-Indented"/>
        <w:spacing w:line="240" w:lineRule="auto"/>
      </w:pPr>
      <w:r>
        <w:t>Библиотеки, предоставляемые по малой общедоступной лицензии GNU</w:t>
      </w:r>
    </w:p>
    <w:p w14:paraId="1B979A7A" w14:textId="77777777" w:rsidR="00AD1314" w:rsidRPr="002D0D7C" w:rsidRDefault="00AD1314" w:rsidP="00C1564F">
      <w:pPr>
        <w:pStyle w:val="PURBody-Indented"/>
      </w:pPr>
      <w:r w:rsidRPr="002D0D7C">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0129E61C" w14:textId="77777777" w:rsidR="003E01FF" w:rsidRPr="004A290B" w:rsidRDefault="003E01FF" w:rsidP="00C1564F">
      <w:pPr>
        <w:pStyle w:val="PURBlueStrong-Indented"/>
        <w:spacing w:line="240" w:lineRule="auto"/>
      </w:pPr>
      <w:r>
        <w:t>Программное обеспечение третьих лиц</w:t>
      </w:r>
    </w:p>
    <w:p w14:paraId="3F6D79DE" w14:textId="71A6C135" w:rsidR="003E01FF" w:rsidRDefault="003E01FF" w:rsidP="00C1564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5E919BD" w14:textId="5D01A487" w:rsidR="003E01FF" w:rsidRDefault="003E01FF" w:rsidP="00C1564F">
      <w:pPr>
        <w:pStyle w:val="PURBlueStrong-Indented"/>
        <w:spacing w:line="240" w:lineRule="auto"/>
      </w:pPr>
      <w:r>
        <w:t>Технические ограничения</w:t>
      </w:r>
    </w:p>
    <w:p w14:paraId="3A8D6252" w14:textId="77777777" w:rsidR="003E01FF" w:rsidRPr="009A531A" w:rsidRDefault="003E01FF" w:rsidP="00C1564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453643E1" w14:textId="77777777" w:rsidR="00DD1638" w:rsidRPr="005F3229" w:rsidRDefault="00DD1638" w:rsidP="00C1564F">
      <w:pPr>
        <w:pStyle w:val="PURBlueStrong-Indented"/>
        <w:spacing w:line="240" w:lineRule="auto"/>
      </w:pPr>
      <w:r>
        <w:t>Компоненты программного обеспечения Microsoft SQL Server</w:t>
      </w:r>
    </w:p>
    <w:p w14:paraId="4DD6F790" w14:textId="12C7F7DD" w:rsidR="00DD1638" w:rsidRPr="005F3229" w:rsidRDefault="00DD1638" w:rsidP="00C1564F">
      <w:pPr>
        <w:pStyle w:val="PURBody-Indented"/>
      </w:pPr>
      <w:r>
        <w:t>Данное программное обеспечение включает компоненты ПО Microsoft SQL Server, которые лицензируются в соответствии с условиями соответствующих лицензий SQL Server, расположенных в папке «Licenses».</w:t>
      </w:r>
    </w:p>
    <w:p w14:paraId="4AE42D92" w14:textId="4B7B0B33" w:rsidR="00DD1638" w:rsidRPr="005F3229" w:rsidRDefault="00DD1638" w:rsidP="00C1564F">
      <w:pPr>
        <w:pStyle w:val="PURBlueStrong-Indented"/>
        <w:spacing w:line="240" w:lineRule="auto"/>
      </w:pPr>
      <w:r>
        <w:t>Условия лицензии для Microsoft SharePoint Foundation 2013</w:t>
      </w:r>
    </w:p>
    <w:p w14:paraId="2EB52736" w14:textId="237E2FA3" w:rsidR="00DD1638" w:rsidRPr="005F3229" w:rsidRDefault="00DD1638" w:rsidP="00C1564F">
      <w:pPr>
        <w:pStyle w:val="PURBody-Indented"/>
      </w:pPr>
      <w:r>
        <w:t>Программное обеспечение сопровождается программным пакетом Microsoft SharePoint Foundation 2013, который лицензируется для вас в соответствии условиями для этого пакета. Копия этих отдельных условий лицензии находится в папке «Licenses».</w:t>
      </w:r>
    </w:p>
    <w:p w14:paraId="76AE0F0B" w14:textId="77777777" w:rsidR="00DD1638" w:rsidRPr="005F3229" w:rsidRDefault="00DD1638" w:rsidP="00C1564F">
      <w:pPr>
        <w:pStyle w:val="PURBlueStrong-Indented"/>
        <w:spacing w:line="240" w:lineRule="auto"/>
      </w:pPr>
      <w:bookmarkStart w:id="907" w:name="_Toc355093392"/>
      <w:bookmarkStart w:id="908" w:name="_Toc355093537"/>
      <w:r>
        <w:t>ПО .NET Framework</w:t>
      </w:r>
    </w:p>
    <w:p w14:paraId="0E83FD54" w14:textId="26C276A2" w:rsidR="00DD1638" w:rsidRPr="005F3229" w:rsidRDefault="00DD1638" w:rsidP="00C1564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89A3B61" w14:textId="578D8D00" w:rsidR="00DD1638" w:rsidRPr="005F3229" w:rsidRDefault="00A93FEE" w:rsidP="00C1564F">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E4FD76" w14:textId="29397850" w:rsidR="00DD1638" w:rsidRPr="005F3229" w:rsidRDefault="00DD1638" w:rsidP="00C1564F">
      <w:pPr>
        <w:pStyle w:val="PURProductName"/>
      </w:pPr>
      <w:bookmarkStart w:id="909" w:name="_Toc347044736"/>
      <w:bookmarkStart w:id="910" w:name="_Toc347045416"/>
      <w:bookmarkStart w:id="911" w:name="_Toc363552826"/>
      <w:bookmarkStart w:id="912" w:name="_Toc363552889"/>
      <w:bookmarkStart w:id="913" w:name="_Toc378682188"/>
      <w:bookmarkStart w:id="914" w:name="_Toc378682290"/>
      <w:bookmarkStart w:id="915" w:name="_Toc371268302"/>
      <w:bookmarkStart w:id="916" w:name="_Toc371268368"/>
      <w:bookmarkStart w:id="917" w:name="_Toc379278505"/>
      <w:bookmarkStart w:id="918" w:name="_Toc379278567"/>
      <w:bookmarkStart w:id="919" w:name="_Toc428364437"/>
      <w:bookmarkStart w:id="920" w:name="_Toc428364801"/>
      <w:r>
        <w:t xml:space="preserve">Visual Studio Test Professional </w:t>
      </w:r>
      <w:bookmarkEnd w:id="907"/>
      <w:bookmarkEnd w:id="908"/>
      <w:bookmarkEnd w:id="909"/>
      <w:bookmarkEnd w:id="910"/>
      <w:bookmarkEnd w:id="911"/>
      <w:bookmarkEnd w:id="912"/>
      <w:bookmarkEnd w:id="913"/>
      <w:bookmarkEnd w:id="914"/>
      <w:bookmarkEnd w:id="915"/>
      <w:bookmarkEnd w:id="916"/>
      <w:bookmarkEnd w:id="917"/>
      <w:bookmarkEnd w:id="918"/>
      <w:r w:rsidR="00AD1314">
        <w:t>201</w:t>
      </w:r>
      <w:r w:rsidR="00AD1314" w:rsidRPr="001B58B7">
        <w:t>5</w:t>
      </w:r>
      <w:bookmarkEnd w:id="919"/>
      <w:bookmarkEnd w:id="920"/>
      <w:r>
        <w:fldChar w:fldCharType="begin"/>
      </w:r>
      <w:r>
        <w:instrText xml:space="preserve">XE "Visual Studio Test Professional </w:instrText>
      </w:r>
      <w:r w:rsidR="00AD1314">
        <w:instrText>201</w:instrText>
      </w:r>
      <w:r w:rsidR="00AD1314" w:rsidRPr="001B58B7">
        <w:instrText>5</w:instrText>
      </w:r>
      <w:r>
        <w:instrText>"</w:instrText>
      </w:r>
      <w:r>
        <w:fldChar w:fldCharType="end"/>
      </w:r>
    </w:p>
    <w:p w14:paraId="1EDC7036" w14:textId="77777777" w:rsidR="00DD1638" w:rsidRPr="005F3229" w:rsidRDefault="00DD1638"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08A1A5A0" w:rsidR="00DD1638" w:rsidRPr="005F3229" w:rsidRDefault="00DD1638" w:rsidP="00C1564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gridSpan w:val="2"/>
            <w:tcBorders>
              <w:top w:val="single" w:sz="4" w:space="0" w:color="auto"/>
              <w:bottom w:val="nil"/>
            </w:tcBorders>
          </w:tcPr>
          <w:p w14:paraId="12672F2D" w14:textId="203E6AE4" w:rsidR="00DD1638" w:rsidRPr="005F3229" w:rsidRDefault="00DD1638" w:rsidP="00C1564F">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C1564F">
            <w:pPr>
              <w:pStyle w:val="PURLMSH"/>
              <w:rPr>
                <w:b/>
              </w:rPr>
            </w:pPr>
            <w:r>
              <w:t xml:space="preserve">Клиентское/Дополнительное программное обеспечение </w:t>
            </w:r>
            <w:r>
              <w:rPr>
                <w:b/>
              </w:rPr>
              <w:t>Нет</w:t>
            </w:r>
          </w:p>
        </w:tc>
        <w:tc>
          <w:tcPr>
            <w:tcW w:w="2523" w:type="pct"/>
            <w:gridSpan w:val="2"/>
            <w:tcBorders>
              <w:top w:val="nil"/>
              <w:bottom w:val="nil"/>
            </w:tcBorders>
          </w:tcPr>
          <w:p w14:paraId="68FAEB71" w14:textId="1767B1E6" w:rsidR="00DD1638" w:rsidRPr="005F3229" w:rsidRDefault="00DD1638" w:rsidP="00C1564F">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C1564F">
            <w:pPr>
              <w:pStyle w:val="PURLMSH"/>
            </w:pPr>
          </w:p>
        </w:tc>
        <w:tc>
          <w:tcPr>
            <w:tcW w:w="2523" w:type="pct"/>
            <w:gridSpan w:val="2"/>
            <w:tcBorders>
              <w:top w:val="nil"/>
              <w:bottom w:val="nil"/>
            </w:tcBorders>
          </w:tcPr>
          <w:p w14:paraId="005C8012" w14:textId="430177D2" w:rsidR="007331A1" w:rsidRPr="005F3229" w:rsidRDefault="007331A1" w:rsidP="00C1564F">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C1564F">
            <w:pPr>
              <w:pStyle w:val="PURBody"/>
              <w:rPr>
                <w:i/>
              </w:rPr>
            </w:pPr>
            <w:r>
              <w:rPr>
                <w:b/>
              </w:rPr>
              <w:t>Необходимо:</w:t>
            </w:r>
          </w:p>
          <w:p w14:paraId="1B71C8F4" w14:textId="1CC96709" w:rsidR="00DD1638" w:rsidRPr="005F3229" w:rsidRDefault="00DD1638" w:rsidP="00C1564F">
            <w:pPr>
              <w:pStyle w:val="PURBullet-Indented"/>
              <w:spacing w:line="240" w:lineRule="auto"/>
              <w:rPr>
                <w:b/>
                <w:bCs/>
              </w:rPr>
            </w:pPr>
            <w:r>
              <w:t xml:space="preserve">Visual Studio Test Professional </w:t>
            </w:r>
            <w:r w:rsidR="00AD1314">
              <w:t>201</w:t>
            </w:r>
            <w:r w:rsidR="00AD1314">
              <w:rPr>
                <w:lang w:val="en-US"/>
              </w:rPr>
              <w:t>5</w:t>
            </w:r>
            <w:r w:rsidR="00AD1314">
              <w:t xml:space="preserve"> </w:t>
            </w:r>
            <w:r>
              <w:t>SAL</w:t>
            </w:r>
          </w:p>
        </w:tc>
      </w:tr>
    </w:tbl>
    <w:p w14:paraId="151ABDE3" w14:textId="77777777" w:rsidR="00DD1638" w:rsidRPr="005F3229" w:rsidRDefault="00DD1638" w:rsidP="00C1564F">
      <w:pPr>
        <w:pStyle w:val="PURADDITIONALTERMSHEADERMB"/>
      </w:pPr>
      <w:r>
        <w:t>Дополнительные условия.</w:t>
      </w:r>
    </w:p>
    <w:p w14:paraId="3DF36909" w14:textId="77777777" w:rsidR="00DD1638" w:rsidRPr="005F3229" w:rsidRDefault="00DD1638" w:rsidP="00C1564F">
      <w:pPr>
        <w:pStyle w:val="PURBlueStrong-Indented"/>
        <w:spacing w:line="240" w:lineRule="auto"/>
      </w:pPr>
      <w:r>
        <w:t>Файл BUILDSERVER.TXT</w:t>
      </w:r>
    </w:p>
    <w:p w14:paraId="3E114142" w14:textId="25763ACE" w:rsidR="00DD1638" w:rsidRPr="005F3229" w:rsidRDefault="00DD1638" w:rsidP="00C1564F">
      <w:pPr>
        <w:pStyle w:val="PURBody-Indented"/>
      </w:pPr>
      <w:r>
        <w:t xml:space="preserve">Списки серверов сборки см. по адресу </w:t>
      </w:r>
      <w:hyperlink r:id="rId177"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8" w:history="1">
        <w:r>
          <w:rPr>
            <w:rStyle w:val="Hyperlink"/>
          </w:rPr>
          <w:t>http://go.microsoft.com/fwlink/?LinkId=286955</w:t>
        </w:r>
      </w:hyperlink>
      <w:r>
        <w:t xml:space="preserve"> дополнительные файлы для использования в тех же целях.</w:t>
      </w:r>
    </w:p>
    <w:p w14:paraId="3701434A" w14:textId="77777777" w:rsidR="00DD1638" w:rsidRPr="005F3229" w:rsidRDefault="00DD1638" w:rsidP="00C1564F">
      <w:pPr>
        <w:pStyle w:val="PURBlueStrong-Indented"/>
        <w:spacing w:line="240" w:lineRule="auto"/>
      </w:pPr>
      <w:r>
        <w:lastRenderedPageBreak/>
        <w:t>Служебные программы</w:t>
      </w:r>
    </w:p>
    <w:p w14:paraId="467F3E35" w14:textId="08C5DDEB" w:rsidR="00DD1638" w:rsidRPr="005F3229" w:rsidRDefault="00DD1638" w:rsidP="00C1564F">
      <w:pPr>
        <w:pStyle w:val="PURBody-Indented"/>
      </w:pPr>
      <w:r>
        <w:t xml:space="preserve">Списки служебных программ см. по адресу </w:t>
      </w:r>
      <w:hyperlink r:id="rId179"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1A82464E" w14:textId="77777777" w:rsidR="00DD1638" w:rsidRPr="005F3229" w:rsidRDefault="00DD1638" w:rsidP="00C1564F">
      <w:pPr>
        <w:pStyle w:val="PURBlueStrong-Indented"/>
        <w:spacing w:line="240" w:lineRule="auto"/>
      </w:pPr>
      <w:r>
        <w:t xml:space="preserve">Программы и уведомления третьих лиц </w:t>
      </w:r>
    </w:p>
    <w:p w14:paraId="12CFEA04" w14:textId="6F4B02CA" w:rsidR="00DD1638" w:rsidRPr="005F3229" w:rsidRDefault="00DD1638" w:rsidP="00C1564F">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D516076" w14:textId="77777777" w:rsidR="00DD1638" w:rsidRPr="005F3229" w:rsidRDefault="00DD1638" w:rsidP="00C1564F">
      <w:pPr>
        <w:pStyle w:val="PURBlueStrong-Indented"/>
        <w:spacing w:line="240" w:lineRule="auto"/>
      </w:pPr>
      <w:r>
        <w:t>Компоненты диспетчера расширений и пакетов</w:t>
      </w:r>
    </w:p>
    <w:p w14:paraId="45EE73DF" w14:textId="10C8AE9A" w:rsidR="00DD1638" w:rsidRPr="005F3229" w:rsidRDefault="00DD1638" w:rsidP="00C1564F">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65FC9BBA" w14:textId="77777777" w:rsidR="00AD1314" w:rsidRPr="001D105D" w:rsidRDefault="00AD1314" w:rsidP="00C1564F">
      <w:pPr>
        <w:pStyle w:val="PURBlueStrong-Indented"/>
        <w:spacing w:line="240" w:lineRule="auto"/>
      </w:pPr>
      <w:r>
        <w:t>Библиотеки, предоставляемые по малой общедоступной лицензии GNU</w:t>
      </w:r>
    </w:p>
    <w:p w14:paraId="26EF0916" w14:textId="77777777" w:rsidR="00AD1314" w:rsidRPr="002D0D7C" w:rsidRDefault="00AD1314" w:rsidP="00C1564F">
      <w:pPr>
        <w:pStyle w:val="PURBody-Indented"/>
      </w:pPr>
      <w:r w:rsidRPr="002D0D7C">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32FEF42B" w14:textId="77777777" w:rsidR="000B31DA" w:rsidRPr="004A290B" w:rsidRDefault="000B31DA" w:rsidP="00C1564F">
      <w:pPr>
        <w:pStyle w:val="PURBlueStrong-Indented"/>
        <w:spacing w:line="240" w:lineRule="auto"/>
      </w:pPr>
      <w:r>
        <w:t>Программное обеспечение третьих лиц</w:t>
      </w:r>
    </w:p>
    <w:p w14:paraId="79E9ED82" w14:textId="346A5438" w:rsidR="000B31DA" w:rsidRDefault="000B31DA" w:rsidP="00C1564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1E4996E7" w14:textId="0C6EAC17" w:rsidR="000B31DA" w:rsidRDefault="000B31DA" w:rsidP="00C1564F">
      <w:pPr>
        <w:pStyle w:val="PURBlueStrong-Indented"/>
        <w:spacing w:line="240" w:lineRule="auto"/>
      </w:pPr>
      <w:r>
        <w:t>Технические ограничения</w:t>
      </w:r>
    </w:p>
    <w:p w14:paraId="082EED5E" w14:textId="77777777" w:rsidR="000B31DA" w:rsidRPr="009A531A" w:rsidRDefault="000B31DA" w:rsidP="00C1564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B54F3A3" w14:textId="21F17E82" w:rsidR="000B31DA" w:rsidRDefault="000B31DA" w:rsidP="00C1564F">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5136870" w14:textId="76FFB4D4" w:rsidR="000B31DA" w:rsidRDefault="000B31DA" w:rsidP="00C1564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649A81AD" w14:textId="77777777" w:rsidR="000B31DA" w:rsidRPr="00E853A4" w:rsidRDefault="000B31DA" w:rsidP="00C1564F">
      <w:pPr>
        <w:pStyle w:val="PURBlueStrong-Indented"/>
        <w:spacing w:line="240" w:lineRule="auto"/>
      </w:pPr>
      <w:r>
        <w:lastRenderedPageBreak/>
        <w:t>Microsoft Advertising SDK</w:t>
      </w:r>
    </w:p>
    <w:p w14:paraId="166DC6C2" w14:textId="29E479EB" w:rsidR="000B31DA" w:rsidRPr="00E853A4" w:rsidRDefault="000B31DA" w:rsidP="00C1564F">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0" w:history="1">
        <w:r>
          <w:rPr>
            <w:rStyle w:val="Hyperlink"/>
          </w:rPr>
          <w:t>https://choice.live.com/AdvertisementChoice/</w:t>
        </w:r>
      </w:hyperlink>
      <w:r>
        <w:t>.</w:t>
      </w:r>
    </w:p>
    <w:p w14:paraId="67E00627" w14:textId="77777777" w:rsidR="00DD1638" w:rsidRPr="005F3229" w:rsidRDefault="00DD1638" w:rsidP="00C1564F">
      <w:pPr>
        <w:pStyle w:val="PURBlueStrong-Indented"/>
        <w:spacing w:line="240" w:lineRule="auto"/>
      </w:pPr>
      <w:r>
        <w:t>Компоненты продукта Microsoft SQL Server и пакет средств разработки программного обеспечения Windows (Windows SDK)</w:t>
      </w:r>
    </w:p>
    <w:p w14:paraId="185905B3" w14:textId="1DD55491" w:rsidR="00DD1638" w:rsidRPr="005F3229" w:rsidRDefault="00DD1638" w:rsidP="00C1564F">
      <w:pPr>
        <w:pStyle w:val="PURBody-Indented"/>
      </w:pPr>
      <w: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2A3C5D59" w14:textId="77777777" w:rsidR="00DD1638" w:rsidRPr="005F3229" w:rsidRDefault="00DD1638" w:rsidP="00C1564F">
      <w:pPr>
        <w:pStyle w:val="PURBlueStrong-Indented"/>
        <w:spacing w:line="240" w:lineRule="auto"/>
      </w:pPr>
      <w:r>
        <w:t>Компоненты программного обеспечения Windows</w:t>
      </w:r>
    </w:p>
    <w:p w14:paraId="68D5F772" w14:textId="7F2A5F21" w:rsidR="00DD1638" w:rsidRPr="005F3229" w:rsidRDefault="00DD1638" w:rsidP="00C1564F">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bookmarkStart w:id="921" w:name="_Toc299519162"/>
    <w:bookmarkStart w:id="922" w:name="_Toc299531594"/>
    <w:bookmarkStart w:id="923" w:name="_Toc299531918"/>
    <w:bookmarkStart w:id="924" w:name="_Toc299957201"/>
    <w:bookmarkEnd w:id="871"/>
    <w:bookmarkEnd w:id="872"/>
    <w:bookmarkEnd w:id="873"/>
    <w:bookmarkEnd w:id="874"/>
    <w:bookmarkEnd w:id="875"/>
    <w:bookmarkEnd w:id="876"/>
    <w:bookmarkEnd w:id="877"/>
    <w:bookmarkEnd w:id="878"/>
    <w:p w14:paraId="193C98F6" w14:textId="48EBB80B" w:rsidR="009B27A8" w:rsidRPr="00E32AA0" w:rsidRDefault="00641CA7" w:rsidP="00C1564F">
      <w:pPr>
        <w:pStyle w:val="PURBreadcrumb"/>
        <w:keepNext w:val="0"/>
        <w:rPr>
          <w:rStyle w:val="Hyperlink"/>
          <w:rFonts w:ascii="Arial Narrow" w:hAnsi="Arial Narrow"/>
          <w:sz w:val="16"/>
          <w:lang w:val="en-US"/>
        </w:rPr>
      </w:pPr>
      <w:r>
        <w:fldChar w:fldCharType="begin"/>
      </w:r>
      <w:r w:rsidRPr="00E32AA0">
        <w:rPr>
          <w:lang w:val="en-US"/>
        </w:rPr>
        <w:instrText xml:space="preserve"> </w:instrText>
      </w:r>
      <w:r w:rsidRPr="00FA4751">
        <w:rPr>
          <w:lang w:val="en-US"/>
        </w:rPr>
        <w:instrText>HYPERLINK</w:instrText>
      </w:r>
      <w:r w:rsidRPr="00E32AA0">
        <w:rPr>
          <w:lang w:val="en-US"/>
        </w:rPr>
        <w:instrText xml:space="preserve"> \</w:instrText>
      </w:r>
      <w:r w:rsidRPr="00FA4751">
        <w:rPr>
          <w:lang w:val="en-US"/>
        </w:rPr>
        <w:instrText>l</w:instrText>
      </w:r>
      <w:r w:rsidRPr="00E32AA0">
        <w:rPr>
          <w:lang w:val="en-US"/>
        </w:rPr>
        <w:instrText xml:space="preserve"> "</w:instrText>
      </w:r>
      <w:r>
        <w:instrText>Оглавление</w:instrText>
      </w:r>
      <w:r w:rsidRPr="00E32AA0">
        <w:rPr>
          <w:lang w:val="en-US"/>
        </w:rPr>
        <w:instrText xml:space="preserve">"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rsidRPr="00E32AA0">
        <w:rPr>
          <w:lang w:val="en-US"/>
        </w:rPr>
        <w:t xml:space="preserve"> / </w:t>
      </w:r>
      <w:hyperlink w:anchor="UniversalTerms" w:history="1">
        <w:r>
          <w:rPr>
            <w:rStyle w:val="Hyperlink"/>
            <w:rFonts w:ascii="Arial Narrow" w:hAnsi="Arial Narrow"/>
            <w:sz w:val="16"/>
          </w:rPr>
          <w:t>Универсальные</w:t>
        </w:r>
        <w:r w:rsidRPr="00E32AA0">
          <w:rPr>
            <w:rStyle w:val="Hyperlink"/>
            <w:rFonts w:ascii="Arial Narrow" w:hAnsi="Arial Narrow"/>
            <w:sz w:val="16"/>
            <w:lang w:val="en-US"/>
          </w:rPr>
          <w:t xml:space="preserve"> </w:t>
        </w:r>
        <w:r>
          <w:rPr>
            <w:rStyle w:val="Hyperlink"/>
            <w:rFonts w:ascii="Arial Narrow" w:hAnsi="Arial Narrow"/>
            <w:sz w:val="16"/>
          </w:rPr>
          <w:t>условия</w:t>
        </w:r>
        <w:r w:rsidRPr="00E32AA0">
          <w:rPr>
            <w:rStyle w:val="Hyperlink"/>
            <w:rFonts w:ascii="Arial Narrow" w:hAnsi="Arial Narrow"/>
            <w:sz w:val="16"/>
            <w:lang w:val="en-US"/>
          </w:rPr>
          <w:t xml:space="preserve"> </w:t>
        </w:r>
        <w:r>
          <w:rPr>
            <w:rStyle w:val="Hyperlink"/>
            <w:rFonts w:ascii="Arial Narrow" w:hAnsi="Arial Narrow"/>
            <w:sz w:val="16"/>
          </w:rPr>
          <w:t>лицензии</w:t>
        </w:r>
      </w:hyperlink>
    </w:p>
    <w:p w14:paraId="1F3E9FDB" w14:textId="26C6BD4F" w:rsidR="00632041" w:rsidRPr="00E32AA0" w:rsidRDefault="00632041" w:rsidP="00C1564F">
      <w:pPr>
        <w:pStyle w:val="PURProductName"/>
        <w:rPr>
          <w:lang w:val="en-US"/>
        </w:rPr>
      </w:pPr>
      <w:bookmarkStart w:id="925" w:name="_Toc363552827"/>
      <w:bookmarkStart w:id="926" w:name="_Toc363552890"/>
      <w:bookmarkStart w:id="927" w:name="_Toc378682189"/>
      <w:bookmarkStart w:id="928" w:name="_Toc378682291"/>
      <w:bookmarkStart w:id="929" w:name="_Toc371268303"/>
      <w:bookmarkStart w:id="930" w:name="_Toc371268369"/>
      <w:bookmarkStart w:id="931" w:name="_Toc379278506"/>
      <w:bookmarkStart w:id="932" w:name="_Toc379278568"/>
      <w:bookmarkStart w:id="933" w:name="_Toc428364438"/>
      <w:bookmarkStart w:id="934" w:name="_Toc428364802"/>
      <w:r w:rsidRPr="00072C74">
        <w:rPr>
          <w:lang w:val="en-US"/>
        </w:rPr>
        <w:t>Windows</w:t>
      </w:r>
      <w:r w:rsidRPr="00E32AA0">
        <w:rPr>
          <w:lang w:val="en-US"/>
        </w:rPr>
        <w:t xml:space="preserve"> </w:t>
      </w:r>
      <w:r w:rsidRPr="00072C74">
        <w:rPr>
          <w:lang w:val="en-US"/>
        </w:rPr>
        <w:t>Server</w:t>
      </w:r>
      <w:r w:rsidRPr="00E32AA0">
        <w:rPr>
          <w:lang w:val="en-US"/>
        </w:rPr>
        <w:t xml:space="preserve"> 2012 </w:t>
      </w:r>
      <w:r w:rsidRPr="00072C74">
        <w:rPr>
          <w:lang w:val="en-US"/>
        </w:rPr>
        <w:t>R</w:t>
      </w:r>
      <w:r w:rsidRPr="00E32AA0">
        <w:rPr>
          <w:lang w:val="en-US"/>
        </w:rPr>
        <w:t xml:space="preserve">2 </w:t>
      </w:r>
      <w:r w:rsidRPr="00072C74">
        <w:rPr>
          <w:lang w:val="en-US"/>
        </w:rPr>
        <w:t>Active</w:t>
      </w:r>
      <w:r w:rsidRPr="00E32AA0">
        <w:rPr>
          <w:lang w:val="en-US"/>
        </w:rPr>
        <w:t xml:space="preserve"> </w:t>
      </w:r>
      <w:r w:rsidRPr="00072C74">
        <w:rPr>
          <w:lang w:val="en-US"/>
        </w:rPr>
        <w:t>Directory</w:t>
      </w:r>
      <w:r w:rsidRPr="00E32AA0">
        <w:rPr>
          <w:lang w:val="en-US"/>
        </w:rPr>
        <w:t xml:space="preserve"> </w:t>
      </w:r>
      <w:r w:rsidRPr="00072C74">
        <w:rPr>
          <w:lang w:val="en-US"/>
        </w:rPr>
        <w:t>Rights</w:t>
      </w:r>
      <w:r w:rsidRPr="00E32AA0">
        <w:rPr>
          <w:lang w:val="en-US"/>
        </w:rPr>
        <w:t xml:space="preserve"> </w:t>
      </w:r>
      <w:r w:rsidRPr="00072C74">
        <w:rPr>
          <w:lang w:val="en-US"/>
        </w:rPr>
        <w:t>Management</w:t>
      </w:r>
      <w:r w:rsidRPr="00E32AA0">
        <w:rPr>
          <w:lang w:val="en-US"/>
        </w:rPr>
        <w:t xml:space="preserve"> </w:t>
      </w:r>
      <w:r w:rsidRPr="00072C74">
        <w:rPr>
          <w:lang w:val="en-US"/>
        </w:rPr>
        <w:t>Services</w:t>
      </w:r>
      <w:bookmarkEnd w:id="925"/>
      <w:bookmarkEnd w:id="926"/>
      <w:bookmarkEnd w:id="927"/>
      <w:bookmarkEnd w:id="928"/>
      <w:bookmarkEnd w:id="929"/>
      <w:bookmarkEnd w:id="930"/>
      <w:bookmarkEnd w:id="931"/>
      <w:bookmarkEnd w:id="932"/>
      <w:bookmarkEnd w:id="933"/>
      <w:bookmarkEnd w:id="934"/>
      <w:r>
        <w:fldChar w:fldCharType="begin"/>
      </w:r>
      <w:r w:rsidRPr="00072C74">
        <w:rPr>
          <w:lang w:val="en-US"/>
        </w:rPr>
        <w:instrText>XE</w:instrText>
      </w:r>
      <w:r w:rsidRPr="00E32AA0">
        <w:rPr>
          <w:lang w:val="en-US"/>
        </w:rPr>
        <w:instrText xml:space="preserve"> "</w:instrText>
      </w:r>
      <w:r w:rsidRPr="00072C74">
        <w:rPr>
          <w:lang w:val="en-US"/>
        </w:rPr>
        <w:instrText>Windows</w:instrText>
      </w:r>
      <w:r w:rsidRPr="00E32AA0">
        <w:rPr>
          <w:lang w:val="en-US"/>
        </w:rPr>
        <w:instrText xml:space="preserve"> </w:instrText>
      </w:r>
      <w:r w:rsidRPr="00072C74">
        <w:rPr>
          <w:lang w:val="en-US"/>
        </w:rPr>
        <w:instrText>Server</w:instrText>
      </w:r>
      <w:r w:rsidRPr="00E32AA0">
        <w:rPr>
          <w:lang w:val="en-US"/>
        </w:rPr>
        <w:instrText xml:space="preserve"> 2012 </w:instrText>
      </w:r>
      <w:r w:rsidRPr="00072C74">
        <w:rPr>
          <w:lang w:val="en-US"/>
        </w:rPr>
        <w:instrText>R</w:instrText>
      </w:r>
      <w:r w:rsidRPr="00E32AA0">
        <w:rPr>
          <w:lang w:val="en-US"/>
        </w:rPr>
        <w:instrText xml:space="preserve">2 </w:instrText>
      </w:r>
      <w:r w:rsidRPr="00072C74">
        <w:rPr>
          <w:lang w:val="en-US"/>
        </w:rPr>
        <w:instrText>Active</w:instrText>
      </w:r>
      <w:r w:rsidRPr="00E32AA0">
        <w:rPr>
          <w:lang w:val="en-US"/>
        </w:rPr>
        <w:instrText xml:space="preserve"> </w:instrText>
      </w:r>
      <w:r w:rsidRPr="00072C74">
        <w:rPr>
          <w:lang w:val="en-US"/>
        </w:rPr>
        <w:instrText>Directory</w:instrText>
      </w:r>
      <w:r w:rsidRPr="00E32AA0">
        <w:rPr>
          <w:lang w:val="en-US"/>
        </w:rPr>
        <w:instrText xml:space="preserve"> </w:instrText>
      </w:r>
      <w:r w:rsidRPr="00072C74">
        <w:rPr>
          <w:lang w:val="en-US"/>
        </w:rPr>
        <w:instrText>Rights</w:instrText>
      </w:r>
      <w:r w:rsidRPr="00E32AA0">
        <w:rPr>
          <w:lang w:val="en-US"/>
        </w:rPr>
        <w:instrText xml:space="preserve"> </w:instrText>
      </w:r>
      <w:r w:rsidRPr="00072C74">
        <w:rPr>
          <w:lang w:val="en-US"/>
        </w:rPr>
        <w:instrText>Management</w:instrText>
      </w:r>
      <w:r w:rsidRPr="00E32AA0">
        <w:rPr>
          <w:lang w:val="en-US"/>
        </w:rPr>
        <w:instrText xml:space="preserve"> </w:instrText>
      </w:r>
      <w:r w:rsidRPr="00072C74">
        <w:rPr>
          <w:lang w:val="en-US"/>
        </w:rPr>
        <w:instrText>Services</w:instrText>
      </w:r>
      <w:r w:rsidRPr="00E32AA0">
        <w:rPr>
          <w:lang w:val="en-US"/>
        </w:rPr>
        <w:instrText>"</w:instrText>
      </w:r>
      <w:r>
        <w:fldChar w:fldCharType="end"/>
      </w:r>
    </w:p>
    <w:p w14:paraId="408746B0" w14:textId="77777777" w:rsidR="00632041" w:rsidRPr="000A146C" w:rsidRDefault="00632041"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FE4EE9" w14:textId="75E0E38B" w:rsidR="007331A1" w:rsidRPr="00A50403" w:rsidRDefault="007331A1" w:rsidP="00C1564F">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90053A"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C1564F">
            <w:pPr>
              <w:pStyle w:val="PURBody"/>
              <w:rPr>
                <w:i/>
              </w:rPr>
            </w:pPr>
            <w:r>
              <w:rPr>
                <w:b/>
              </w:rPr>
              <w:t>Необходимо:</w:t>
            </w:r>
          </w:p>
          <w:p w14:paraId="303C1F6B" w14:textId="0A34175B" w:rsidR="007331A1" w:rsidRPr="009B2897" w:rsidRDefault="007331A1" w:rsidP="00C1564F">
            <w:pPr>
              <w:pStyle w:val="PURBullet-Indented"/>
              <w:spacing w:line="240" w:lineRule="auto"/>
              <w:rPr>
                <w:b/>
                <w:bCs/>
                <w:lang w:val="en-US"/>
              </w:rPr>
            </w:pPr>
            <w:r w:rsidRPr="009B2897">
              <w:rPr>
                <w:lang w:val="en-US"/>
              </w:rPr>
              <w:t>Windows Server 2012 R2 Active Directory Rights Management Services SAL</w:t>
            </w:r>
          </w:p>
        </w:tc>
      </w:tr>
    </w:tbl>
    <w:p w14:paraId="206C32C0" w14:textId="77777777" w:rsidR="00632041" w:rsidRPr="00B707F8" w:rsidRDefault="00632041" w:rsidP="00C1564F">
      <w:pPr>
        <w:pStyle w:val="PURADDITIONALTERMSHEADERMB"/>
      </w:pPr>
      <w:r>
        <w:t>Дополнительные условия.</w:t>
      </w:r>
    </w:p>
    <w:p w14:paraId="4678088B" w14:textId="3069244D" w:rsidR="00632041" w:rsidRDefault="00632041" w:rsidP="00C1564F">
      <w:pPr>
        <w:pStyle w:val="PURBlueStrong-Indented"/>
        <w:spacing w:line="240" w:lineRule="auto"/>
      </w:pPr>
      <w:r>
        <w:t>Только права на доступ</w:t>
      </w:r>
    </w:p>
    <w:p w14:paraId="38B531D3" w14:textId="6FB98113" w:rsidR="00632041" w:rsidRDefault="00632041" w:rsidP="00C1564F">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Active Directory Windows Server 2012 R2.</w:t>
      </w:r>
    </w:p>
    <w:p w14:paraId="4CA266E1" w14:textId="37507248" w:rsidR="00632041" w:rsidRDefault="00632041" w:rsidP="00C1564F">
      <w:pPr>
        <w:pStyle w:val="PURBlueStrong-Indented"/>
        <w:spacing w:line="240" w:lineRule="auto"/>
      </w:pPr>
      <w:r>
        <w:t>Серверное ПО</w:t>
      </w:r>
    </w:p>
    <w:p w14:paraId="67185C50" w14:textId="7999476F" w:rsidR="00C079D4" w:rsidRDefault="00632041" w:rsidP="00C1564F">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службы управления правами Windows Server Active Directory.</w:t>
      </w:r>
    </w:p>
    <w:p w14:paraId="460D3AEE" w14:textId="294A1AFB" w:rsidR="00C079D4" w:rsidRPr="00E32AA0" w:rsidRDefault="00A93FEE" w:rsidP="00C1564F">
      <w:pPr>
        <w:pStyle w:val="PURBody-Indented"/>
        <w:jc w:val="right"/>
      </w:pPr>
      <w:hyperlink w:anchor="Оглавление" w:history="1">
        <w:r w:rsidR="00641CA7">
          <w:rPr>
            <w:rStyle w:val="Hyperlink"/>
            <w:rFonts w:ascii="Arial Narrow" w:hAnsi="Arial Narrow"/>
            <w:sz w:val="16"/>
          </w:rPr>
          <w:t>Оглавление</w:t>
        </w:r>
      </w:hyperlink>
      <w:r w:rsidR="00641CA7" w:rsidRPr="00E32AA0">
        <w:t xml:space="preserve"> / </w:t>
      </w:r>
      <w:hyperlink w:anchor="UniversalTerms" w:history="1">
        <w:r w:rsidR="00641CA7">
          <w:rPr>
            <w:rStyle w:val="Hyperlink"/>
            <w:rFonts w:ascii="Arial Narrow" w:hAnsi="Arial Narrow"/>
            <w:sz w:val="16"/>
          </w:rPr>
          <w:t>Универсальные</w:t>
        </w:r>
        <w:r w:rsidR="00641CA7" w:rsidRPr="00E32AA0">
          <w:rPr>
            <w:rStyle w:val="Hyperlink"/>
            <w:rFonts w:ascii="Arial Narrow" w:hAnsi="Arial Narrow"/>
            <w:sz w:val="16"/>
          </w:rPr>
          <w:t xml:space="preserve"> </w:t>
        </w:r>
        <w:r w:rsidR="00641CA7">
          <w:rPr>
            <w:rStyle w:val="Hyperlink"/>
            <w:rFonts w:ascii="Arial Narrow" w:hAnsi="Arial Narrow"/>
            <w:sz w:val="16"/>
          </w:rPr>
          <w:t>условия</w:t>
        </w:r>
        <w:r w:rsidR="00641CA7" w:rsidRPr="00E32AA0">
          <w:rPr>
            <w:rStyle w:val="Hyperlink"/>
            <w:rFonts w:ascii="Arial Narrow" w:hAnsi="Arial Narrow"/>
            <w:sz w:val="16"/>
          </w:rPr>
          <w:t xml:space="preserve"> </w:t>
        </w:r>
        <w:r w:rsidR="00641CA7">
          <w:rPr>
            <w:rStyle w:val="Hyperlink"/>
            <w:rFonts w:ascii="Arial Narrow" w:hAnsi="Arial Narrow"/>
            <w:sz w:val="16"/>
          </w:rPr>
          <w:t>лицензии</w:t>
        </w:r>
      </w:hyperlink>
    </w:p>
    <w:p w14:paraId="2B4836FA" w14:textId="4726CA58" w:rsidR="00632041" w:rsidRPr="00E32AA0" w:rsidRDefault="00632041" w:rsidP="00C1564F">
      <w:pPr>
        <w:pStyle w:val="PURProductName"/>
      </w:pPr>
      <w:bookmarkStart w:id="935" w:name="_Toc363552828"/>
      <w:bookmarkStart w:id="936" w:name="_Toc363552891"/>
      <w:bookmarkStart w:id="937" w:name="_Toc378682190"/>
      <w:bookmarkStart w:id="938" w:name="_Toc378682292"/>
      <w:bookmarkStart w:id="939" w:name="_Toc371268304"/>
      <w:bookmarkStart w:id="940" w:name="_Toc371268370"/>
      <w:bookmarkStart w:id="941" w:name="_Toc379278507"/>
      <w:bookmarkStart w:id="942" w:name="_Toc379278569"/>
      <w:bookmarkStart w:id="943" w:name="_Toc428364439"/>
      <w:bookmarkStart w:id="944" w:name="_Toc428364803"/>
      <w:r w:rsidRPr="009B2897">
        <w:rPr>
          <w:lang w:val="en-US"/>
        </w:rPr>
        <w:t>Windows</w:t>
      </w:r>
      <w:r w:rsidRPr="00E32AA0">
        <w:t xml:space="preserve"> </w:t>
      </w:r>
      <w:r w:rsidRPr="009B2897">
        <w:rPr>
          <w:lang w:val="en-US"/>
        </w:rPr>
        <w:t>Server</w:t>
      </w:r>
      <w:r w:rsidRPr="00E32AA0">
        <w:t xml:space="preserve"> 2012 </w:t>
      </w:r>
      <w:r w:rsidRPr="009B2897">
        <w:rPr>
          <w:lang w:val="en-US"/>
        </w:rPr>
        <w:t>R</w:t>
      </w:r>
      <w:r w:rsidRPr="00E32AA0">
        <w:t xml:space="preserve">2 </w:t>
      </w:r>
      <w:r w:rsidRPr="009B2897">
        <w:rPr>
          <w:lang w:val="en-US"/>
        </w:rPr>
        <w:t>Remote</w:t>
      </w:r>
      <w:r w:rsidRPr="00E32AA0">
        <w:t xml:space="preserve"> </w:t>
      </w:r>
      <w:r w:rsidRPr="009B2897">
        <w:rPr>
          <w:lang w:val="en-US"/>
        </w:rPr>
        <w:t>Desktop</w:t>
      </w:r>
      <w:r w:rsidRPr="00E32AA0">
        <w:t xml:space="preserve"> </w:t>
      </w:r>
      <w:r w:rsidRPr="009B2897">
        <w:rPr>
          <w:lang w:val="en-US"/>
        </w:rPr>
        <w:t>Services</w:t>
      </w:r>
      <w:bookmarkEnd w:id="935"/>
      <w:bookmarkEnd w:id="936"/>
      <w:bookmarkEnd w:id="937"/>
      <w:bookmarkEnd w:id="938"/>
      <w:bookmarkEnd w:id="939"/>
      <w:bookmarkEnd w:id="940"/>
      <w:bookmarkEnd w:id="941"/>
      <w:bookmarkEnd w:id="942"/>
      <w:bookmarkEnd w:id="943"/>
      <w:bookmarkEnd w:id="944"/>
      <w:r>
        <w:fldChar w:fldCharType="begin"/>
      </w:r>
      <w:r w:rsidRPr="009B2897">
        <w:rPr>
          <w:lang w:val="en-US"/>
        </w:rPr>
        <w:instrText>XE</w:instrText>
      </w:r>
      <w:r w:rsidRPr="00E32AA0">
        <w:instrText xml:space="preserve"> "</w:instrText>
      </w:r>
      <w:r w:rsidRPr="009B2897">
        <w:rPr>
          <w:lang w:val="en-US"/>
        </w:rPr>
        <w:instrText>Windows</w:instrText>
      </w:r>
      <w:r w:rsidRPr="00E32AA0">
        <w:instrText xml:space="preserve"> </w:instrText>
      </w:r>
      <w:r w:rsidRPr="009B2897">
        <w:rPr>
          <w:lang w:val="en-US"/>
        </w:rPr>
        <w:instrText>Server</w:instrText>
      </w:r>
      <w:r w:rsidRPr="00E32AA0">
        <w:instrText xml:space="preserve"> 2012 </w:instrText>
      </w:r>
      <w:r w:rsidRPr="009B2897">
        <w:rPr>
          <w:lang w:val="en-US"/>
        </w:rPr>
        <w:instrText>R</w:instrText>
      </w:r>
      <w:r w:rsidRPr="00E32AA0">
        <w:instrText xml:space="preserve">2 </w:instrText>
      </w:r>
      <w:r w:rsidRPr="009B2897">
        <w:rPr>
          <w:lang w:val="en-US"/>
        </w:rPr>
        <w:instrText>Remote</w:instrText>
      </w:r>
      <w:r w:rsidRPr="00E32AA0">
        <w:instrText xml:space="preserve"> </w:instrText>
      </w:r>
      <w:r w:rsidRPr="009B2897">
        <w:rPr>
          <w:lang w:val="en-US"/>
        </w:rPr>
        <w:instrText>Desktop</w:instrText>
      </w:r>
      <w:r w:rsidRPr="00E32AA0">
        <w:instrText xml:space="preserve"> </w:instrText>
      </w:r>
      <w:r w:rsidRPr="009B2897">
        <w:rPr>
          <w:lang w:val="en-US"/>
        </w:rPr>
        <w:instrText>Services</w:instrText>
      </w:r>
      <w:r w:rsidRPr="00E32AA0">
        <w:instrText>"</w:instrText>
      </w:r>
      <w:r>
        <w:fldChar w:fldCharType="end"/>
      </w:r>
    </w:p>
    <w:p w14:paraId="0C71EC44" w14:textId="77777777" w:rsidR="00632041" w:rsidRPr="000A146C" w:rsidRDefault="00632041"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C1564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4CC57810" w14:textId="0361A74A" w:rsidR="00632041" w:rsidRPr="00A50403" w:rsidRDefault="007331A1" w:rsidP="00C1564F">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C1564F">
            <w:pPr>
              <w:pStyle w:val="PURTableHeaderWhite"/>
              <w:keepNext w:val="0"/>
              <w:keepLines w:val="0"/>
              <w:spacing w:after="0" w:line="240" w:lineRule="auto"/>
              <w:rPr>
                <w:i w:val="0"/>
                <w:color w:val="404040" w:themeColor="text1" w:themeTint="BF"/>
              </w:rPr>
            </w:pPr>
            <w:r>
              <w:rPr>
                <w:i w:val="0"/>
                <w:color w:val="404040" w:themeColor="text1" w:themeTint="BF"/>
              </w:rPr>
              <w:lastRenderedPageBreak/>
              <w:t>ЛИЦЕНЗИИ ПОДПИСЧИКА (SAL).</w:t>
            </w:r>
          </w:p>
        </w:tc>
      </w:tr>
      <w:tr w:rsidR="00632041" w:rsidRPr="0090053A"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C1564F">
            <w:pPr>
              <w:pStyle w:val="PURBody"/>
              <w:rPr>
                <w:i/>
              </w:rPr>
            </w:pPr>
            <w:r>
              <w:rPr>
                <w:b/>
              </w:rPr>
              <w:t>Необходимо:</w:t>
            </w:r>
          </w:p>
          <w:p w14:paraId="39D578F5" w14:textId="748C75A2" w:rsidR="00632041" w:rsidRPr="009B2897" w:rsidRDefault="00632041" w:rsidP="00C1564F">
            <w:pPr>
              <w:pStyle w:val="PURBullet-Indented"/>
              <w:spacing w:line="240" w:lineRule="auto"/>
              <w:rPr>
                <w:b/>
                <w:bCs/>
                <w:lang w:val="en-US"/>
              </w:rPr>
            </w:pPr>
            <w:r w:rsidRPr="009B2897">
              <w:rPr>
                <w:lang w:val="en-US"/>
              </w:rPr>
              <w:t>Windows Server 2012 R2 Remote Desktop Services SAL</w:t>
            </w:r>
          </w:p>
        </w:tc>
      </w:tr>
    </w:tbl>
    <w:p w14:paraId="60D322DF" w14:textId="77777777" w:rsidR="00632041" w:rsidRPr="00B707F8" w:rsidRDefault="00632041" w:rsidP="00C1564F">
      <w:pPr>
        <w:pStyle w:val="PURADDITIONALTERMSHEADERMB"/>
        <w:keepNext/>
      </w:pPr>
      <w:r>
        <w:t>Дополнительные условия.</w:t>
      </w:r>
    </w:p>
    <w:p w14:paraId="6368ABE6" w14:textId="77777777" w:rsidR="00632041" w:rsidRDefault="00632041" w:rsidP="00C1564F">
      <w:pPr>
        <w:pStyle w:val="PURBlueStrong-Indented"/>
        <w:keepLines w:val="0"/>
        <w:spacing w:line="240" w:lineRule="auto"/>
      </w:pPr>
      <w:r>
        <w:t>Только права на доступ</w:t>
      </w:r>
    </w:p>
    <w:p w14:paraId="419774F7" w14:textId="3191E439" w:rsidR="00632041" w:rsidRDefault="00632041" w:rsidP="00C1564F">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Windows Server 2012 R2.</w:t>
      </w:r>
    </w:p>
    <w:p w14:paraId="6A6EFC79" w14:textId="77777777" w:rsidR="00632041" w:rsidRDefault="00632041" w:rsidP="00C1564F">
      <w:pPr>
        <w:pStyle w:val="PURBlueStrong-Indented"/>
        <w:keepNext w:val="0"/>
        <w:keepLines w:val="0"/>
        <w:spacing w:line="240" w:lineRule="auto"/>
      </w:pPr>
      <w:r>
        <w:t>Серверное ПО</w:t>
      </w:r>
    </w:p>
    <w:p w14:paraId="3ED89881" w14:textId="545B6AB8" w:rsidR="00632041" w:rsidRDefault="00632041" w:rsidP="00C1564F">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945" w:name="_Toc299519173"/>
    <w:bookmarkStart w:id="946" w:name="_Toc299525037"/>
    <w:bookmarkStart w:id="947" w:name="_Toc299531605"/>
    <w:bookmarkStart w:id="948" w:name="_Toc299531929"/>
    <w:bookmarkStart w:id="949" w:name="_Toc299957212"/>
    <w:bookmarkEnd w:id="396"/>
    <w:bookmarkEnd w:id="921"/>
    <w:bookmarkEnd w:id="922"/>
    <w:bookmarkEnd w:id="923"/>
    <w:bookmarkEnd w:id="924"/>
    <w:p w14:paraId="4CE3F385" w14:textId="7DDDFA56" w:rsidR="000C3222" w:rsidRPr="00486EF8" w:rsidRDefault="00641CA7" w:rsidP="00C1564F">
      <w:pPr>
        <w:pStyle w:val="PURBody-Indented"/>
        <w:keepLines/>
        <w:ind w:left="274"/>
        <w:jc w:val="right"/>
        <w:rPr>
          <w:rStyle w:val="Hyperlink"/>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E2AA424" w14:textId="77777777" w:rsidR="00423D30" w:rsidRPr="00486EF8" w:rsidRDefault="00423D30" w:rsidP="00C1564F">
      <w:pPr>
        <w:pStyle w:val="PURBody-Indented"/>
        <w:keepLines/>
        <w:ind w:left="274"/>
        <w:rPr>
          <w:rStyle w:val="Hyperlink"/>
          <w:rFonts w:ascii="Arial Narrow" w:hAnsi="Arial Narrow"/>
          <w:sz w:val="16"/>
        </w:rPr>
        <w:sectPr w:rsidR="00423D30" w:rsidRPr="00486EF8" w:rsidSect="00DF3827">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C1564F">
      <w:pPr>
        <w:pStyle w:val="PURSectionHeading"/>
      </w:pPr>
      <w:bookmarkStart w:id="950" w:name="_Toc378682293"/>
      <w:bookmarkStart w:id="951" w:name="_Toc371268305"/>
      <w:bookmarkStart w:id="952" w:name="_Toc379278508"/>
      <w:bookmarkStart w:id="953" w:name="_Toc428364804"/>
      <w:bookmarkStart w:id="954" w:name="HG"/>
      <w:bookmarkStart w:id="955" w:name="_Toc346536890"/>
      <w:bookmarkStart w:id="956" w:name="_Toc339280354"/>
      <w:r>
        <w:lastRenderedPageBreak/>
        <w:t>Модель лицензирования хост/гость</w:t>
      </w:r>
      <w:bookmarkEnd w:id="950"/>
      <w:bookmarkEnd w:id="951"/>
      <w:bookmarkEnd w:id="952"/>
      <w:bookmarkEnd w:id="953"/>
    </w:p>
    <w:p w14:paraId="1E8DFCFD" w14:textId="77777777" w:rsidR="00FA133C" w:rsidRDefault="00FA133C" w:rsidP="00C1564F">
      <w:pPr>
        <w:pStyle w:val="TOC2"/>
        <w:sectPr w:rsidR="00FA133C" w:rsidSect="00DF3827">
          <w:footerReference w:type="default" r:id="rId182"/>
          <w:pgSz w:w="12240" w:h="15840" w:code="1"/>
          <w:pgMar w:top="1166" w:right="720" w:bottom="720" w:left="720" w:header="432" w:footer="288" w:gutter="0"/>
          <w:cols w:space="360"/>
          <w:docGrid w:linePitch="360"/>
        </w:sectPr>
      </w:pPr>
    </w:p>
    <w:p w14:paraId="57C4571B" w14:textId="77777777" w:rsidR="00FD1448"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8364272" w:history="1">
        <w:r w:rsidR="00FD1448" w:rsidRPr="00EC4F3D">
          <w:rPr>
            <w:rStyle w:val="Hyperlink"/>
            <w:noProof/>
          </w:rPr>
          <w:t>Пакет облачной платформы</w:t>
        </w:r>
        <w:r w:rsidR="00FD1448">
          <w:rPr>
            <w:noProof/>
            <w:webHidden/>
          </w:rPr>
          <w:tab/>
        </w:r>
        <w:r w:rsidR="00FD1448">
          <w:rPr>
            <w:noProof/>
            <w:webHidden/>
          </w:rPr>
          <w:fldChar w:fldCharType="begin"/>
        </w:r>
        <w:r w:rsidR="00FD1448">
          <w:rPr>
            <w:noProof/>
            <w:webHidden/>
          </w:rPr>
          <w:instrText xml:space="preserve"> PAGEREF _Toc428364272 \h </w:instrText>
        </w:r>
        <w:r w:rsidR="00FD1448">
          <w:rPr>
            <w:noProof/>
            <w:webHidden/>
          </w:rPr>
        </w:r>
        <w:r w:rsidR="00FD1448">
          <w:rPr>
            <w:noProof/>
            <w:webHidden/>
          </w:rPr>
          <w:fldChar w:fldCharType="separate"/>
        </w:r>
        <w:r w:rsidR="00FD1448">
          <w:rPr>
            <w:noProof/>
            <w:webHidden/>
          </w:rPr>
          <w:t>65</w:t>
        </w:r>
        <w:r w:rsidR="00FD1448">
          <w:rPr>
            <w:noProof/>
            <w:webHidden/>
          </w:rPr>
          <w:fldChar w:fldCharType="end"/>
        </w:r>
      </w:hyperlink>
    </w:p>
    <w:p w14:paraId="224E89B7" w14:textId="77777777" w:rsidR="00FD1448" w:rsidRDefault="00A93FEE">
      <w:pPr>
        <w:pStyle w:val="TOC2"/>
        <w:rPr>
          <w:noProof/>
          <w:color w:val="auto"/>
          <w:sz w:val="22"/>
          <w:lang w:val="en-US" w:eastAsia="ja-JP" w:bidi="ar-SA"/>
        </w:rPr>
      </w:pPr>
      <w:hyperlink w:anchor="_Toc428364273" w:history="1">
        <w:r w:rsidR="00FD1448" w:rsidRPr="00EC4F3D">
          <w:rPr>
            <w:rStyle w:val="Hyperlink"/>
            <w:noProof/>
          </w:rPr>
          <w:t>Гость облачной платформы</w:t>
        </w:r>
        <w:r w:rsidR="00FD1448">
          <w:rPr>
            <w:noProof/>
            <w:webHidden/>
          </w:rPr>
          <w:tab/>
        </w:r>
        <w:r w:rsidR="00FD1448">
          <w:rPr>
            <w:noProof/>
            <w:webHidden/>
          </w:rPr>
          <w:fldChar w:fldCharType="begin"/>
        </w:r>
        <w:r w:rsidR="00FD1448">
          <w:rPr>
            <w:noProof/>
            <w:webHidden/>
          </w:rPr>
          <w:instrText xml:space="preserve"> PAGEREF _Toc428364273 \h </w:instrText>
        </w:r>
        <w:r w:rsidR="00FD1448">
          <w:rPr>
            <w:noProof/>
            <w:webHidden/>
          </w:rPr>
        </w:r>
        <w:r w:rsidR="00FD1448">
          <w:rPr>
            <w:noProof/>
            <w:webHidden/>
          </w:rPr>
          <w:fldChar w:fldCharType="separate"/>
        </w:r>
        <w:r w:rsidR="00FD1448">
          <w:rPr>
            <w:noProof/>
            <w:webHidden/>
          </w:rPr>
          <w:t>66</w:t>
        </w:r>
        <w:r w:rsidR="00FD1448">
          <w:rPr>
            <w:noProof/>
            <w:webHidden/>
          </w:rPr>
          <w:fldChar w:fldCharType="end"/>
        </w:r>
      </w:hyperlink>
    </w:p>
    <w:p w14:paraId="476847BB" w14:textId="50C19B7C" w:rsidR="00CD228C" w:rsidRDefault="00FA133C" w:rsidP="00C1564F">
      <w:pPr>
        <w:pStyle w:val="PURHeading1"/>
        <w:spacing w:line="240" w:lineRule="auto"/>
      </w:pPr>
      <w:r>
        <w:fldChar w:fldCharType="end"/>
      </w:r>
      <w:r>
        <w:t>Общие условия</w:t>
      </w:r>
    </w:p>
    <w:p w14:paraId="16E2D520" w14:textId="77777777" w:rsidR="00CD228C" w:rsidRDefault="00CD228C" w:rsidP="00C1564F">
      <w:pPr>
        <w:pStyle w:val="PURHeading2"/>
        <w:spacing w:line="240" w:lineRule="auto"/>
      </w:pPr>
      <w:r>
        <w:t>Лицензии хоста и гостя</w:t>
      </w:r>
    </w:p>
    <w:p w14:paraId="1716FAB4" w14:textId="77777777" w:rsidR="00CD228C" w:rsidRPr="00FF6816" w:rsidRDefault="00CD228C" w:rsidP="00C1564F">
      <w:pPr>
        <w:pStyle w:val="PURBody-Indented"/>
        <w:spacing w:after="110"/>
        <w:ind w:left="274"/>
      </w:pPr>
      <w:r>
        <w:t>Для модели лицензирования хост/гость необходимы лицензии хоста и гостя, лицензии SAL «на пользователя» для пользователей, получающих доступ к определенным функциям программного обеспечения гостя.</w:t>
      </w:r>
      <w:r>
        <w:rPr>
          <w:rFonts w:ascii="Tahoma" w:hAnsi="Tahoma" w:cs="Tahoma"/>
          <w:sz w:val="20"/>
        </w:rPr>
        <w:t xml:space="preserve"> </w:t>
      </w:r>
      <w:r>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14:paraId="679C8934" w14:textId="77777777" w:rsidR="00CD228C" w:rsidRPr="00732F38" w:rsidRDefault="00CD228C" w:rsidP="00C1564F">
      <w:pPr>
        <w:pStyle w:val="PURHeading2"/>
        <w:spacing w:line="240" w:lineRule="auto"/>
      </w:pPr>
      <w:r>
        <w:t>Назначение лицензий</w:t>
      </w:r>
    </w:p>
    <w:p w14:paraId="7B488A78" w14:textId="77777777" w:rsidR="00CD228C" w:rsidRDefault="00CD228C" w:rsidP="00C1564F">
      <w:pPr>
        <w:pStyle w:val="PURBody-Indented"/>
        <w:spacing w:after="110"/>
        <w:ind w:left="274"/>
      </w:pPr>
      <w:r>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14:paraId="28F52417" w14:textId="77777777" w:rsidR="00CD228C" w:rsidRPr="00BD7277" w:rsidRDefault="00CD228C" w:rsidP="00C1564F">
      <w:pPr>
        <w:pStyle w:val="PURHeading2"/>
        <w:spacing w:line="240" w:lineRule="auto"/>
      </w:pPr>
      <w:r>
        <w:t>Использование программного обеспечения</w:t>
      </w:r>
    </w:p>
    <w:p w14:paraId="5F7661FE" w14:textId="77777777" w:rsidR="00CD228C" w:rsidRDefault="00CD228C" w:rsidP="00C1564F">
      <w:pPr>
        <w:pStyle w:val="PURBody-Indented"/>
        <w:spacing w:after="110"/>
        <w:ind w:left="274"/>
        <w:rPr>
          <w:lang w:eastAsia="zh-CN"/>
        </w:rPr>
      </w:pPr>
      <w:r>
        <w:rPr>
          <w:b/>
          <w:bCs/>
        </w:rPr>
        <w:t>Программное обеспечение хоста.</w:t>
      </w:r>
      <w: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14:paraId="5B9A2CBB" w14:textId="6DD9C2B4" w:rsidR="00CD228C" w:rsidRPr="00A8614F" w:rsidRDefault="00CD228C" w:rsidP="00C1564F">
      <w:pPr>
        <w:pStyle w:val="PURBody-Indented"/>
        <w:spacing w:after="110"/>
        <w:ind w:left="274"/>
        <w:rPr>
          <w:lang w:eastAsia="zh-CN"/>
        </w:rPr>
      </w:pPr>
      <w:r>
        <w:rPr>
          <w:b/>
          <w:bCs/>
        </w:rPr>
        <w:t>Программное обеспечение гостя.</w:t>
      </w:r>
      <w: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 виртуальной операционной среде, размещенной с использованием возможностей виртуализации Hyper-V пакета облачной платформы Microsoft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 виртуальных Операционных средах на любом количестве устройств, и его можно использовать только с серверным программным обеспечением гостя.</w:t>
      </w:r>
    </w:p>
    <w:p w14:paraId="44B2EB82" w14:textId="77777777" w:rsidR="00CD228C" w:rsidRPr="00FD0417" w:rsidRDefault="00CD228C" w:rsidP="00C1564F">
      <w:pPr>
        <w:pStyle w:val="PURHeading2"/>
        <w:spacing w:line="240" w:lineRule="auto"/>
      </w:pPr>
      <w:r>
        <w:t>Создание экземпляров и хранение на серверах или носителях</w:t>
      </w:r>
    </w:p>
    <w:p w14:paraId="1F01B172" w14:textId="77777777" w:rsidR="00CD228C" w:rsidRPr="00710E52" w:rsidRDefault="00CD228C" w:rsidP="00C1564F">
      <w:pPr>
        <w:pStyle w:val="PURBody-Indented"/>
        <w:spacing w:after="110"/>
        <w:ind w:left="274"/>
      </w:pPr>
      <w:r>
        <w:t>У вас имеются дополнительные права, приводящиеся ниже, для каждой из приобретенной лицензии.</w:t>
      </w:r>
    </w:p>
    <w:p w14:paraId="1F012660" w14:textId="77777777" w:rsidR="00CD228C" w:rsidRPr="00710E52" w:rsidRDefault="00CD228C" w:rsidP="00C1564F">
      <w:pPr>
        <w:pStyle w:val="PURBullet-Indented"/>
        <w:spacing w:line="240" w:lineRule="auto"/>
      </w:pPr>
      <w:r>
        <w:t>Вы можете создавать любое количество экземпляров программного обеспечения хоста и гостя.</w:t>
      </w:r>
    </w:p>
    <w:p w14:paraId="0A2A010D" w14:textId="77777777" w:rsidR="00CD228C" w:rsidRPr="00710E52" w:rsidRDefault="00CD228C" w:rsidP="00C1564F">
      <w:pPr>
        <w:pStyle w:val="PURBullet-Indented"/>
        <w:spacing w:line="240" w:lineRule="auto"/>
      </w:pPr>
      <w:r>
        <w:t>Вы можете хранить экземпляры программного обеспечения хоста и гостя на любом вашем сервере или носителе.</w:t>
      </w:r>
    </w:p>
    <w:p w14:paraId="087710D7" w14:textId="560F68A7" w:rsidR="00CD228C" w:rsidRPr="00710E52" w:rsidRDefault="00CD228C" w:rsidP="00C1564F">
      <w:pPr>
        <w:pStyle w:val="PURBullet-Indented"/>
        <w:spacing w:line="240" w:lineRule="auto"/>
      </w:pPr>
      <w:r>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14:paraId="43D19174" w14:textId="03160A91" w:rsidR="00CD228C" w:rsidRPr="00486EF8" w:rsidRDefault="00A93FEE" w:rsidP="00C1564F">
      <w:pPr>
        <w:pStyle w:val="PURBullet"/>
        <w:keepLines/>
        <w:numPr>
          <w:ilvl w:val="0"/>
          <w:numId w:val="0"/>
        </w:numPr>
        <w:spacing w:line="240" w:lineRule="auto"/>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59C5F39E" w14:textId="77777777" w:rsidR="00CD228C" w:rsidRPr="00893CE7" w:rsidRDefault="00CD228C" w:rsidP="00C1564F">
      <w:pPr>
        <w:pStyle w:val="PURHeading1"/>
        <w:spacing w:line="240" w:lineRule="auto"/>
      </w:pPr>
      <w:r>
        <w:t>Условия лицензии для конкретного продукта</w:t>
      </w:r>
    </w:p>
    <w:p w14:paraId="1A1FE47E" w14:textId="79C9379E" w:rsidR="00CD228C" w:rsidRDefault="00CD228C" w:rsidP="00C1564F">
      <w:pPr>
        <w:pStyle w:val="PURProductName"/>
      </w:pPr>
      <w:bookmarkStart w:id="957" w:name="_Toc370118465"/>
      <w:bookmarkStart w:id="958" w:name="_Toc370124875"/>
      <w:bookmarkStart w:id="959" w:name="_Toc370125144"/>
      <w:bookmarkStart w:id="960" w:name="_Toc370125584"/>
      <w:bookmarkStart w:id="961" w:name="_Toc378682119"/>
      <w:bookmarkStart w:id="962" w:name="_Toc378682294"/>
      <w:bookmarkStart w:id="963" w:name="_Toc371268306"/>
      <w:bookmarkStart w:id="964" w:name="_Toc371268373"/>
      <w:bookmarkStart w:id="965" w:name="_Toc379278509"/>
      <w:bookmarkStart w:id="966" w:name="_Toc428364272"/>
      <w:bookmarkStart w:id="967" w:name="_Toc428364805"/>
      <w:r>
        <w:t>Пакет облачной платформы</w:t>
      </w:r>
      <w:bookmarkEnd w:id="957"/>
      <w:bookmarkEnd w:id="958"/>
      <w:bookmarkEnd w:id="959"/>
      <w:bookmarkEnd w:id="960"/>
      <w:bookmarkEnd w:id="961"/>
      <w:bookmarkEnd w:id="962"/>
      <w:bookmarkEnd w:id="963"/>
      <w:bookmarkEnd w:id="964"/>
      <w:bookmarkEnd w:id="965"/>
      <w:bookmarkEnd w:id="966"/>
      <w:bookmarkEnd w:id="967"/>
      <w:r>
        <w:fldChar w:fldCharType="begin"/>
      </w:r>
      <w:r>
        <w:instrText>XE "Пакет облачной платформы"</w:instrText>
      </w:r>
      <w:r>
        <w:fldChar w:fldCharType="end"/>
      </w:r>
    </w:p>
    <w:p w14:paraId="548D856C" w14:textId="77777777" w:rsidR="00CD228C" w:rsidRPr="000A146C" w:rsidRDefault="00CD228C"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0F001618" w14:textId="77777777" w:rsidTr="00866FFA">
        <w:tc>
          <w:tcPr>
            <w:tcW w:w="2477" w:type="pct"/>
          </w:tcPr>
          <w:p w14:paraId="54445D4B" w14:textId="5D8D5CCD" w:rsidR="00CD228C" w:rsidRPr="003667B6" w:rsidRDefault="00CD228C" w:rsidP="00C1564F">
            <w:pPr>
              <w:pStyle w:val="PURLMSH"/>
            </w:pPr>
            <w:r>
              <w:t xml:space="preserve">Перемещение лицензий в фермах серверов: </w:t>
            </w:r>
            <w:r>
              <w:rPr>
                <w:b/>
              </w:rPr>
              <w:t>Нет</w:t>
            </w:r>
          </w:p>
        </w:tc>
        <w:tc>
          <w:tcPr>
            <w:tcW w:w="2523" w:type="pct"/>
          </w:tcPr>
          <w:p w14:paraId="5DBBF703" w14:textId="247437CB" w:rsidR="00CD228C" w:rsidRDefault="00CD228C" w:rsidP="00C1564F">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CD228C" w14:paraId="47E08992" w14:textId="77777777" w:rsidTr="00866FFA">
        <w:tc>
          <w:tcPr>
            <w:tcW w:w="2477" w:type="pct"/>
          </w:tcPr>
          <w:p w14:paraId="115C4EB2" w14:textId="77777777" w:rsidR="00CD228C" w:rsidRPr="003667B6" w:rsidRDefault="00CD228C" w:rsidP="00C1564F">
            <w:pPr>
              <w:pStyle w:val="PURLMSH"/>
            </w:pPr>
            <w:r>
              <w:t xml:space="preserve">Клиентское/Дополнительное программное обеспечение </w:t>
            </w:r>
            <w:r>
              <w:rPr>
                <w:b/>
              </w:rPr>
              <w:t>Нет</w:t>
            </w:r>
          </w:p>
        </w:tc>
        <w:tc>
          <w:tcPr>
            <w:tcW w:w="2523" w:type="pct"/>
          </w:tcPr>
          <w:p w14:paraId="1D43AA14" w14:textId="77777777" w:rsidR="00CD228C" w:rsidRDefault="00CD228C" w:rsidP="00C1564F">
            <w:pPr>
              <w:pStyle w:val="PURLMSH"/>
            </w:pPr>
          </w:p>
        </w:tc>
      </w:tr>
    </w:tbl>
    <w:p w14:paraId="0C0A8ABF" w14:textId="77777777" w:rsidR="00CD228C" w:rsidRPr="002760D0" w:rsidRDefault="00CD228C" w:rsidP="00C1564F">
      <w:pPr>
        <w:pStyle w:val="PURADDITIONALTERMSHEADERMB"/>
      </w:pPr>
      <w:r>
        <w:t>Дополнительные условия.</w:t>
      </w:r>
    </w:p>
    <w:p w14:paraId="0B7979A9" w14:textId="77777777" w:rsidR="00CD228C" w:rsidRPr="00170E24" w:rsidRDefault="00CD228C" w:rsidP="00C1564F">
      <w:pPr>
        <w:pStyle w:val="PURBody-Indented"/>
        <w:rPr>
          <w:lang w:eastAsia="zh-CN"/>
        </w:rPr>
      </w:pPr>
      <w:r>
        <w:t>Пакет облачной платформы лицензируется в рамках лицензий хоста.</w:t>
      </w:r>
    </w:p>
    <w:p w14:paraId="4E3D0BAE" w14:textId="09923BC9" w:rsidR="00CD228C" w:rsidRDefault="00CD228C" w:rsidP="00C1564F">
      <w:pPr>
        <w:pStyle w:val="PURBody-Indented"/>
        <w:rPr>
          <w:b/>
        </w:rPr>
      </w:pPr>
      <w:r>
        <w:rPr>
          <w:smallCaps/>
          <w:color w:val="00467F" w:themeColor="text2"/>
        </w:rPr>
        <w:t>Ограниченное использование Компонентов программного обеспечения</w:t>
      </w:r>
    </w:p>
    <w:p w14:paraId="16F5F066" w14:textId="77777777" w:rsidR="00CD228C" w:rsidRPr="00FA5B66" w:rsidRDefault="00CD228C" w:rsidP="00C1564F">
      <w:pPr>
        <w:pStyle w:val="PURBody-Indented"/>
        <w:rPr>
          <w:rFonts w:ascii="Tahoma" w:hAnsi="Tahoma" w:cs="Tahoma"/>
          <w:b/>
          <w:sz w:val="20"/>
        </w:rPr>
      </w:pPr>
      <w:r>
        <w:lastRenderedPageBreak/>
        <w:t>Программное обеспечение включает в себя следующие компоненты:</w:t>
      </w:r>
    </w:p>
    <w:p w14:paraId="741438E4" w14:textId="77777777" w:rsidR="00CD228C" w:rsidRPr="00FA5B66" w:rsidRDefault="00CD228C" w:rsidP="00C1564F">
      <w:pPr>
        <w:pStyle w:val="PURBullet-Indented"/>
        <w:spacing w:line="240" w:lineRule="auto"/>
      </w:pPr>
      <w:r>
        <w:t>Windows Server 2012, R2-версия</w:t>
      </w:r>
    </w:p>
    <w:p w14:paraId="46D779BD" w14:textId="77777777" w:rsidR="00CD228C" w:rsidRPr="00FA5B66" w:rsidRDefault="00CD228C" w:rsidP="00C1564F">
      <w:pPr>
        <w:pStyle w:val="PURBullet-Indented"/>
        <w:spacing w:line="240" w:lineRule="auto"/>
      </w:pPr>
      <w:r>
        <w:t>System Center 2012 R2</w:t>
      </w:r>
    </w:p>
    <w:p w14:paraId="53662BB0" w14:textId="77777777" w:rsidR="00CD228C" w:rsidRPr="00FA5B66" w:rsidRDefault="00CD228C" w:rsidP="00C1564F">
      <w:pPr>
        <w:pStyle w:val="PURBullet-Indented"/>
        <w:spacing w:line="240" w:lineRule="auto"/>
      </w:pPr>
      <w:r>
        <w:t>Пакет Windows Azure для Windows Server</w:t>
      </w:r>
    </w:p>
    <w:p w14:paraId="11A6EB96" w14:textId="77777777" w:rsidR="00CD228C" w:rsidRPr="00FA5B66" w:rsidRDefault="00CD228C" w:rsidP="00C1564F">
      <w:pPr>
        <w:pStyle w:val="PURBullet-Indented"/>
        <w:spacing w:line="240" w:lineRule="auto"/>
      </w:pPr>
      <w:r>
        <w:t>SQL Server 2012 Standard</w:t>
      </w:r>
    </w:p>
    <w:p w14:paraId="4BA89B81" w14:textId="697055F7" w:rsidR="00CD228C" w:rsidRPr="00FA5B66" w:rsidRDefault="00CD228C" w:rsidP="00C1564F">
      <w:pPr>
        <w:pStyle w:val="PURBody-Indented"/>
        <w:rPr>
          <w:lang w:eastAsia="zh-CN"/>
        </w:rPr>
      </w:pPr>
      <w: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14:paraId="1E627EAE" w14:textId="11026226" w:rsidR="00CD228C" w:rsidRPr="00FA5B66" w:rsidRDefault="00CD228C" w:rsidP="00C1564F">
      <w:pPr>
        <w:pStyle w:val="PURBullet-Indented"/>
        <w:spacing w:line="240" w:lineRule="auto"/>
      </w:pPr>
      <w:r>
        <w:t>System Center 2012 R2 — вы должны использовать этот компонент только для управления физическими и виртуальными Операционными средами в Структуре хостов и для управления экземплярами Гостя облачной платформы (лицензируется отдельно), а также экземплярами сторонних операционных систем, размещенными в Структуре хостов.</w:t>
      </w:r>
    </w:p>
    <w:p w14:paraId="43A29262" w14:textId="5AF03DF2" w:rsidR="00CD228C" w:rsidRPr="00FA5B66" w:rsidRDefault="00CD228C" w:rsidP="00C1564F">
      <w:pPr>
        <w:pStyle w:val="PURBullet-Indented"/>
        <w:spacing w:line="240" w:lineRule="auto"/>
      </w:pPr>
      <w:r>
        <w:t>Пакет Microsoft Azure — вы должны использовать этот компонент для подготовки и развертывания любой физической или виртуальной Операционной среды в Структуре хостов.</w:t>
      </w:r>
    </w:p>
    <w:p w14:paraId="4ED683C8" w14:textId="3ABECB9C" w:rsidR="00CD228C" w:rsidRPr="00FA5B66" w:rsidRDefault="00CD228C" w:rsidP="00C1564F">
      <w:pPr>
        <w:pStyle w:val="PURBullet-Indented"/>
        <w:spacing w:line="240" w:lineRule="auto"/>
      </w:pPr>
      <w:r>
        <w:t>SQL Server 2012 Standard — вы можете использовать этот компонент только для поддержки System Center 2012 R2 и (или) Пакета Windows Azure.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System Center 2012 R2 и (или) Пакет Windows Azure.</w:t>
      </w:r>
    </w:p>
    <w:p w14:paraId="168A62C1" w14:textId="4D854913" w:rsidR="00CD228C" w:rsidRPr="00566A5E" w:rsidRDefault="00CD228C" w:rsidP="00C1564F">
      <w:pPr>
        <w:pStyle w:val="PURBullet-Indented"/>
        <w:spacing w:line="240" w:lineRule="auto"/>
      </w:pPr>
      <w:r>
        <w:t>Windows Server 2012 R2 — вы должны использовать этот компонент только как операционную систему для физических и виртуальных Операционных сред, которые используются в Структуре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14:paraId="55FB4A72" w14:textId="77777777" w:rsidR="00CD228C" w:rsidRPr="00566A5E" w:rsidRDefault="00CD228C" w:rsidP="00C1564F">
      <w:pPr>
        <w:pStyle w:val="PURBullet-Indented"/>
        <w:spacing w:line="240" w:lineRule="auto"/>
        <w:ind w:left="720"/>
      </w:pPr>
      <w:r>
        <w:t>System Center 2012 R2 для описанных выше целей;</w:t>
      </w:r>
    </w:p>
    <w:p w14:paraId="2463EA6E" w14:textId="77777777" w:rsidR="00CD228C" w:rsidRPr="00566A5E" w:rsidRDefault="00CD228C" w:rsidP="00C1564F">
      <w:pPr>
        <w:pStyle w:val="PURBullet-Indented"/>
        <w:spacing w:line="240" w:lineRule="auto"/>
        <w:ind w:left="720"/>
      </w:pPr>
      <w:r>
        <w:t>Windows Azure Pack для описанных выше целей;</w:t>
      </w:r>
    </w:p>
    <w:p w14:paraId="282550D5" w14:textId="77777777" w:rsidR="00CD228C" w:rsidRPr="00566A5E" w:rsidRDefault="00CD228C" w:rsidP="00C1564F">
      <w:pPr>
        <w:pStyle w:val="PURBullet-Indented"/>
        <w:spacing w:line="240" w:lineRule="auto"/>
        <w:ind w:left="720"/>
      </w:pPr>
      <w:r>
        <w:t>SQL Server 2012 Standard для описанных выше целей;</w:t>
      </w:r>
    </w:p>
    <w:p w14:paraId="3A9AD12C" w14:textId="77777777" w:rsidR="00CD228C" w:rsidRPr="00FA5B66" w:rsidRDefault="00CD228C" w:rsidP="00C1564F">
      <w:pPr>
        <w:pStyle w:val="PURBullet-Indented"/>
        <w:spacing w:line="240" w:lineRule="auto"/>
        <w:ind w:left="720"/>
      </w:pPr>
      <w:r>
        <w:t>приложения, которые используются исключительно для развертывания, настройки, управления и работы Фабрики хостов.</w:t>
      </w:r>
    </w:p>
    <w:p w14:paraId="60575DFF" w14:textId="77777777" w:rsidR="00CD228C" w:rsidRDefault="00CD228C" w:rsidP="00C1564F">
      <w:pPr>
        <w:pStyle w:val="PURBlueStrong-Indented"/>
        <w:spacing w:line="240" w:lineRule="auto"/>
        <w:rPr>
          <w:smallCaps w:val="0"/>
          <w:color w:val="404040" w:themeColor="text1" w:themeTint="BF"/>
          <w:spacing w:val="0"/>
          <w:lang w:eastAsia="zh-CN"/>
        </w:rPr>
      </w:pPr>
      <w:r>
        <w:rPr>
          <w:smallCaps w:val="0"/>
          <w:color w:val="404040" w:themeColor="text1" w:themeTint="BF"/>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Windows Server 2012 R2 используется в качестве операционной системы. </w:t>
      </w:r>
    </w:p>
    <w:p w14:paraId="12BDF7C0" w14:textId="77777777" w:rsidR="00CD228C" w:rsidRPr="0074007B" w:rsidRDefault="00CD228C" w:rsidP="00C1564F">
      <w:pPr>
        <w:pStyle w:val="PURBlueStrong-Indented"/>
        <w:spacing w:line="240" w:lineRule="auto"/>
        <w:rPr>
          <w:smallCaps w:val="0"/>
          <w:color w:val="404040" w:themeColor="text1" w:themeTint="BF"/>
          <w:spacing w:val="0"/>
          <w:lang w:eastAsia="zh-CN"/>
        </w:rPr>
      </w:pPr>
      <w:r>
        <w:rPr>
          <w:smallCaps w:val="0"/>
          <w:color w:val="404040" w:themeColor="text1" w:themeTint="BF"/>
        </w:rPr>
        <w:t>Необходимо приобрести отдельную лицензию Гостя облачной платформы Microsoft для каждого экземпляра Гостя облачной платформы Microsoft, к которому предоставляется удаленный доступ в Фабрике хостов.</w:t>
      </w:r>
    </w:p>
    <w:p w14:paraId="61987B7D" w14:textId="77777777" w:rsidR="00CD228C" w:rsidRPr="00FD0417" w:rsidRDefault="00CD228C" w:rsidP="00C1564F">
      <w:pPr>
        <w:pStyle w:val="PURBlueStrong"/>
        <w:spacing w:line="240" w:lineRule="auto"/>
      </w:pPr>
      <w:r>
        <w:t>Лицензии подписчика (SAL) для доступа не требуются</w:t>
      </w:r>
    </w:p>
    <w:p w14:paraId="31C65CE7" w14:textId="77777777" w:rsidR="00CD228C" w:rsidRDefault="00CD228C" w:rsidP="00C1564F">
      <w:pPr>
        <w:pStyle w:val="PURBody-Indented"/>
      </w:pPr>
      <w:r>
        <w:t>Лицензии SAL для других устройств для доступа к экземплярам программного обеспечения не требуются.</w:t>
      </w:r>
    </w:p>
    <w:p w14:paraId="2F217927" w14:textId="77777777" w:rsidR="00CD228C" w:rsidRDefault="00CD228C" w:rsidP="00C1564F">
      <w:pPr>
        <w:pStyle w:val="PURBlueStrong-Indented"/>
        <w:spacing w:line="240" w:lineRule="auto"/>
      </w:pPr>
      <w:r>
        <w:t>Программное обеспечение .NET Framework и исправление Windows 975759</w:t>
      </w:r>
    </w:p>
    <w:p w14:paraId="14941A59" w14:textId="3D1EB365" w:rsidR="00506D38" w:rsidRPr="006F7AFD" w:rsidRDefault="00CD228C" w:rsidP="00C1564F">
      <w:pPr>
        <w:pStyle w:val="PURBody-Indented"/>
      </w:pPr>
      <w:r>
        <w:t xml:space="preserve">Программное обеспечение включает в себя программное обеспечение Microsoft .NET Framework и исправление </w:t>
      </w:r>
      <w:r w:rsidR="00D66F7E" w:rsidRPr="00D66F7E">
        <w:br/>
      </w:r>
      <w:r>
        <w:t>Windows 975759. См. условия лицензии для программного обеспечения .NET Framework и PowerShell и исправления Windows 975759 в разделе «Универсальные условия лицензии».</w:t>
      </w:r>
    </w:p>
    <w:p w14:paraId="28C1E29D" w14:textId="391FEAC9" w:rsidR="00CC4461" w:rsidRPr="008D5AC9" w:rsidRDefault="00A93FEE" w:rsidP="00C1564F">
      <w:pPr>
        <w:pStyle w:val="PURBody-Indented"/>
        <w:keepLines/>
        <w:ind w:left="274"/>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11F64FF" w14:textId="2DBF908B" w:rsidR="00CC4461" w:rsidRPr="009214B8" w:rsidRDefault="00CC4461" w:rsidP="00C1564F">
      <w:pPr>
        <w:pStyle w:val="PURProductName"/>
      </w:pPr>
      <w:bookmarkStart w:id="968" w:name="_Toc370118466"/>
      <w:bookmarkStart w:id="969" w:name="_Toc370124876"/>
      <w:bookmarkStart w:id="970" w:name="_Toc370125145"/>
      <w:bookmarkStart w:id="971" w:name="_Toc370125585"/>
      <w:bookmarkStart w:id="972" w:name="_Toc378682120"/>
      <w:bookmarkStart w:id="973" w:name="_Toc378682295"/>
      <w:bookmarkStart w:id="974" w:name="_Toc371268307"/>
      <w:bookmarkStart w:id="975" w:name="_Toc371268374"/>
      <w:bookmarkStart w:id="976" w:name="_Toc379278510"/>
      <w:bookmarkStart w:id="977" w:name="_Toc428364273"/>
      <w:bookmarkStart w:id="978" w:name="_Toc428364806"/>
      <w:r>
        <w:t>Гость облачной платформы</w:t>
      </w:r>
      <w:bookmarkEnd w:id="968"/>
      <w:bookmarkEnd w:id="969"/>
      <w:bookmarkEnd w:id="970"/>
      <w:bookmarkEnd w:id="971"/>
      <w:bookmarkEnd w:id="972"/>
      <w:bookmarkEnd w:id="973"/>
      <w:bookmarkEnd w:id="974"/>
      <w:bookmarkEnd w:id="975"/>
      <w:bookmarkEnd w:id="976"/>
      <w:bookmarkEnd w:id="977"/>
      <w:bookmarkEnd w:id="978"/>
      <w:r>
        <w:fldChar w:fldCharType="begin"/>
      </w:r>
      <w:r>
        <w:instrText>XE "Гость облачной платформы"</w:instrText>
      </w:r>
      <w:r>
        <w:fldChar w:fldCharType="end"/>
      </w:r>
    </w:p>
    <w:p w14:paraId="1C725AD0" w14:textId="77777777" w:rsidR="00CC4461" w:rsidRPr="000A146C" w:rsidRDefault="00CC4461" w:rsidP="00C1564F">
      <w:pPr>
        <w:pStyle w:val="PURLicenseTerm"/>
        <w:keepNext/>
        <w:keepLines/>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C1564F">
            <w:pPr>
              <w:pStyle w:val="PURLMSH"/>
            </w:pPr>
            <w:r>
              <w:t xml:space="preserve">Перемещение лицензий в фермах серверов: </w:t>
            </w:r>
            <w:r>
              <w:rPr>
                <w:b/>
              </w:rPr>
              <w:t>Нет</w:t>
            </w:r>
          </w:p>
        </w:tc>
        <w:tc>
          <w:tcPr>
            <w:tcW w:w="2523" w:type="pct"/>
            <w:tcBorders>
              <w:top w:val="dotted" w:sz="4" w:space="0" w:color="B9D3EB" w:themeColor="accent1"/>
              <w:bottom w:val="nil"/>
            </w:tcBorders>
          </w:tcPr>
          <w:p w14:paraId="675E26C4" w14:textId="07D3CF95" w:rsidR="00CC4461" w:rsidRPr="00A50403" w:rsidRDefault="00CC4461" w:rsidP="00C1564F">
            <w:pPr>
              <w:pStyle w:val="PURLMSH"/>
              <w:rPr>
                <w:i/>
              </w:rPr>
            </w:pPr>
            <w:r>
              <w:t xml:space="preserve">См. соответствующее уведомление. </w:t>
            </w:r>
            <w:r>
              <w:rPr>
                <w:b/>
              </w:rPr>
              <w:t xml:space="preserve">Передача данных, H.264/AVC и VC-1 </w:t>
            </w:r>
            <w:r>
              <w:rPr>
                <w:i/>
              </w:rPr>
              <w:t xml:space="preserve">(см. </w:t>
            </w:r>
            <w:hyperlink w:anchor="Appendix2" w:history="1">
              <w:r>
                <w:rPr>
                  <w:rStyle w:val="Hyperlink"/>
                  <w:i/>
                </w:rPr>
                <w:t>Приложение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1564F">
            <w:pPr>
              <w:pStyle w:val="PURLMSH"/>
            </w:pPr>
            <w:r>
              <w:t xml:space="preserve">Клиентское/Дополнительное программное обеспечение </w:t>
            </w:r>
            <w:r>
              <w:rPr>
                <w:b/>
              </w:rPr>
              <w:t>Да</w:t>
            </w:r>
          </w:p>
        </w:tc>
        <w:tc>
          <w:tcPr>
            <w:tcW w:w="2523" w:type="pct"/>
            <w:tcBorders>
              <w:top w:val="nil"/>
              <w:bottom w:val="nil"/>
            </w:tcBorders>
          </w:tcPr>
          <w:p w14:paraId="42BF831C" w14:textId="38B45662" w:rsidR="00EE7C5B" w:rsidRPr="00A50403" w:rsidRDefault="00EE7C5B" w:rsidP="00C1564F">
            <w:pPr>
              <w:pStyle w:val="PURLMSH"/>
              <w:rPr>
                <w:i/>
              </w:rPr>
            </w:pPr>
          </w:p>
        </w:tc>
      </w:tr>
    </w:tbl>
    <w:p w14:paraId="429DCB11" w14:textId="77777777" w:rsidR="00CC4461" w:rsidRPr="00B707F8" w:rsidRDefault="00CC4461" w:rsidP="00C1564F">
      <w:pPr>
        <w:pStyle w:val="PURADDITIONALTERMSHEADERMB"/>
      </w:pPr>
      <w:r>
        <w:t>Дополнительные условия.</w:t>
      </w:r>
    </w:p>
    <w:p w14:paraId="0D41BDC9" w14:textId="77777777" w:rsidR="00CC4461" w:rsidRPr="00170E24" w:rsidRDefault="00CC4461" w:rsidP="00C1564F">
      <w:pPr>
        <w:pStyle w:val="PURBody-Indented"/>
        <w:rPr>
          <w:lang w:eastAsia="zh-CN"/>
        </w:rPr>
      </w:pPr>
      <w:r>
        <w:t>Гость облачной платформы лицензируется в рамках лицензий гостя.</w:t>
      </w:r>
    </w:p>
    <w:p w14:paraId="2E1A71C2" w14:textId="3629BD80" w:rsidR="00CC4461" w:rsidRDefault="00CC4461" w:rsidP="00C1564F">
      <w:pPr>
        <w:spacing w:after="200"/>
        <w:ind w:left="817" w:hanging="547"/>
        <w:rPr>
          <w:sz w:val="22"/>
          <w:szCs w:val="22"/>
        </w:rPr>
      </w:pPr>
      <w:r>
        <w:rPr>
          <w:smallCaps/>
          <w:color w:val="00467F" w:themeColor="text2"/>
          <w:sz w:val="18"/>
        </w:rPr>
        <w:t>Права на Windows Server</w:t>
      </w:r>
    </w:p>
    <w:p w14:paraId="478AD99F" w14:textId="77777777" w:rsidR="00CC4461" w:rsidRPr="003747E6" w:rsidRDefault="00CC4461" w:rsidP="00C1564F">
      <w:pPr>
        <w:pStyle w:val="PURBody-Indented"/>
        <w:rPr>
          <w:lang w:eastAsia="zh-CN"/>
        </w:rPr>
      </w:pPr>
      <w:r>
        <w:t>Вы можете создавать, хранить и использовать версии 2012 или более ранние версии следующих выпусков Windows Server вместо использования программного обеспечения:</w:t>
      </w:r>
    </w:p>
    <w:p w14:paraId="34CB80CE" w14:textId="77777777" w:rsidR="00CC4461" w:rsidRPr="003747E6" w:rsidRDefault="00CC4461" w:rsidP="00C1564F">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C1564F">
      <w:pPr>
        <w:pStyle w:val="PURBody-Indented"/>
        <w:numPr>
          <w:ilvl w:val="0"/>
          <w:numId w:val="30"/>
        </w:numPr>
        <w:ind w:left="548" w:hanging="274"/>
        <w:contextualSpacing/>
      </w:pPr>
      <w:r>
        <w:t>Windows Server Enterprise</w:t>
      </w:r>
    </w:p>
    <w:p w14:paraId="2555DC6A" w14:textId="77777777" w:rsidR="00CC4461" w:rsidRPr="003747E6" w:rsidRDefault="00CC4461" w:rsidP="00C1564F">
      <w:pPr>
        <w:pStyle w:val="PURBody-Indented"/>
        <w:numPr>
          <w:ilvl w:val="0"/>
          <w:numId w:val="30"/>
        </w:numPr>
        <w:ind w:left="548" w:hanging="274"/>
        <w:contextualSpacing/>
      </w:pPr>
      <w:r>
        <w:t>Windows Server Datacenter;</w:t>
      </w:r>
    </w:p>
    <w:p w14:paraId="69F593D0" w14:textId="77777777" w:rsidR="00CC4461" w:rsidRPr="003747E6" w:rsidRDefault="00CC4461" w:rsidP="00C1564F">
      <w:pPr>
        <w:pStyle w:val="PURBody-Indented"/>
        <w:numPr>
          <w:ilvl w:val="0"/>
          <w:numId w:val="30"/>
        </w:numPr>
        <w:ind w:left="548" w:hanging="274"/>
        <w:contextualSpacing/>
      </w:pPr>
      <w:r>
        <w:lastRenderedPageBreak/>
        <w:t>Windows Server Essentials</w:t>
      </w:r>
    </w:p>
    <w:p w14:paraId="0D349371" w14:textId="77777777" w:rsidR="00CC4461" w:rsidRPr="003747E6" w:rsidRDefault="00CC4461" w:rsidP="00C1564F">
      <w:pPr>
        <w:pStyle w:val="PURBody-Indented"/>
        <w:numPr>
          <w:ilvl w:val="0"/>
          <w:numId w:val="30"/>
        </w:numPr>
        <w:ind w:left="548" w:hanging="274"/>
        <w:contextualSpacing/>
      </w:pPr>
      <w:r>
        <w:t>Windows Web Server</w:t>
      </w:r>
    </w:p>
    <w:p w14:paraId="350919B6" w14:textId="77777777" w:rsidR="00CC4461" w:rsidRPr="003747E6" w:rsidRDefault="00CC4461" w:rsidP="00C1564F">
      <w:pPr>
        <w:pStyle w:val="PURBody-Indented"/>
        <w:numPr>
          <w:ilvl w:val="0"/>
          <w:numId w:val="30"/>
        </w:numPr>
        <w:ind w:left="548" w:hanging="274"/>
        <w:contextualSpacing/>
      </w:pPr>
      <w:r>
        <w:t>Операционная система Windows HPC Server</w:t>
      </w:r>
    </w:p>
    <w:p w14:paraId="392C35C8" w14:textId="77777777" w:rsidR="00CC4461" w:rsidRDefault="00CC4461" w:rsidP="00C1564F">
      <w:pPr>
        <w:pStyle w:val="PURBody-Indented"/>
        <w:rPr>
          <w:lang w:eastAsia="zh-CN"/>
        </w:rPr>
      </w:pPr>
      <w:r>
        <w:t xml:space="preserve">Данные условия лицензии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14:paraId="70180B40" w14:textId="77777777" w:rsidR="00CC4461" w:rsidRPr="00A23961" w:rsidRDefault="00CC4461" w:rsidP="00C1564F">
      <w:pPr>
        <w:pStyle w:val="PURBlueStrong"/>
        <w:spacing w:line="240" w:lineRule="auto"/>
      </w:pPr>
      <w:r>
        <w:t>Технология хранения данных</w:t>
      </w:r>
    </w:p>
    <w:p w14:paraId="65748F08" w14:textId="77777777" w:rsidR="00CC4461" w:rsidRPr="00A23961" w:rsidRDefault="00CC4461" w:rsidP="00C1564F">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43A01E9E" w14:textId="77777777" w:rsidR="00CC4461" w:rsidRPr="00793593" w:rsidRDefault="00CC4461" w:rsidP="00C1564F">
      <w:pPr>
        <w:pStyle w:val="PURBlueStrong"/>
        <w:spacing w:line="240" w:lineRule="auto"/>
      </w:pPr>
      <w:r>
        <w:t>Windows Server 2012 R2 Remote Desktop Services</w:t>
      </w:r>
    </w:p>
    <w:p w14:paraId="6974A4D3" w14:textId="77777777" w:rsidR="00B64EAE" w:rsidRDefault="00CC4461" w:rsidP="00C1564F">
      <w:pPr>
        <w:pStyle w:val="PURBody-Indented"/>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1217C7CC" w14:textId="3AE41782" w:rsidR="00CC4461" w:rsidRDefault="00CC4461" w:rsidP="00C1564F">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355885F2" w14:textId="77777777" w:rsidR="00CC4461" w:rsidRPr="00793593" w:rsidRDefault="00CC4461" w:rsidP="00C1564F">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20176E88" w14:textId="77777777" w:rsidR="00CC4461" w:rsidRPr="009B2897" w:rsidRDefault="00CC4461" w:rsidP="00C1564F">
      <w:pPr>
        <w:pStyle w:val="PURBlueStrong"/>
        <w:spacing w:line="240" w:lineRule="auto"/>
        <w:rPr>
          <w:lang w:val="en-US"/>
        </w:rPr>
      </w:pPr>
      <w:r w:rsidRPr="009B2897">
        <w:rPr>
          <w:lang w:val="en-US"/>
        </w:rPr>
        <w:t>Windows Server 2012 R2 Active Directory Rights Management Services</w:t>
      </w:r>
    </w:p>
    <w:p w14:paraId="3DF8142C" w14:textId="77777777" w:rsidR="00CC4461" w:rsidRPr="009B2897" w:rsidRDefault="00CC4461" w:rsidP="00C1564F">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9B2897">
        <w:rPr>
          <w:lang w:val="en-US"/>
        </w:rPr>
        <w:t xml:space="preserve"> </w:t>
      </w:r>
      <w:r>
        <w:t>лицензии</w:t>
      </w:r>
      <w:r w:rsidRPr="009B2897">
        <w:rPr>
          <w:lang w:val="en-US"/>
        </w:rPr>
        <w:t xml:space="preserve"> SAL c</w:t>
      </w:r>
      <w:r>
        <w:t>м</w:t>
      </w:r>
      <w:r w:rsidRPr="009B2897">
        <w:rPr>
          <w:lang w:val="en-US"/>
        </w:rPr>
        <w:t xml:space="preserve">. </w:t>
      </w:r>
      <w:r>
        <w:t>в</w:t>
      </w:r>
      <w:r w:rsidRPr="009B2897">
        <w:rPr>
          <w:lang w:val="en-US"/>
        </w:rPr>
        <w:t xml:space="preserve"> </w:t>
      </w:r>
      <w:r>
        <w:t>разделе</w:t>
      </w:r>
      <w:r w:rsidRPr="009B2897">
        <w:rPr>
          <w:lang w:val="en-US"/>
        </w:rPr>
        <w:t xml:space="preserve"> </w:t>
      </w:r>
      <w:r>
        <w:t>модели</w:t>
      </w:r>
      <w:r w:rsidRPr="009B2897">
        <w:rPr>
          <w:lang w:val="en-US"/>
        </w:rPr>
        <w:t xml:space="preserve"> </w:t>
      </w:r>
      <w:r>
        <w:t>лицензирования</w:t>
      </w:r>
      <w:r w:rsidRPr="009B2897">
        <w:rPr>
          <w:lang w:val="en-US"/>
        </w:rPr>
        <w:t xml:space="preserve"> SAL.</w:t>
      </w:r>
    </w:p>
    <w:p w14:paraId="712AC1BC" w14:textId="77777777" w:rsidR="00CC4461" w:rsidRPr="009B2897" w:rsidRDefault="00CC4461" w:rsidP="00C1564F">
      <w:pPr>
        <w:pStyle w:val="PURBlueStrong"/>
        <w:spacing w:line="240" w:lineRule="auto"/>
        <w:rPr>
          <w:lang w:val="en-US"/>
        </w:rPr>
      </w:pPr>
      <w:r w:rsidRPr="009B2897">
        <w:rPr>
          <w:lang w:val="en-US"/>
        </w:rPr>
        <w:t>Microsoft Application Virtualization for Remote Desktop Services</w:t>
      </w:r>
    </w:p>
    <w:p w14:paraId="10573CC4" w14:textId="0A9829F2" w:rsidR="00CC4461" w:rsidRPr="00A23961" w:rsidRDefault="00CC4461" w:rsidP="00C1564F">
      <w:pPr>
        <w:pStyle w:val="PURBody-Indented"/>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Microsoft Windows Server 2012 R2 Remote Desktop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Microsoft Application Virtualization </w:t>
      </w:r>
      <w:r>
        <w:t>для</w:t>
      </w:r>
      <w:r w:rsidRPr="009B2897">
        <w:rPr>
          <w:lang w:val="en-US"/>
        </w:rPr>
        <w:t xml:space="preserve"> </w:t>
      </w:r>
      <w:r>
        <w:t>служб</w:t>
      </w:r>
      <w:r w:rsidRPr="009B2897">
        <w:rPr>
          <w:lang w:val="en-US"/>
        </w:rPr>
        <w:t xml:space="preserve"> </w:t>
      </w:r>
      <w:r>
        <w:t>удаленных</w:t>
      </w:r>
      <w:r w:rsidRPr="009B2897">
        <w:rPr>
          <w:lang w:val="en-US"/>
        </w:rPr>
        <w:t xml:space="preserve"> </w:t>
      </w:r>
      <w:r>
        <w:t>рабочих</w:t>
      </w:r>
      <w:r w:rsidRPr="009B2897">
        <w:rPr>
          <w:lang w:val="en-US"/>
        </w:rPr>
        <w:t xml:space="preserve"> </w:t>
      </w:r>
      <w:r>
        <w:t>столов</w:t>
      </w:r>
      <w:r w:rsidRPr="009B2897">
        <w:rPr>
          <w:lang w:val="en-US"/>
        </w:rPr>
        <w:t xml:space="preserve">. </w:t>
      </w:r>
      <w:r>
        <w:t>Описание лицензии SAL cм. в разделе модели лицензирования SAL.</w:t>
      </w:r>
    </w:p>
    <w:p w14:paraId="6B23FDBD" w14:textId="77777777" w:rsidR="00AD1314" w:rsidRPr="00793593" w:rsidRDefault="00AD1314" w:rsidP="00C1564F">
      <w:pPr>
        <w:pStyle w:val="PURBlueStrong"/>
        <w:spacing w:line="240" w:lineRule="auto"/>
      </w:pPr>
      <w:r>
        <w:t>Функциональность Microsoft Identity Manager 2016</w:t>
      </w:r>
    </w:p>
    <w:p w14:paraId="5ECA345E" w14:textId="77777777" w:rsidR="00AD1314" w:rsidRPr="00622E8A" w:rsidRDefault="00AD1314" w:rsidP="00C1564F">
      <w:pPr>
        <w:pStyle w:val="PURBlueStrong"/>
        <w:spacing w:after="120" w:line="240" w:lineRule="auto"/>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7DC2DB3B" w14:textId="77777777" w:rsidR="00CC4461" w:rsidRDefault="00CC4461" w:rsidP="00C1564F">
      <w:pPr>
        <w:pStyle w:val="PURBlueStrong-Indented"/>
        <w:spacing w:line="240" w:lineRule="auto"/>
      </w:pPr>
      <w:r>
        <w:t xml:space="preserve">ПО .NET Framework </w:t>
      </w:r>
    </w:p>
    <w:p w14:paraId="4CC225B4" w14:textId="5D2D69C3" w:rsidR="00506D38" w:rsidRPr="006F7AFD" w:rsidRDefault="00CC4461" w:rsidP="00C1564F">
      <w:pPr>
        <w:pStyle w:val="PURBody-Indented"/>
      </w:pPr>
      <w:r>
        <w:t>Программное обеспечение включает в себя программное обеспечение Microsoft .NET Framework. См. условия лицензии для программного обеспечения .NET Framework и PowerShell и исправления Windows 975759 в разделе «Универсальные условия лицензии».</w:t>
      </w:r>
    </w:p>
    <w:p w14:paraId="0A2CA5E6" w14:textId="6CB6BBF0" w:rsidR="00CC4461" w:rsidRPr="008D5AC9" w:rsidRDefault="00A93FEE" w:rsidP="00C1564F">
      <w:pPr>
        <w:pStyle w:val="PURBody-Indented"/>
        <w:keepLines/>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91DDF6E" w14:textId="77777777" w:rsidR="00423D30" w:rsidRDefault="00423D30" w:rsidP="00C1564F">
      <w:pPr>
        <w:pStyle w:val="PURSectionHeading"/>
        <w:keepLines/>
        <w:sectPr w:rsidR="00423D30" w:rsidSect="00DF3827">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C1564F">
      <w:pPr>
        <w:pStyle w:val="PURSectionHeading"/>
      </w:pPr>
      <w:bookmarkStart w:id="979" w:name="_Toc363552829"/>
      <w:bookmarkStart w:id="980" w:name="_Toc378682296"/>
      <w:bookmarkStart w:id="981" w:name="_Toc371268308"/>
      <w:bookmarkStart w:id="982" w:name="_Toc379278511"/>
      <w:bookmarkStart w:id="983" w:name="_Toc428364807"/>
      <w:bookmarkStart w:id="984" w:name="OLS"/>
      <w:bookmarkEnd w:id="954"/>
      <w:r>
        <w:lastRenderedPageBreak/>
        <w:t>Службы Интернета</w:t>
      </w:r>
      <w:bookmarkEnd w:id="945"/>
      <w:bookmarkEnd w:id="946"/>
      <w:bookmarkEnd w:id="947"/>
      <w:bookmarkEnd w:id="948"/>
      <w:bookmarkEnd w:id="949"/>
      <w:bookmarkEnd w:id="955"/>
      <w:bookmarkEnd w:id="956"/>
      <w:bookmarkEnd w:id="979"/>
      <w:bookmarkEnd w:id="980"/>
      <w:bookmarkEnd w:id="981"/>
      <w:bookmarkEnd w:id="982"/>
      <w:bookmarkEnd w:id="983"/>
    </w:p>
    <w:p w14:paraId="51F78F34" w14:textId="77777777" w:rsidR="0006656D" w:rsidRDefault="0006656D" w:rsidP="00C1564F">
      <w:pPr>
        <w:pStyle w:val="TOC2"/>
        <w:sectPr w:rsidR="0006656D" w:rsidSect="00DF3827">
          <w:footerReference w:type="default" r:id="rId184"/>
          <w:pgSz w:w="12240" w:h="15840" w:code="1"/>
          <w:pgMar w:top="1166" w:right="720" w:bottom="720" w:left="720" w:header="432" w:footer="288" w:gutter="0"/>
          <w:cols w:space="360"/>
          <w:docGrid w:linePitch="360"/>
        </w:sectPr>
      </w:pPr>
    </w:p>
    <w:p w14:paraId="0083FC17" w14:textId="77777777" w:rsidR="00FD1448"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8364262" w:history="1">
        <w:r w:rsidR="00FD1448" w:rsidRPr="005120D0">
          <w:rPr>
            <w:rStyle w:val="Hyperlink"/>
            <w:rFonts w:cs="Arial"/>
            <w:noProof/>
          </w:rPr>
          <w:t>System Center Endpoint Protection</w:t>
        </w:r>
        <w:r w:rsidR="00FD1448">
          <w:rPr>
            <w:noProof/>
            <w:webHidden/>
          </w:rPr>
          <w:tab/>
        </w:r>
        <w:r w:rsidR="00FD1448">
          <w:rPr>
            <w:noProof/>
            <w:webHidden/>
          </w:rPr>
          <w:fldChar w:fldCharType="begin"/>
        </w:r>
        <w:r w:rsidR="00FD1448">
          <w:rPr>
            <w:noProof/>
            <w:webHidden/>
          </w:rPr>
          <w:instrText xml:space="preserve"> PAGEREF _Toc428364262 \h </w:instrText>
        </w:r>
        <w:r w:rsidR="00FD1448">
          <w:rPr>
            <w:noProof/>
            <w:webHidden/>
          </w:rPr>
        </w:r>
        <w:r w:rsidR="00FD1448">
          <w:rPr>
            <w:noProof/>
            <w:webHidden/>
          </w:rPr>
          <w:fldChar w:fldCharType="separate"/>
        </w:r>
        <w:r w:rsidR="00FD1448">
          <w:rPr>
            <w:noProof/>
            <w:webHidden/>
          </w:rPr>
          <w:t>71</w:t>
        </w:r>
        <w:r w:rsidR="00FD1448">
          <w:rPr>
            <w:noProof/>
            <w:webHidden/>
          </w:rPr>
          <w:fldChar w:fldCharType="end"/>
        </w:r>
      </w:hyperlink>
    </w:p>
    <w:p w14:paraId="438B6944" w14:textId="77777777" w:rsidR="0006656D" w:rsidRDefault="0006656D" w:rsidP="00C1564F">
      <w:pPr>
        <w:pStyle w:val="PURHeading1"/>
        <w:spacing w:line="240" w:lineRule="auto"/>
        <w:sectPr w:rsidR="0006656D" w:rsidSect="00DF3827">
          <w:type w:val="continuous"/>
          <w:pgSz w:w="12240" w:h="15840" w:code="1"/>
          <w:pgMar w:top="1800" w:right="720" w:bottom="720" w:left="720" w:header="432" w:footer="288" w:gutter="0"/>
          <w:cols w:num="2" w:space="360"/>
          <w:docGrid w:linePitch="360"/>
        </w:sectPr>
      </w:pPr>
      <w:r>
        <w:fldChar w:fldCharType="end"/>
      </w:r>
    </w:p>
    <w:p w14:paraId="25737E61" w14:textId="77777777" w:rsidR="005B333F" w:rsidRDefault="005B333F" w:rsidP="00C1564F">
      <w:pPr>
        <w:pStyle w:val="PURHeading1"/>
        <w:spacing w:before="120" w:after="120" w:line="240" w:lineRule="auto"/>
        <w:rPr>
          <w:lang w:val="en-US"/>
        </w:rPr>
      </w:pPr>
    </w:p>
    <w:p w14:paraId="2B0D8CA0" w14:textId="77777777" w:rsidR="00D05436" w:rsidRDefault="00D05436" w:rsidP="00C1564F">
      <w:pPr>
        <w:pStyle w:val="PURHeading1"/>
        <w:spacing w:before="120" w:line="240" w:lineRule="auto"/>
      </w:pPr>
      <w:r>
        <w:t xml:space="preserve">Общие условия </w:t>
      </w:r>
    </w:p>
    <w:p w14:paraId="41D89F68" w14:textId="77777777" w:rsidR="00D05436" w:rsidRDefault="00D05436" w:rsidP="00C1564F">
      <w:pPr>
        <w:pStyle w:val="PURHeading2"/>
        <w:spacing w:line="240" w:lineRule="auto"/>
      </w:pPr>
      <w:r>
        <w:t>Лицензии SAL «на устройство» и «на пользователя»</w:t>
      </w:r>
    </w:p>
    <w:p w14:paraId="2E6824FC" w14:textId="7DE42492" w:rsidR="001E309D" w:rsidRPr="001E309D" w:rsidRDefault="00D05436" w:rsidP="00C1564F">
      <w:pPr>
        <w:pStyle w:val="PURBody-Indented"/>
      </w:pPr>
      <w:r>
        <w:t xml:space="preserve">При лицензировании веб-служб по модели «Лицензия подписчика» необходимо приобрести и назначить лицензии SAL </w:t>
      </w:r>
      <w:r w:rsidR="00F64335" w:rsidRPr="00F64335">
        <w:br/>
      </w:r>
      <w:r>
        <w:t>«на 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Pr>
          <w:b/>
        </w:rPr>
        <w:t xml:space="preserve"> </w:t>
      </w:r>
      <w:r>
        <w:t>Каждый аппаратный раздел или стоечный модуль считается отдельным устройством.</w:t>
      </w:r>
    </w:p>
    <w:p w14:paraId="6C5FA6F8" w14:textId="77777777" w:rsidR="00D05436" w:rsidRDefault="00D05436" w:rsidP="00C1564F">
      <w:pPr>
        <w:pStyle w:val="PURHeading2"/>
        <w:spacing w:line="240" w:lineRule="auto"/>
      </w:pPr>
      <w:r>
        <w:t>Особые условия для веб-служб</w:t>
      </w:r>
    </w:p>
    <w:p w14:paraId="2C95669D" w14:textId="77777777" w:rsidR="00D05436" w:rsidRDefault="00D05436" w:rsidP="00C1564F">
      <w:pPr>
        <w:pStyle w:val="PURBody-Indented"/>
      </w:pPr>
      <w: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14:paraId="7A8E6BE0" w14:textId="77777777" w:rsidR="00D05436" w:rsidRPr="0033162B" w:rsidRDefault="00D05436" w:rsidP="00C1564F">
      <w:pPr>
        <w:pStyle w:val="PURHeading2"/>
        <w:spacing w:line="240" w:lineRule="auto"/>
        <w:rPr>
          <w:rFonts w:cs="Times New Roman"/>
        </w:rPr>
      </w:pPr>
      <w:r>
        <w:t>Обновление условий лицензии</w:t>
      </w:r>
    </w:p>
    <w:p w14:paraId="44CD5E38" w14:textId="2B8140DF" w:rsidR="00D05436" w:rsidRDefault="00D05436" w:rsidP="00C1564F">
      <w:pPr>
        <w:pStyle w:val="PURBody-Indented"/>
        <w:rPr>
          <w:rFonts w:cs="Times New Roman"/>
        </w:rPr>
      </w:pPr>
      <w: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14:paraId="15A46F46" w14:textId="77777777" w:rsidR="00D05436" w:rsidRPr="0033162B" w:rsidRDefault="00D05436" w:rsidP="00C1564F">
      <w:pPr>
        <w:pStyle w:val="PURHeading2"/>
        <w:spacing w:line="240" w:lineRule="auto"/>
      </w:pPr>
      <w:r>
        <w:t>Обновления веб-служб</w:t>
      </w:r>
    </w:p>
    <w:p w14:paraId="604D9D9B" w14:textId="2BF4CA3C" w:rsidR="00D05436" w:rsidRDefault="00D05436" w:rsidP="00C1564F">
      <w:pPr>
        <w:pStyle w:val="PURBody-Indented"/>
      </w:pPr>
      <w: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 использование вами службы может прерываться.</w:t>
      </w:r>
    </w:p>
    <w:p w14:paraId="1CA42099" w14:textId="77777777" w:rsidR="00D05436" w:rsidRPr="0033162B" w:rsidRDefault="00D05436" w:rsidP="00C1564F">
      <w:pPr>
        <w:pStyle w:val="PURHeading2"/>
        <w:spacing w:line="240" w:lineRule="auto"/>
      </w:pPr>
      <w:r>
        <w:t>Приостановка веб-служб</w:t>
      </w:r>
    </w:p>
    <w:p w14:paraId="5F834687" w14:textId="77777777" w:rsidR="00D05436" w:rsidRDefault="00D05436" w:rsidP="00C1564F">
      <w:pPr>
        <w:pStyle w:val="PURBody-Indented"/>
      </w:pPr>
      <w:r>
        <w:t>Приостановка предоставления веб-служб предусматривается в следующих случаях:</w:t>
      </w:r>
    </w:p>
    <w:p w14:paraId="4A3584AE" w14:textId="77777777" w:rsidR="00D05436" w:rsidRDefault="00D05436" w:rsidP="00C1564F">
      <w:pPr>
        <w:pStyle w:val="PURBullet-Indented"/>
        <w:spacing w:line="240" w:lineRule="auto"/>
      </w:pPr>
      <w:r>
        <w:t>Microsoft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14:paraId="022FE6AC" w14:textId="77777777" w:rsidR="00D05436" w:rsidRDefault="00D05436" w:rsidP="00C1564F">
      <w:pPr>
        <w:pStyle w:val="PURBullet-Indented"/>
        <w:spacing w:line="240" w:lineRule="auto"/>
      </w:pPr>
      <w: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14:paraId="02B117B3" w14:textId="77777777" w:rsidR="00D05436" w:rsidRDefault="00D05436" w:rsidP="00C1564F">
      <w:pPr>
        <w:pStyle w:val="PURBullet-Indented"/>
        <w:spacing w:line="240" w:lineRule="auto"/>
      </w:pPr>
      <w:r>
        <w:t>ваше использование превышает все квоты, указанные в документации для этой службы Интернета; а также</w:t>
      </w:r>
    </w:p>
    <w:p w14:paraId="5EE6DEE2" w14:textId="77777777" w:rsidR="00D05436" w:rsidRPr="0033162B" w:rsidRDefault="00D05436" w:rsidP="00C1564F">
      <w:pPr>
        <w:pStyle w:val="PURBullet-Indented"/>
        <w:spacing w:line="240" w:lineRule="auto"/>
      </w:pPr>
      <w:r>
        <w:t xml:space="preserve">если Microsoft обязана сделать это для соблюдения требований законодательства. </w:t>
      </w:r>
    </w:p>
    <w:p w14:paraId="5A015F0F" w14:textId="77777777" w:rsidR="00D05436" w:rsidRDefault="00D05436" w:rsidP="00C1564F">
      <w:pPr>
        <w:pStyle w:val="PURHeading2"/>
        <w:spacing w:line="240" w:lineRule="auto"/>
      </w:pPr>
      <w:r>
        <w:t>Окончание или досрочное прекращение периода использования веб-службы.</w:t>
      </w:r>
    </w:p>
    <w:p w14:paraId="01A8A848" w14:textId="77777777" w:rsidR="00D05436" w:rsidRDefault="00D05436" w:rsidP="00C1564F">
      <w:pPr>
        <w:pStyle w:val="PURBody-Indented"/>
      </w:pPr>
      <w:r>
        <w:t>По истечении или прекращении периода подписки на службу Интернета вы обязуетесь связаться с Microsoft и сообщить о своем намерении</w:t>
      </w:r>
    </w:p>
    <w:p w14:paraId="3E4C7FDD" w14:textId="77777777" w:rsidR="00D05436" w:rsidRDefault="00D05436" w:rsidP="00C1564F">
      <w:pPr>
        <w:pStyle w:val="PURBody-Indented"/>
        <w:numPr>
          <w:ilvl w:val="0"/>
          <w:numId w:val="4"/>
        </w:numPr>
        <w:ind w:left="630"/>
      </w:pPr>
      <w:r>
        <w:t>отключить свою учетную запись и затем удалить свои данные клиента, или</w:t>
      </w:r>
    </w:p>
    <w:p w14:paraId="17D2137C" w14:textId="635D1612" w:rsidR="00D05436" w:rsidRDefault="00D05436" w:rsidP="00C1564F">
      <w:pPr>
        <w:pStyle w:val="PURBody-Indented"/>
        <w:numPr>
          <w:ilvl w:val="0"/>
          <w:numId w:val="4"/>
        </w:numPr>
        <w:ind w:left="630"/>
      </w:pPr>
      <w:r>
        <w:t xml:space="preserve">сохранить ваши данные клиента в учетной записи с ограниченной функциональностью в течение по крайней мере </w:t>
      </w:r>
      <w:r w:rsidR="00E632F4" w:rsidRPr="00E632F4">
        <w:br/>
      </w:r>
      <w:r>
        <w:t>90 дней после истечения или прекращения подписки («срок хранения») для их извлечения.</w:t>
      </w:r>
    </w:p>
    <w:p w14:paraId="714244F3" w14:textId="3969CDE3" w:rsidR="00D05436" w:rsidRPr="00BD40C3" w:rsidRDefault="00D05436" w:rsidP="00C1564F">
      <w:pPr>
        <w:pStyle w:val="PURBullet-Indented"/>
        <w:spacing w:line="240" w:lineRule="auto"/>
      </w:pPr>
      <w:r>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14:paraId="165C145E" w14:textId="77777777" w:rsidR="00D05436" w:rsidRPr="00BD40C3" w:rsidRDefault="00D05436" w:rsidP="00C1564F">
      <w:pPr>
        <w:pStyle w:val="PURBullet-Indented"/>
        <w:spacing w:line="240" w:lineRule="auto"/>
      </w:pPr>
      <w:r>
        <w:t>По истечении срока хранения учетная запись будет отключена, а ваши данные клиента удалены.</w:t>
      </w:r>
    </w:p>
    <w:p w14:paraId="658617D0" w14:textId="77777777" w:rsidR="00D05436" w:rsidRDefault="00D05436" w:rsidP="00C1564F">
      <w:pPr>
        <w:pStyle w:val="PURHeading2"/>
        <w:spacing w:line="240" w:lineRule="auto"/>
      </w:pPr>
      <w:r>
        <w:t>Отказ от ответственности за удаление данных клиента</w:t>
      </w:r>
    </w:p>
    <w:p w14:paraId="644C7335" w14:textId="10845F48" w:rsidR="00D05436" w:rsidRDefault="00D05436" w:rsidP="00C1564F">
      <w:pPr>
        <w:pStyle w:val="PURBody-Indented"/>
      </w:pPr>
      <w:r>
        <w:t>Вы согласны с тем, что обязательство, изложенное в данных условиях, является единственным обязательством корпорации Microsoft по хранению, экспорту или возврату ваших данных клиента. Вы согласны с тем, что Microsoft ни при каких обстоятельствах не несет ответственности за удаление ваших данных клиента в соответствии с данными условиями.</w:t>
      </w:r>
    </w:p>
    <w:p w14:paraId="63ECA0A1" w14:textId="77777777" w:rsidR="00D05436" w:rsidRDefault="00D05436" w:rsidP="00C1564F">
      <w:pPr>
        <w:pStyle w:val="PURHeading2"/>
        <w:spacing w:line="240" w:lineRule="auto"/>
      </w:pPr>
      <w:r>
        <w:lastRenderedPageBreak/>
        <w:t>Ответственность за учетные записи</w:t>
      </w:r>
    </w:p>
    <w:p w14:paraId="07DB1B4E" w14:textId="7B0ECE01" w:rsidR="00D05436" w:rsidRDefault="00D05436" w:rsidP="00C1564F">
      <w:pPr>
        <w:pStyle w:val="PURBody-Indented"/>
      </w:pPr>
      <w: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 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14:paraId="7BB33881" w14:textId="77777777" w:rsidR="00D05436" w:rsidRDefault="00D05436" w:rsidP="00C1564F">
      <w:pPr>
        <w:pStyle w:val="PURHeading2"/>
        <w:spacing w:line="240" w:lineRule="auto"/>
        <w:rPr>
          <w:bCs/>
        </w:rPr>
      </w:pPr>
      <w:r>
        <w:t>Использование ПО с веб-службами</w:t>
      </w:r>
    </w:p>
    <w:p w14:paraId="258B9D68" w14:textId="22AA682F" w:rsidR="00D05436" w:rsidRDefault="00D05436" w:rsidP="00C1564F">
      <w:pPr>
        <w:pStyle w:val="PURBody-Indented"/>
      </w:pPr>
      <w:r>
        <w:t>Для входа и использования веб-службы может потребоваться установка соответствующего программного обеспечения Microsoft. В этом случае применяются следующие условия:</w:t>
      </w:r>
    </w:p>
    <w:p w14:paraId="78227206" w14:textId="77777777" w:rsidR="00D05436" w:rsidRPr="0033162B" w:rsidRDefault="00D05436" w:rsidP="00C1564F">
      <w:pPr>
        <w:pStyle w:val="PURBlueStrong"/>
        <w:spacing w:line="240" w:lineRule="auto"/>
      </w:pPr>
      <w:r>
        <w:t>Условия лицензии на использование программного обеспечения Microsoft</w:t>
      </w:r>
    </w:p>
    <w:p w14:paraId="5C7D48D0" w14:textId="429AEAFC" w:rsidR="00D05436" w:rsidRDefault="00D05436" w:rsidP="00C1564F">
      <w:pPr>
        <w:pStyle w:val="PURBody-Indented"/>
      </w:pPr>
      <w:r>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 указанных обстоятельств наступит раньше. После</w:t>
      </w:r>
      <w:r>
        <w:rPr>
          <w:rFonts w:cs="Tahoma"/>
        </w:rPr>
        <w:t xml:space="preserve"> </w:t>
      </w:r>
      <w:r>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 его в этот момент.</w:t>
      </w:r>
    </w:p>
    <w:p w14:paraId="4D5F3E7C" w14:textId="77777777" w:rsidR="00D05436" w:rsidRDefault="00D05436" w:rsidP="00C1564F">
      <w:pPr>
        <w:pStyle w:val="PURBlueStrong"/>
        <w:spacing w:line="240" w:lineRule="auto"/>
        <w:rPr>
          <w:bCs/>
        </w:rPr>
      </w:pPr>
      <w:r>
        <w:t>Автоматическое обновление программного обеспечения Microsoft</w:t>
      </w:r>
    </w:p>
    <w:p w14:paraId="59ECFC9A" w14:textId="3DCC262F" w:rsidR="00D05436" w:rsidRDefault="00D05436" w:rsidP="00C1564F">
      <w:pPr>
        <w:pStyle w:val="PURBody-Indented"/>
      </w:pPr>
      <w:r>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14:paraId="73A38CD0" w14:textId="77777777" w:rsidR="00D05436" w:rsidRDefault="00D05436" w:rsidP="00C1564F">
      <w:pPr>
        <w:pStyle w:val="PURHeading2"/>
        <w:spacing w:line="240" w:lineRule="auto"/>
        <w:rPr>
          <w:bCs/>
        </w:rPr>
      </w:pPr>
      <w:r>
        <w:t>Использование других веб-сайтов и служб</w:t>
      </w:r>
    </w:p>
    <w:p w14:paraId="645E04D7" w14:textId="7BD8F557" w:rsidR="00D05436" w:rsidRDefault="00D05436" w:rsidP="00C1564F">
      <w:pPr>
        <w:pStyle w:val="PURBody-Indented"/>
      </w:pPr>
      <w:r>
        <w:t>Вам может потребоваться использовать определенные веб-сайты или службы Microsoft для доступа к службам Интернета и их использования. В таких случаях условия использования, связанные с этими веб-сайтами или службами, применяются к вам в установленном порядке.</w:t>
      </w:r>
    </w:p>
    <w:p w14:paraId="05ECA0EC" w14:textId="77777777" w:rsidR="00D05436" w:rsidRDefault="00D05436" w:rsidP="00C1564F">
      <w:pPr>
        <w:pStyle w:val="PURHeading2"/>
        <w:spacing w:line="240" w:lineRule="auto"/>
        <w:rPr>
          <w:bCs/>
        </w:rPr>
      </w:pPr>
      <w:r>
        <w:t>Содержимое и службы третьих лиц</w:t>
      </w:r>
    </w:p>
    <w:p w14:paraId="61E63807" w14:textId="07418CBD" w:rsidR="00D05436" w:rsidRDefault="00D05436" w:rsidP="00C1564F">
      <w:pPr>
        <w:pStyle w:val="PURBody-Indented"/>
      </w:pPr>
      <w:r>
        <w:t>Мы не несем ответственности за материалы третьих лиц, к которым вы получаете прямой или опосредованный доступ с помощью службы Интернета (если они имеются). Вы сами несете ответственность за взаимоотношения с третьими лицами (в том числе рекламодателями), связанными с веб-службой, включая доставку и оплату товаров и услуг.</w:t>
      </w:r>
    </w:p>
    <w:p w14:paraId="57FBC45C" w14:textId="77777777" w:rsidR="00D05436" w:rsidRDefault="00D05436" w:rsidP="00C1564F">
      <w:pPr>
        <w:pStyle w:val="PURHeading2"/>
        <w:spacing w:line="240" w:lineRule="auto"/>
        <w:rPr>
          <w:bCs/>
        </w:rPr>
      </w:pPr>
      <w:r>
        <w:t>Ваши данные клиента</w:t>
      </w:r>
    </w:p>
    <w:p w14:paraId="70A8F47B" w14:textId="1E0AED98" w:rsidR="00D05436" w:rsidRPr="0033162B" w:rsidRDefault="00D05436" w:rsidP="00C1564F">
      <w:pPr>
        <w:pStyle w:val="PURBody-Indented"/>
      </w:pPr>
      <w:r>
        <w:t>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 которым веб-служба имеет доступ. Кроме материалов, которые Microsoft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14:paraId="1CB80494" w14:textId="3D40BC55" w:rsidR="00D05436" w:rsidRPr="0033162B" w:rsidRDefault="00D05436" w:rsidP="00C1564F">
      <w:pPr>
        <w:pStyle w:val="PURBullet-Indented"/>
        <w:spacing w:line="240" w:lineRule="auto"/>
      </w:pPr>
      <w:r>
        <w:t>использовать, копировать, распространять, отображать, публиковать и изменять ваши данные клиента;</w:t>
      </w:r>
    </w:p>
    <w:p w14:paraId="5A9458D6" w14:textId="725B6CEA" w:rsidR="00D05436" w:rsidRPr="0033162B" w:rsidRDefault="00D05436" w:rsidP="00C1564F">
      <w:pPr>
        <w:pStyle w:val="PURBullet-Indented"/>
        <w:spacing w:line="240" w:lineRule="auto"/>
      </w:pPr>
      <w:r>
        <w:t>публиковать ваше имя в связи с данными клиента; b</w:t>
      </w:r>
    </w:p>
    <w:p w14:paraId="0820F6FE" w14:textId="6304A4CB" w:rsidR="00D05436" w:rsidRPr="0033162B" w:rsidRDefault="00D05436" w:rsidP="00C1564F">
      <w:pPr>
        <w:pStyle w:val="PURBullet-Indented"/>
        <w:spacing w:line="240" w:lineRule="auto"/>
      </w:pPr>
      <w:r>
        <w:t>предоставлять другим пользователям такие же возможности.</w:t>
      </w:r>
    </w:p>
    <w:p w14:paraId="73B01B4D" w14:textId="3A09736B" w:rsidR="00D05436" w:rsidRPr="0033162B" w:rsidRDefault="00D05436" w:rsidP="00C1564F">
      <w:pPr>
        <w:pStyle w:val="PURBody-Indented"/>
      </w:pPr>
      <w:r>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14:paraId="46145F8B" w14:textId="77777777" w:rsidR="0021622F" w:rsidRDefault="0021622F" w:rsidP="00C1564F">
      <w:pPr>
        <w:pStyle w:val="PURHeading2"/>
        <w:spacing w:line="240" w:lineRule="auto"/>
      </w:pPr>
      <w:r>
        <w:t>Принадлежность данных клиента</w:t>
      </w:r>
    </w:p>
    <w:p w14:paraId="16A23A08" w14:textId="3F9B1E59" w:rsidR="001D7180" w:rsidRPr="0021622F" w:rsidRDefault="0021622F" w:rsidP="00C1564F">
      <w:pPr>
        <w:pStyle w:val="PURBody-Indented"/>
      </w:pPr>
      <w:r>
        <w:t xml:space="preserve">В отношениях между сторонами вы сохраняете за собой все права и права собственности в отношении данных клиента. </w:t>
      </w:r>
      <w:r w:rsidR="00F64335" w:rsidRPr="005C2583">
        <w:br/>
      </w:r>
      <w:r>
        <w:t xml:space="preserve">Мы 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w:t>
      </w:r>
      <w:r w:rsidR="00061860" w:rsidRPr="00061860">
        <w:br/>
      </w:r>
      <w:r>
        <w:t>для вас.</w:t>
      </w:r>
    </w:p>
    <w:p w14:paraId="6898F2E9" w14:textId="77777777" w:rsidR="00D05436" w:rsidRDefault="00D05436" w:rsidP="00C1564F">
      <w:pPr>
        <w:pStyle w:val="PURHeading2"/>
        <w:spacing w:line="240" w:lineRule="auto"/>
        <w:rPr>
          <w:bCs/>
        </w:rPr>
      </w:pPr>
      <w:r>
        <w:t>Конфиденциальность</w:t>
      </w:r>
    </w:p>
    <w:p w14:paraId="4EABC2B7" w14:textId="63B18AA4" w:rsidR="00D05436" w:rsidRDefault="00D05436" w:rsidP="00C1564F">
      <w:pPr>
        <w:pStyle w:val="PURBody-Indented"/>
      </w:pPr>
      <w:r>
        <w:t xml:space="preserve">Персональные данные, собираемые с помощью </w:t>
      </w:r>
      <w:r w:rsidR="00370CF7">
        <w:rPr>
          <w:rFonts w:cs="Tahoma"/>
          <w:szCs w:val="18"/>
        </w:rPr>
        <w:t>веб-службы</w:t>
      </w:r>
      <w:r>
        <w:t xml:space="preserve">, могут передаваться, храниться и обрабатываться в Соединенных Штатах или любой другой стране, в которой у Microsoft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w:t>
      </w:r>
      <w:r>
        <w:lastRenderedPageBreak/>
        <w:t>Вы также соглашаетесь с тем, что должны получить достаточные полномочия у лиц, сообщающих вам свои личные сведения, для:</w:t>
      </w:r>
    </w:p>
    <w:p w14:paraId="2E59B9CD" w14:textId="2DF47236" w:rsidR="00D05436" w:rsidRDefault="00D05436" w:rsidP="00C1564F">
      <w:pPr>
        <w:pStyle w:val="PURBullet-Indented"/>
        <w:spacing w:line="240" w:lineRule="auto"/>
      </w:pPr>
      <w:r>
        <w:t>передачи этих данных Microsoft или ее агентам, а также</w:t>
      </w:r>
    </w:p>
    <w:p w14:paraId="4339C6B6" w14:textId="2B57CB45" w:rsidR="00D05436" w:rsidRDefault="00D05436" w:rsidP="00C1564F">
      <w:pPr>
        <w:pStyle w:val="PURBullet-Indented"/>
        <w:spacing w:line="240" w:lineRule="auto"/>
      </w:pPr>
      <w:r>
        <w:t>разрешения их передачи, хранения и обработки.</w:t>
      </w:r>
    </w:p>
    <w:p w14:paraId="1A891AC6" w14:textId="5BF9C1D3" w:rsidR="00D05436" w:rsidRPr="00464199" w:rsidRDefault="00D05436" w:rsidP="00C1564F">
      <w:pPr>
        <w:pStyle w:val="PURBody-Indented"/>
      </w:pPr>
      <w:r>
        <w:t>Чтобы узнать, каким образом мы можем собирать ваши сведения и использовать их, ознакомьтесь с заявлением о 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14:paraId="18D4CB90" w14:textId="77777777" w:rsidR="00D05436" w:rsidRDefault="00D05436" w:rsidP="00C1564F">
      <w:pPr>
        <w:pStyle w:val="PURHeading2"/>
        <w:spacing w:line="240" w:lineRule="auto"/>
        <w:rPr>
          <w:bCs/>
        </w:rPr>
      </w:pPr>
      <w:r>
        <w:t>Использование данных клиента со стороны Microsoft</w:t>
      </w:r>
    </w:p>
    <w:p w14:paraId="36921E8B" w14:textId="439EFB3E" w:rsidR="00AB1668" w:rsidRDefault="00AB1668" w:rsidP="00C1564F">
      <w:pPr>
        <w:pStyle w:val="PURBody-Indented"/>
      </w:pPr>
      <w: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14:paraId="1EAA7C10" w14:textId="356B897B" w:rsidR="00AB1668" w:rsidRDefault="00AB1668" w:rsidP="00C1564F">
      <w:pPr>
        <w:pStyle w:val="PURBody-Indented"/>
      </w:pPr>
      <w:r>
        <w:t>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Microsoft не будет раскрывать данные клиента третьим лицам, если это не требуется законом. В случае обращения в Microsoft третьих лиц с требованием о предоставлении данных клиента Microsoft попытается направить их непосредственно к вам. При таком обращении Microsoft может предоставить третьему лицу ваши основные контактные данные. Если Microsoft будет вынуждена раскрыть данные клиента третьему лицу, Microsoft предпримет коммерчески обоснованные усилия с целью уведомить вас заранее о таком раскрытии, если такое уведомление не запрещено законом.</w:t>
      </w:r>
    </w:p>
    <w:p w14:paraId="0D6622D2" w14:textId="77777777" w:rsidR="00D05436" w:rsidRDefault="00D05436" w:rsidP="00C1564F">
      <w:pPr>
        <w:pStyle w:val="PURHeading2"/>
        <w:spacing w:line="240" w:lineRule="auto"/>
      </w:pPr>
      <w:r>
        <w:t>Безопасность данных клиента</w:t>
      </w:r>
    </w:p>
    <w:p w14:paraId="22527DD3" w14:textId="25770E3A" w:rsidR="00D05436" w:rsidRDefault="00D05436" w:rsidP="00C1564F">
      <w:pPr>
        <w:pStyle w:val="PURBody-Indented"/>
      </w:pPr>
      <w:r>
        <w:t>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Вы согласны с тем, что эти меры:</w:t>
      </w:r>
    </w:p>
    <w:p w14:paraId="51B1CF95" w14:textId="77777777" w:rsidR="00D05436" w:rsidRDefault="00D05436" w:rsidP="00C1564F">
      <w:pPr>
        <w:pStyle w:val="PURBullet-Indented"/>
        <w:spacing w:line="240" w:lineRule="auto"/>
      </w:pPr>
      <w:r>
        <w:t>являются единственным обязательством корпорации Microsoft по обработке и обеспечению безопасности данных клиента и</w:t>
      </w:r>
    </w:p>
    <w:p w14:paraId="2D756F5B" w14:textId="628907C5" w:rsidR="00D05436" w:rsidRDefault="00D05436" w:rsidP="00C1564F">
      <w:pPr>
        <w:pStyle w:val="PURBullet-Indented"/>
        <w:spacing w:line="240" w:lineRule="auto"/>
      </w:pPr>
      <w:r>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14:paraId="0D3DC2F0" w14:textId="77777777" w:rsidR="00D05436" w:rsidRDefault="00D05436" w:rsidP="00C1564F">
      <w:pPr>
        <w:pStyle w:val="PURHeading2"/>
        <w:spacing w:line="240" w:lineRule="auto"/>
      </w:pPr>
      <w:r>
        <w:t>Область использования</w:t>
      </w:r>
    </w:p>
    <w:p w14:paraId="156C329A" w14:textId="77777777" w:rsidR="00D05436" w:rsidRDefault="00D05436" w:rsidP="00C1564F">
      <w:pPr>
        <w:pStyle w:val="PURBody-Indented"/>
        <w:rPr>
          <w:b/>
        </w:rPr>
      </w:pPr>
      <w:r>
        <w:t>Вы не имеете права:</w:t>
      </w:r>
    </w:p>
    <w:p w14:paraId="72DE075F" w14:textId="77777777" w:rsidR="00D05436" w:rsidRPr="008018E6" w:rsidRDefault="00D05436" w:rsidP="00C1564F">
      <w:pPr>
        <w:pStyle w:val="PURBullet-Indented"/>
        <w:spacing w:line="240" w:lineRule="auto"/>
      </w:pPr>
      <w:r>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14:paraId="4ACDC803" w14:textId="77777777" w:rsidR="00D05436" w:rsidRPr="008018E6" w:rsidRDefault="00D05436" w:rsidP="00C1564F">
      <w:pPr>
        <w:pStyle w:val="PURBullet-Indented"/>
        <w:spacing w:line="240" w:lineRule="auto"/>
      </w:pPr>
      <w:r>
        <w:t>использовать службу Интернета способом, который может нанести вред службе или помешать ее использованию другими лицами;</w:t>
      </w:r>
    </w:p>
    <w:p w14:paraId="537F08B6" w14:textId="2CE39D80" w:rsidR="00D05436" w:rsidRPr="008018E6" w:rsidRDefault="00D05436" w:rsidP="00C1564F">
      <w:pPr>
        <w:pStyle w:val="PURBullet-Indented"/>
        <w:spacing w:line="240" w:lineRule="auto"/>
      </w:pPr>
      <w: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14:paraId="4B7DFDFE" w14:textId="78393D85" w:rsidR="00D05436" w:rsidRPr="008018E6" w:rsidRDefault="00D05436" w:rsidP="00C1564F">
      <w:pPr>
        <w:pStyle w:val="PURBullet-Indented"/>
        <w:spacing w:line="240" w:lineRule="auto"/>
      </w:pPr>
      <w:r>
        <w:t>фальсифицировать информацию заголовков протоколов или сообщений электронной почты (например, подмена адресов или «спуфинг»);</w:t>
      </w:r>
    </w:p>
    <w:p w14:paraId="3B85C4E0" w14:textId="77777777" w:rsidR="00D05436" w:rsidRPr="008018E6" w:rsidRDefault="00D05436" w:rsidP="00C1564F">
      <w:pPr>
        <w:pStyle w:val="PURBullet-Indented"/>
        <w:spacing w:line="240" w:lineRule="auto"/>
      </w:pPr>
      <w: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 т.д.);</w:t>
      </w:r>
    </w:p>
    <w:p w14:paraId="15DEA9C8" w14:textId="77777777" w:rsidR="00D05436" w:rsidRPr="008018E6" w:rsidRDefault="00D05436" w:rsidP="00C1564F">
      <w:pPr>
        <w:pStyle w:val="PURBullet-Indented"/>
        <w:spacing w:line="240" w:lineRule="auto"/>
      </w:pPr>
      <w:r>
        <w:t>удалять, изменять или подделывать нормативные или юридические уведомления или ссылки, встроенные в службу Интернета.</w:t>
      </w:r>
    </w:p>
    <w:p w14:paraId="1A24206C" w14:textId="77777777" w:rsidR="00D05436" w:rsidRDefault="00D05436" w:rsidP="00C1564F">
      <w:pPr>
        <w:pStyle w:val="PURHeading2"/>
        <w:spacing w:line="240" w:lineRule="auto"/>
      </w:pPr>
      <w:r>
        <w:t>Нормативные акты</w:t>
      </w:r>
    </w:p>
    <w:p w14:paraId="76FC7CA3" w14:textId="04D52406" w:rsidR="00D05436" w:rsidRDefault="00D05436" w:rsidP="00C1564F">
      <w:pPr>
        <w:pStyle w:val="PURBody-Indented"/>
      </w:pPr>
      <w:r>
        <w:t>Microsoft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Microsoft исполнять любые нормативные акты или требования, обычно не применяемые к ведению деловых операций в этой стране, затрудняющие для Microsoft продолжение эксплуатации службы Интернета без внесения изменений и/или дающие Microsoft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Microsoft будет рассматриваться в качестве поставщика телекоммуникационных услуг (оператора связи).</w:t>
      </w:r>
    </w:p>
    <w:p w14:paraId="4F467C44" w14:textId="77777777" w:rsidR="00D05436" w:rsidRDefault="00D05436" w:rsidP="00C1564F">
      <w:pPr>
        <w:pStyle w:val="PURHeading2"/>
        <w:spacing w:line="240" w:lineRule="auto"/>
      </w:pPr>
      <w:r>
        <w:lastRenderedPageBreak/>
        <w:t>Использование для оценки</w:t>
      </w:r>
    </w:p>
    <w:p w14:paraId="5E1A0AB4" w14:textId="79773825" w:rsidR="00D05436" w:rsidRPr="008018E6" w:rsidRDefault="00D05436" w:rsidP="00C1564F">
      <w:pPr>
        <w:pStyle w:val="PURBody-Indented"/>
      </w:pPr>
      <w: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 в лицензионном соглашении поставщика услуг указано иное.</w:t>
      </w:r>
    </w:p>
    <w:p w14:paraId="2819789A" w14:textId="77777777" w:rsidR="00D05436" w:rsidRDefault="00D05436" w:rsidP="00C1564F">
      <w:pPr>
        <w:pStyle w:val="PURHeading2"/>
        <w:spacing w:line="240" w:lineRule="auto"/>
        <w:rPr>
          <w:bCs/>
        </w:rPr>
      </w:pPr>
      <w:r>
        <w:t>Электронные уведомления</w:t>
      </w:r>
    </w:p>
    <w:p w14:paraId="74348448" w14:textId="5B35112C" w:rsidR="00D05436" w:rsidRPr="008018E6" w:rsidRDefault="00D05436" w:rsidP="00C1564F">
      <w:pPr>
        <w:pStyle w:val="PURBody-Indented"/>
      </w:pPr>
      <w:r>
        <w:t>Мы можем предоставлять вам информацию о службе Интернета в 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14:paraId="1DC3C448" w14:textId="77777777" w:rsidR="00D05436" w:rsidRPr="008018E6" w:rsidRDefault="00D05436" w:rsidP="00C1564F">
      <w:pPr>
        <w:pStyle w:val="PURHeading2"/>
        <w:spacing w:line="240" w:lineRule="auto"/>
        <w:rPr>
          <w:rStyle w:val="Strong"/>
          <w:b w:val="0"/>
          <w:bCs w:val="0"/>
        </w:rPr>
      </w:pPr>
      <w:r>
        <w:rPr>
          <w:rStyle w:val="Strong"/>
          <w:bCs w:val="0"/>
        </w:rPr>
        <w:t>Ограниченная гарантия</w:t>
      </w:r>
    </w:p>
    <w:p w14:paraId="7A4DB706" w14:textId="77777777" w:rsidR="00D05436" w:rsidRPr="008018E6" w:rsidRDefault="00D05436" w:rsidP="00C1564F">
      <w:pPr>
        <w:pStyle w:val="PURBody-Indented"/>
      </w:pPr>
      <w: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14:paraId="12735C37" w14:textId="77777777" w:rsidR="00D05436" w:rsidRDefault="00D05436" w:rsidP="00C1564F">
      <w:pPr>
        <w:pStyle w:val="PURHeading2"/>
        <w:spacing w:line="240" w:lineRule="auto"/>
      </w:pPr>
      <w:r>
        <w:t>Доступность продукта</w:t>
      </w:r>
    </w:p>
    <w:p w14:paraId="6EA56758" w14:textId="77777777" w:rsidR="00D05436" w:rsidRDefault="00D05436" w:rsidP="00C1564F">
      <w:pPr>
        <w:pStyle w:val="PURBody-Indented"/>
      </w:pPr>
      <w:r>
        <w:t>Веб-службы могут быть недоступны в некоторых регионах.</w:t>
      </w:r>
    </w:p>
    <w:p w14:paraId="5A7A921A" w14:textId="0925BB5B" w:rsidR="000245B9" w:rsidRPr="000245B9" w:rsidRDefault="00A93FEE" w:rsidP="00C1564F">
      <w:pPr>
        <w:pStyle w:val="PURBreadcrumb"/>
        <w:keepNext w:val="0"/>
        <w:rPr>
          <w:rFonts w:ascii="Arial Narrow" w:hAnsi="Arial Narrow"/>
          <w:color w:val="00467F"/>
          <w:sz w:val="16"/>
          <w:u w:val="singl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B43E875" w14:textId="09300BD4" w:rsidR="00D05436" w:rsidRDefault="00830DCA" w:rsidP="00C1564F">
      <w:pPr>
        <w:pStyle w:val="PURHeading1"/>
        <w:spacing w:line="240" w:lineRule="auto"/>
      </w:pPr>
      <w:r>
        <w:t>Условия лицензии для конкретного продукта</w:t>
      </w:r>
    </w:p>
    <w:p w14:paraId="67EDD027" w14:textId="0ED623AD" w:rsidR="00D05436" w:rsidRPr="00A748AB" w:rsidRDefault="00963AE0" w:rsidP="00C1564F">
      <w:pPr>
        <w:pStyle w:val="PURProductName"/>
        <w:rPr>
          <w:rFonts w:cs="Arial"/>
          <w:color w:val="797979" w:themeColor="background2"/>
          <w:sz w:val="18"/>
        </w:rPr>
      </w:pPr>
      <w:bookmarkStart w:id="985" w:name="_Toc286933216"/>
      <w:bookmarkStart w:id="986" w:name="_Toc287431942"/>
      <w:bookmarkStart w:id="987" w:name="_Toc299519175"/>
      <w:bookmarkStart w:id="988" w:name="_Toc299525039"/>
      <w:bookmarkStart w:id="989" w:name="_Toc299531607"/>
      <w:bookmarkStart w:id="990" w:name="_Toc299531931"/>
      <w:bookmarkStart w:id="991" w:name="_Toc299957214"/>
      <w:bookmarkStart w:id="992" w:name="_Toc346536891"/>
      <w:bookmarkStart w:id="993" w:name="_Toc339280355"/>
      <w:bookmarkStart w:id="994" w:name="_Toc339280547"/>
      <w:bookmarkStart w:id="995" w:name="_Toc370118464"/>
      <w:bookmarkStart w:id="996" w:name="_Toc370124861"/>
      <w:bookmarkStart w:id="997" w:name="_Toc370125209"/>
      <w:bookmarkStart w:id="998" w:name="_Toc363552830"/>
      <w:bookmarkStart w:id="999" w:name="_Toc363552898"/>
      <w:bookmarkStart w:id="1000" w:name="_Toc378682106"/>
      <w:bookmarkStart w:id="1001" w:name="_Toc378682297"/>
      <w:bookmarkStart w:id="1002" w:name="_Toc371268309"/>
      <w:bookmarkStart w:id="1003" w:name="_Toc371268396"/>
      <w:bookmarkStart w:id="1004" w:name="_Toc379278512"/>
      <w:bookmarkStart w:id="1005" w:name="_Toc379278572"/>
      <w:bookmarkStart w:id="1006" w:name="_Toc428364262"/>
      <w:bookmarkStart w:id="1007" w:name="_Toc428364808"/>
      <w:r>
        <w:rPr>
          <w:rFonts w:cs="Arial"/>
          <w:szCs w:val="18"/>
        </w:rPr>
        <w:t>System Center Endpoint Protection</w:t>
      </w:r>
      <w:bookmarkEnd w:id="985"/>
      <w:bookmarkEnd w:id="986"/>
      <w:bookmarkEnd w:id="987"/>
      <w:bookmarkEnd w:id="988"/>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r>
        <w:fldChar w:fldCharType="begin"/>
      </w:r>
      <w:r>
        <w:instrText>XE "System Center Endpoint Protection"</w:instrText>
      </w:r>
      <w:r>
        <w:fldChar w:fldCharType="end"/>
      </w:r>
    </w:p>
    <w:p w14:paraId="2957617B" w14:textId="77777777" w:rsidR="00D05436" w:rsidRPr="000B6567" w:rsidRDefault="00D05436" w:rsidP="00C1564F">
      <w:pPr>
        <w:pStyle w:val="PURLicenseTerm"/>
        <w:spacing w:line="240" w:lineRule="auto"/>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704266F6" w:rsidR="00D05436" w:rsidRPr="00D1176C" w:rsidRDefault="00D05436" w:rsidP="00C1564F">
            <w:pPr>
              <w:pStyle w:val="PURLMSH"/>
            </w:pPr>
            <w:r>
              <w:t xml:space="preserve">Заявление о конфиденциальности: </w:t>
            </w:r>
            <w:r>
              <w:rPr>
                <w:b/>
              </w:rPr>
              <w:t>Да</w:t>
            </w:r>
            <w:r>
              <w:t xml:space="preserve"> </w:t>
            </w:r>
            <w:r w:rsidR="00F64335" w:rsidRPr="00F64335">
              <w:br/>
            </w:r>
            <w:r>
              <w:rPr>
                <w:i/>
              </w:rPr>
              <w:t xml:space="preserve">(см. </w:t>
            </w:r>
            <w:hyperlink r:id="rId185"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C1564F">
            <w:pPr>
              <w:pStyle w:val="PURLMSH"/>
            </w:pPr>
            <w:r>
              <w:t xml:space="preserve">Обзор безопасности. </w:t>
            </w:r>
            <w:r>
              <w:rPr>
                <w:b/>
              </w:rPr>
              <w:t>Нет</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C1564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C1564F">
            <w:pPr>
              <w:pStyle w:val="PURBody"/>
              <w:keepNext/>
              <w:keepLines/>
              <w:rPr>
                <w:rStyle w:val="Strong"/>
                <w:i/>
              </w:rPr>
            </w:pPr>
            <w:r>
              <w:rPr>
                <w:rStyle w:val="Strong"/>
                <w:i/>
              </w:rPr>
              <w:t>Для:</w:t>
            </w:r>
          </w:p>
          <w:p w14:paraId="242EE946" w14:textId="1509C256" w:rsidR="00D05436" w:rsidRPr="00A748AB" w:rsidRDefault="00087F39" w:rsidP="00C1564F">
            <w:pPr>
              <w:pStyle w:val="PURBody"/>
              <w:keepNext/>
              <w:keepLines/>
              <w:numPr>
                <w:ilvl w:val="0"/>
                <w:numId w:val="19"/>
              </w:numPr>
              <w:rPr>
                <w:rStyle w:val="Strong"/>
                <w:rFonts w:cs="Arial"/>
              </w:rPr>
            </w:pPr>
            <w:r>
              <w:rPr>
                <w:rFonts w:cs="Arial"/>
                <w:szCs w:val="18"/>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C1564F">
            <w:pPr>
              <w:pStyle w:val="PURBody"/>
              <w:keepNext/>
              <w:keepLines/>
              <w:rPr>
                <w:rStyle w:val="Strong"/>
                <w:b w:val="0"/>
                <w:i/>
              </w:rPr>
            </w:pPr>
            <w:r>
              <w:rPr>
                <w:rStyle w:val="Strong"/>
              </w:rPr>
              <w:t>Необходимо:</w:t>
            </w:r>
          </w:p>
          <w:p w14:paraId="4B1C3753" w14:textId="3F083168" w:rsidR="00D05436" w:rsidRPr="001E0B83" w:rsidRDefault="008957ED" w:rsidP="00C1564F">
            <w:pPr>
              <w:pStyle w:val="PURBullet"/>
              <w:keepNext/>
              <w:keepLines/>
              <w:numPr>
                <w:ilvl w:val="0"/>
                <w:numId w:val="18"/>
              </w:numPr>
              <w:spacing w:line="240" w:lineRule="auto"/>
            </w:pPr>
            <w:r>
              <w:t>Лицензия SAL «на пользователя» для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C1564F">
            <w:pPr>
              <w:pStyle w:val="PURBody"/>
              <w:rPr>
                <w:rStyle w:val="Strong"/>
                <w:i/>
                <w:color w:val="auto"/>
              </w:rPr>
            </w:pPr>
            <w:r>
              <w:rPr>
                <w:rStyle w:val="Strong"/>
                <w:i/>
                <w:color w:val="auto"/>
              </w:rPr>
              <w:t>Для:</w:t>
            </w:r>
          </w:p>
          <w:p w14:paraId="719832A6" w14:textId="39D14F87" w:rsidR="00D05436" w:rsidRPr="00A748AB" w:rsidRDefault="00087F39" w:rsidP="00C1564F">
            <w:pPr>
              <w:pStyle w:val="PURBody"/>
              <w:numPr>
                <w:ilvl w:val="0"/>
                <w:numId w:val="18"/>
              </w:numPr>
              <w:rPr>
                <w:rStyle w:val="Strong"/>
                <w:rFonts w:cs="Arial"/>
                <w:color w:val="auto"/>
              </w:rPr>
            </w:pPr>
            <w:r>
              <w:rPr>
                <w:rFonts w:cs="Arial"/>
                <w:color w:val="auto"/>
                <w:szCs w:val="18"/>
              </w:rPr>
              <w:t>всех ваших устройств</w:t>
            </w:r>
            <w:r>
              <w:rPr>
                <w:rFonts w:cs="Arial"/>
                <w:color w:val="auto"/>
                <w:szCs w:val="18"/>
                <w:vertAlign w:val="superscript"/>
              </w:rPr>
              <w:t>1</w:t>
            </w:r>
            <w:r>
              <w:rPr>
                <w:rFonts w:cs="Arial"/>
                <w:color w:val="auto"/>
                <w:szCs w:val="18"/>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C1564F">
            <w:pPr>
              <w:pStyle w:val="PURBody"/>
              <w:rPr>
                <w:rStyle w:val="Strong"/>
                <w:b w:val="0"/>
                <w:i/>
                <w:color w:val="auto"/>
              </w:rPr>
            </w:pPr>
            <w:r>
              <w:rPr>
                <w:rStyle w:val="Strong"/>
                <w:color w:val="auto"/>
              </w:rPr>
              <w:t>Необходимо:</w:t>
            </w:r>
          </w:p>
          <w:p w14:paraId="6997800E" w14:textId="385C4743" w:rsidR="00D05436" w:rsidRPr="00121C07" w:rsidRDefault="008957ED" w:rsidP="00C1564F">
            <w:pPr>
              <w:pStyle w:val="PURBullet"/>
              <w:numPr>
                <w:ilvl w:val="0"/>
                <w:numId w:val="18"/>
              </w:numPr>
              <w:spacing w:line="240" w:lineRule="auto"/>
              <w:rPr>
                <w:color w:val="auto"/>
              </w:rPr>
            </w:pPr>
            <w:r>
              <w:rPr>
                <w:color w:val="auto"/>
              </w:rPr>
              <w:t>Лицензия SAL «на устройство» для System Center Endpoint Protection</w:t>
            </w:r>
          </w:p>
          <w:p w14:paraId="6EFCB80B" w14:textId="0B188F3C" w:rsidR="00963AE0" w:rsidRPr="00121C07" w:rsidRDefault="00963AE0" w:rsidP="00C1564F">
            <w:pPr>
              <w:pStyle w:val="PURBody"/>
              <w:rPr>
                <w:color w:val="auto"/>
              </w:rPr>
            </w:pPr>
            <w:r>
              <w:rPr>
                <w:color w:val="auto"/>
                <w:vertAlign w:val="superscript"/>
              </w:rPr>
              <w:t>1</w:t>
            </w:r>
            <w:r>
              <w:rPr>
                <w:color w:val="auto"/>
              </w:rPr>
              <w:t>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System Center 2012 Datacenter и/или System Center 2012 Standard.</w:t>
            </w:r>
          </w:p>
        </w:tc>
      </w:tr>
    </w:tbl>
    <w:p w14:paraId="18E56398" w14:textId="77777777" w:rsidR="00D05436" w:rsidRDefault="00D05436" w:rsidP="00C1564F">
      <w:pPr>
        <w:pStyle w:val="PURADDITIONALTERMSHEADERMB"/>
      </w:pPr>
      <w:bookmarkStart w:id="1008" w:name="_Toc286933217"/>
      <w:bookmarkStart w:id="1009" w:name="_Toc287431943"/>
      <w:r>
        <w:t>Дополнительные условия.</w:t>
      </w:r>
    </w:p>
    <w:p w14:paraId="332A6B1A" w14:textId="77777777" w:rsidR="00D05436" w:rsidRDefault="00D05436" w:rsidP="00C1564F">
      <w:pPr>
        <w:pStyle w:val="PURBlueStrong"/>
        <w:spacing w:line="240" w:lineRule="auto"/>
      </w:pPr>
      <w:r>
        <w:t>Использование по продленным соглашениям</w:t>
      </w:r>
    </w:p>
    <w:p w14:paraId="7D5B96B7" w14:textId="2F6CC75D" w:rsidR="00D05436" w:rsidRPr="00E53E5B" w:rsidRDefault="00440145" w:rsidP="00C1564F">
      <w:pPr>
        <w:pStyle w:val="PURBody-Indented"/>
      </w:pPr>
      <w: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14:paraId="3DB1D541" w14:textId="77777777" w:rsidR="00D05436" w:rsidRDefault="00D05436" w:rsidP="00C1564F">
      <w:pPr>
        <w:pStyle w:val="PURBlueStrong"/>
        <w:spacing w:line="240" w:lineRule="auto"/>
      </w:pPr>
      <w:r>
        <w:t>Замена поисковых машин</w:t>
      </w:r>
    </w:p>
    <w:p w14:paraId="6A4EF24E" w14:textId="1E40514D" w:rsidR="00D05436" w:rsidRPr="00E53E5B" w:rsidRDefault="00D05436" w:rsidP="00C1564F">
      <w:pPr>
        <w:pStyle w:val="PURBody-Indented"/>
      </w:pPr>
      <w:r>
        <w:t>Microsoft может заменять программное обеспечение и файлы веб-службы компонентами, сравнимыми по характеристикам:</w:t>
      </w:r>
    </w:p>
    <w:p w14:paraId="71B2966A" w14:textId="77777777" w:rsidR="00D05436" w:rsidRPr="00E53E5B" w:rsidRDefault="00D05436" w:rsidP="00C1564F">
      <w:pPr>
        <w:pStyle w:val="PURBullet-Indented"/>
        <w:spacing w:line="240" w:lineRule="auto"/>
      </w:pPr>
      <w:r>
        <w:t>антивирусное ПО и ПО для борьбы с непрошеной почтой;</w:t>
      </w:r>
    </w:p>
    <w:p w14:paraId="6B4158EA" w14:textId="77777777" w:rsidR="00D05436" w:rsidRPr="00E53E5B" w:rsidRDefault="00D05436" w:rsidP="00C1564F">
      <w:pPr>
        <w:pStyle w:val="PURBullet-Indented"/>
        <w:spacing w:line="240" w:lineRule="auto"/>
      </w:pPr>
      <w:r>
        <w:lastRenderedPageBreak/>
        <w:t>файлы подписей и файлы данных фильтрования содержимого.</w:t>
      </w:r>
    </w:p>
    <w:p w14:paraId="44FD0550" w14:textId="77777777" w:rsidR="00D05436" w:rsidRDefault="00D05436" w:rsidP="00C1564F">
      <w:pPr>
        <w:pStyle w:val="PURBlueStrong"/>
        <w:spacing w:line="240" w:lineRule="auto"/>
      </w:pPr>
      <w:r>
        <w:t>Лицензии SAL «на устройство» и «на пользователя»</w:t>
      </w:r>
    </w:p>
    <w:p w14:paraId="39C1B517" w14:textId="77777777" w:rsidR="00D05436" w:rsidRDefault="00D05436" w:rsidP="00C1564F">
      <w:pPr>
        <w:pStyle w:val="PURBody-Indented"/>
      </w:pPr>
      <w:r>
        <w:t>Вы можете приобретать лицензии SAL «на устройство» или «на пользователя».</w:t>
      </w:r>
    </w:p>
    <w:p w14:paraId="3DFE1ECD" w14:textId="313961E0" w:rsidR="00D05436" w:rsidRDefault="00D05436" w:rsidP="00C1564F">
      <w:pPr>
        <w:pStyle w:val="PURBlueStrong"/>
        <w:spacing w:line="240" w:lineRule="auto"/>
      </w:pPr>
      <w:r>
        <w:t>Запуск экземпляров дополнительного программного обеспечения</w:t>
      </w:r>
    </w:p>
    <w:p w14:paraId="58F0643B" w14:textId="05CF1660" w:rsidR="00D05436" w:rsidRDefault="00D05436" w:rsidP="00C1564F">
      <w:pPr>
        <w:pStyle w:val="PURBody-Indented"/>
      </w:pPr>
      <w: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Appendix1" w:history="1">
        <w:r>
          <w:rPr>
            <w:rStyle w:val="Hyperlink"/>
          </w:rPr>
          <w:t>Приложении 1</w:t>
        </w:r>
      </w:hyperlink>
      <w: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14:paraId="19420965" w14:textId="6DBD6C91" w:rsidR="0047191F" w:rsidRDefault="00A93FEE" w:rsidP="00C1564F">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bookmarkEnd w:id="1008"/>
    <w:bookmarkEnd w:id="1009"/>
    <w:p w14:paraId="3223A092" w14:textId="77777777" w:rsidR="00D548C0" w:rsidRDefault="00D548C0" w:rsidP="00C1564F">
      <w:pPr>
        <w:pStyle w:val="PURSectionHeading"/>
        <w:keepLines/>
        <w:sectPr w:rsidR="00D548C0" w:rsidSect="00DF3827">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C1564F">
      <w:pPr>
        <w:pStyle w:val="PURSectionHeading"/>
      </w:pPr>
      <w:bookmarkStart w:id="1010" w:name="_Toc299519182"/>
      <w:bookmarkStart w:id="1011" w:name="_Toc299525046"/>
      <w:bookmarkStart w:id="1012" w:name="_Toc299531614"/>
      <w:bookmarkStart w:id="1013" w:name="_Toc299531938"/>
      <w:bookmarkStart w:id="1014" w:name="_Toc299957221"/>
      <w:bookmarkStart w:id="1015" w:name="_Toc346536894"/>
      <w:bookmarkStart w:id="1016" w:name="_Toc339280358"/>
      <w:bookmarkStart w:id="1017" w:name="_Toc363552831"/>
      <w:bookmarkStart w:id="1018" w:name="_Toc378682298"/>
      <w:bookmarkStart w:id="1019" w:name="_Toc371268310"/>
      <w:bookmarkStart w:id="1020" w:name="_Toc379278513"/>
      <w:bookmarkStart w:id="1021" w:name="_Toc428364809"/>
      <w:bookmarkStart w:id="1022" w:name="Appendix1"/>
      <w:bookmarkEnd w:id="984"/>
      <w:r>
        <w:lastRenderedPageBreak/>
        <w:t>Приложение 1. Клиентское/Дополнительное программное обеспечение</w:t>
      </w:r>
      <w:bookmarkEnd w:id="1010"/>
      <w:bookmarkEnd w:id="1011"/>
      <w:bookmarkEnd w:id="1012"/>
      <w:bookmarkEnd w:id="1013"/>
      <w:bookmarkEnd w:id="1014"/>
      <w:bookmarkEnd w:id="1015"/>
      <w:bookmarkEnd w:id="1016"/>
      <w:bookmarkEnd w:id="1017"/>
      <w:bookmarkEnd w:id="1018"/>
      <w:bookmarkEnd w:id="1019"/>
      <w:bookmarkEnd w:id="1020"/>
      <w:bookmarkEnd w:id="1021"/>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C1564F">
            <w:pPr>
              <w:pStyle w:val="PURTableHeaderWhite"/>
              <w:spacing w:after="0" w:line="240" w:lineRule="auto"/>
              <w:rPr>
                <w:i w:val="0"/>
                <w:caps/>
                <w:color w:val="404040" w:themeColor="text1" w:themeTint="BF"/>
              </w:rPr>
            </w:pPr>
            <w:r>
              <w:rPr>
                <w:i w:val="0"/>
                <w:caps/>
                <w:color w:val="404040" w:themeColor="text1" w:themeTint="BF"/>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C1564F">
            <w:pPr>
              <w:pStyle w:val="PURTableHeaderWhite"/>
              <w:spacing w:after="0" w:line="240" w:lineRule="auto"/>
              <w:rPr>
                <w:i w:val="0"/>
                <w:caps/>
                <w:color w:val="404040" w:themeColor="text1" w:themeTint="BF"/>
              </w:rPr>
            </w:pPr>
            <w:r>
              <w:rPr>
                <w:i w:val="0"/>
                <w:caps/>
                <w:color w:val="404040" w:themeColor="text1" w:themeTint="BF"/>
              </w:rPr>
              <w:t>Список клиентского программного обеспечения</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C1564F">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C1564F">
            <w:pPr>
              <w:pStyle w:val="PURBullet-Indented"/>
              <w:spacing w:line="240" w:lineRule="auto"/>
            </w:pPr>
            <w:r>
              <w:t>Клиент и средства RFID</w:t>
            </w:r>
          </w:p>
          <w:p w14:paraId="1A7C4888" w14:textId="77777777" w:rsidR="00E964A3" w:rsidRDefault="00E964A3" w:rsidP="00C1564F">
            <w:pPr>
              <w:pStyle w:val="PURBullet-Indented"/>
              <w:spacing w:line="240" w:lineRule="auto"/>
            </w:pPr>
            <w:r>
              <w:t>Пакет средств разработки RFID</w:t>
            </w:r>
          </w:p>
          <w:p w14:paraId="6FEFE231" w14:textId="090FF37F" w:rsidR="00E964A3" w:rsidRPr="00E964A3" w:rsidRDefault="00E964A3" w:rsidP="00C1564F">
            <w:pPr>
              <w:pStyle w:val="PURBullet-Indented"/>
              <w:spacing w:line="240" w:lineRule="auto"/>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C1564F">
            <w:pPr>
              <w:pStyle w:val="PURTableHeaderBlue"/>
            </w:pPr>
            <w:r>
              <w:t>BizTalk Server 2013 R2 Branch, выпуски Standard и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C1564F">
            <w:pPr>
              <w:pStyle w:val="PURBullet"/>
              <w:spacing w:line="240" w:lineRule="auto"/>
            </w:pPr>
            <w:r>
              <w:t>Средства администрирования и мониторинга</w:t>
            </w:r>
          </w:p>
          <w:p w14:paraId="3FD79DFD" w14:textId="77777777" w:rsidR="00280B5A" w:rsidRPr="00BF4F8B" w:rsidRDefault="00280B5A" w:rsidP="00C1564F">
            <w:pPr>
              <w:pStyle w:val="PURBullet"/>
              <w:spacing w:line="240" w:lineRule="auto"/>
            </w:pPr>
            <w:r>
              <w:t>Средства разработки</w:t>
            </w:r>
          </w:p>
          <w:p w14:paraId="4DD4C242" w14:textId="77777777" w:rsidR="00280B5A" w:rsidRPr="00BF4F8B" w:rsidRDefault="00280B5A" w:rsidP="00C1564F">
            <w:pPr>
              <w:pStyle w:val="PURBullet"/>
              <w:spacing w:line="240" w:lineRule="auto"/>
            </w:pPr>
            <w:r>
              <w:t>Пакет (пакеты) средств разработки программного обеспечения</w:t>
            </w:r>
          </w:p>
          <w:p w14:paraId="762D4586" w14:textId="77777777" w:rsidR="00280B5A" w:rsidRPr="00BF4F8B" w:rsidRDefault="00280B5A" w:rsidP="00C1564F">
            <w:pPr>
              <w:pStyle w:val="PURBullet"/>
              <w:spacing w:line="240" w:lineRule="auto"/>
            </w:pPr>
            <w:r>
              <w:t>HTTP-адаптер для приема данных</w:t>
            </w:r>
          </w:p>
          <w:p w14:paraId="41D126EE" w14:textId="77777777" w:rsidR="00280B5A" w:rsidRPr="00BF4F8B" w:rsidRDefault="00280B5A" w:rsidP="00C1564F">
            <w:pPr>
              <w:pStyle w:val="PURBullet"/>
              <w:spacing w:line="240" w:lineRule="auto"/>
            </w:pPr>
            <w:r>
              <w:t>SOAP-адаптер для приема данных</w:t>
            </w:r>
          </w:p>
          <w:p w14:paraId="0FCF5F0B" w14:textId="77777777" w:rsidR="00280B5A" w:rsidRPr="00BF4F8B" w:rsidRDefault="00280B5A" w:rsidP="00C1564F">
            <w:pPr>
              <w:pStyle w:val="PURBullet"/>
              <w:spacing w:line="240" w:lineRule="auto"/>
            </w:pPr>
            <w:r>
              <w:t>Веб-служба адаптера Windows SharePoint Services</w:t>
            </w:r>
          </w:p>
          <w:p w14:paraId="217DCFA9" w14:textId="068291D9" w:rsidR="00280B5A" w:rsidRPr="00BF4F8B" w:rsidRDefault="00280B5A" w:rsidP="00C1564F">
            <w:pPr>
              <w:pStyle w:val="PURBullet"/>
              <w:spacing w:line="240" w:lineRule="auto"/>
            </w:pPr>
            <w:r>
              <w:t>Адаптеры Windows Communication Foundation</w:t>
            </w:r>
          </w:p>
          <w:p w14:paraId="729455BE" w14:textId="5FC04C61" w:rsidR="00280B5A" w:rsidRPr="00BF4F8B" w:rsidRDefault="00280B5A" w:rsidP="00C1564F">
            <w:pPr>
              <w:pStyle w:val="PURBullet"/>
              <w:spacing w:line="240" w:lineRule="auto"/>
            </w:pPr>
            <w:r>
              <w:t>Прикладные программные интерфейсы (API) событий монитора деловой активности (BAM), средства перехвата и администрирования</w:t>
            </w:r>
          </w:p>
          <w:p w14:paraId="3FAA4193" w14:textId="77777777" w:rsidR="00280B5A" w:rsidRDefault="00280B5A" w:rsidP="00C1564F">
            <w:pPr>
              <w:pStyle w:val="PURBullet"/>
              <w:spacing w:line="240" w:lineRule="auto"/>
            </w:pPr>
            <w:r>
              <w:t>Поставщик оповещений BAM для служб уведомлений SQL</w:t>
            </w:r>
          </w:p>
          <w:p w14:paraId="5B83E13F" w14:textId="1D260805" w:rsidR="00280B5A" w:rsidRPr="009549A1" w:rsidRDefault="00280B5A" w:rsidP="00C1564F">
            <w:pPr>
              <w:pStyle w:val="PURBullet"/>
              <w:spacing w:line="240" w:lineRule="auto"/>
            </w:pPr>
            <w:r>
              <w:t>Клиент BAM</w:t>
            </w:r>
          </w:p>
        </w:tc>
        <w:tc>
          <w:tcPr>
            <w:tcW w:w="4835" w:type="dxa"/>
            <w:tcBorders>
              <w:top w:val="nil"/>
            </w:tcBorders>
            <w:shd w:val="clear" w:color="auto" w:fill="auto"/>
          </w:tcPr>
          <w:p w14:paraId="1325B85C" w14:textId="77777777" w:rsidR="00280B5A" w:rsidRPr="00BF4F8B" w:rsidRDefault="00280B5A" w:rsidP="00C1564F">
            <w:pPr>
              <w:pStyle w:val="PURBullet"/>
              <w:spacing w:line="240" w:lineRule="auto"/>
            </w:pPr>
            <w:r>
              <w:t>Схемы и шаблоны по BizTalk Server</w:t>
            </w:r>
          </w:p>
          <w:p w14:paraId="291E6648" w14:textId="77777777" w:rsidR="00280B5A" w:rsidRPr="00BF4F8B" w:rsidRDefault="00280B5A" w:rsidP="00C1564F">
            <w:pPr>
              <w:pStyle w:val="PURBullet"/>
              <w:spacing w:line="240" w:lineRule="auto"/>
            </w:pPr>
            <w:r>
              <w:t>Службы поддержки деловой активности</w:t>
            </w:r>
          </w:p>
          <w:p w14:paraId="0E46AF3A" w14:textId="63476056" w:rsidR="00280B5A" w:rsidRPr="00BF4F8B" w:rsidRDefault="00280B5A" w:rsidP="00C1564F">
            <w:pPr>
              <w:pStyle w:val="PURBullet"/>
              <w:spacing w:line="240" w:lineRule="auto"/>
            </w:pPr>
            <w:r>
              <w:t>Главный сервер секрета/Единая регистрация в системе предприятия</w:t>
            </w:r>
          </w:p>
          <w:p w14:paraId="48BCFA18" w14:textId="77777777" w:rsidR="00280B5A" w:rsidRPr="00BF4F8B" w:rsidRDefault="00280B5A" w:rsidP="00C1564F">
            <w:pPr>
              <w:pStyle w:val="PURBullet"/>
              <w:spacing w:line="240" w:lineRule="auto"/>
            </w:pPr>
            <w:r>
              <w:t>MQHelper.dll</w:t>
            </w:r>
          </w:p>
          <w:p w14:paraId="14D34323" w14:textId="77777777" w:rsidR="00280B5A" w:rsidRPr="00BF4F8B" w:rsidRDefault="00280B5A" w:rsidP="00C1564F">
            <w:pPr>
              <w:pStyle w:val="PURBullet"/>
              <w:spacing w:line="240" w:lineRule="auto"/>
            </w:pPr>
            <w:r>
              <w:t>ADOMD.NET</w:t>
            </w:r>
          </w:p>
          <w:p w14:paraId="07C35615" w14:textId="77777777" w:rsidR="00280B5A" w:rsidRPr="00BF4F8B" w:rsidRDefault="00280B5A" w:rsidP="00C1564F">
            <w:pPr>
              <w:pStyle w:val="PURBullet"/>
              <w:spacing w:line="240" w:lineRule="auto"/>
            </w:pPr>
            <w:r>
              <w:t>MSXML</w:t>
            </w:r>
          </w:p>
          <w:p w14:paraId="6BCA183A" w14:textId="77777777" w:rsidR="00280B5A" w:rsidRPr="00BF4F8B" w:rsidRDefault="00280B5A" w:rsidP="00C1564F">
            <w:pPr>
              <w:pStyle w:val="PURBullet"/>
              <w:spacing w:line="240" w:lineRule="auto"/>
            </w:pPr>
            <w:r>
              <w:t>SQLXML</w:t>
            </w:r>
          </w:p>
          <w:p w14:paraId="4310568A" w14:textId="77777777" w:rsidR="00280B5A" w:rsidRPr="00BF4F8B" w:rsidRDefault="00280B5A" w:rsidP="00C1564F">
            <w:pPr>
              <w:pStyle w:val="PURBullet"/>
              <w:spacing w:line="240" w:lineRule="auto"/>
            </w:pPr>
            <w:r>
              <w:t>Компонент бизнес-правил</w:t>
            </w:r>
          </w:p>
          <w:p w14:paraId="64D4D482" w14:textId="77777777" w:rsidR="00280B5A" w:rsidRPr="00BF4F8B" w:rsidRDefault="00280B5A" w:rsidP="00C1564F">
            <w:pPr>
              <w:pStyle w:val="PURBullet"/>
              <w:spacing w:line="240" w:lineRule="auto"/>
            </w:pPr>
            <w:r>
              <w:t>Агент MQSeries</w:t>
            </w:r>
          </w:p>
          <w:p w14:paraId="2561BCB5" w14:textId="29E45951" w:rsidR="00280B5A" w:rsidRPr="00280B5A" w:rsidRDefault="00280B5A" w:rsidP="00C1564F">
            <w:pPr>
              <w:pStyle w:val="PURBullet"/>
              <w:spacing w:line="240" w:lineRule="auto"/>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0631477C" w:rsidR="009549A1" w:rsidRPr="00F975A7" w:rsidRDefault="009549A1" w:rsidP="00C1564F">
            <w:pPr>
              <w:pStyle w:val="PURTableHeaderBlue"/>
            </w:pPr>
            <w:r>
              <w:t xml:space="preserve">Exchange Server </w:t>
            </w:r>
            <w:r w:rsidR="007242AE">
              <w:t>201</w:t>
            </w:r>
            <w:r w:rsidR="007242AE">
              <w:rPr>
                <w:lang w:val="en-US"/>
              </w:rPr>
              <w:t>6</w:t>
            </w:r>
            <w:r>
              <w:t>, выпуски Standard и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1564F">
            <w:pPr>
              <w:pStyle w:val="PURBullet-Indented"/>
              <w:spacing w:line="240" w:lineRule="auto"/>
            </w:pPr>
            <w:r>
              <w:t>Средства управления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2D54BCBA" w:rsidR="00663B83" w:rsidRPr="00AD1314" w:rsidRDefault="00AD1314" w:rsidP="00C1564F">
            <w:pPr>
              <w:pStyle w:val="PURTableHeaderBlue"/>
              <w:rPr>
                <w:lang w:val="en-US"/>
              </w:rPr>
            </w:pPr>
            <w:r>
              <w:rPr>
                <w:lang w:val="en-US"/>
              </w:rPr>
              <w:t>Microsoft</w:t>
            </w:r>
            <w:r>
              <w:t xml:space="preserve"> </w:t>
            </w:r>
            <w:r w:rsidR="00663B83">
              <w:t xml:space="preserve">Identity Manager </w:t>
            </w:r>
            <w:r>
              <w:rPr>
                <w:lang w:val="en-US"/>
              </w:rPr>
              <w:t>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C1564F">
            <w:pPr>
              <w:pStyle w:val="PURBullet-Indented"/>
              <w:spacing w:line="240" w:lineRule="auto"/>
            </w:pPr>
            <w:r>
              <w:t>Change Microsoft Password Notification Service (служба уведомления о смене пароля Microsoft).</w:t>
            </w:r>
          </w:p>
          <w:p w14:paraId="671BC2C5" w14:textId="7C435C26" w:rsidR="00531887" w:rsidRDefault="00531887" w:rsidP="00C1564F">
            <w:pPr>
              <w:pStyle w:val="PURBullet-Indented"/>
              <w:spacing w:line="240" w:lineRule="auto"/>
            </w:pPr>
            <w:r>
              <w:t>Microsoft BHOLD Suite</w:t>
            </w:r>
          </w:p>
          <w:p w14:paraId="7D7D56F2" w14:textId="26D8F8D3" w:rsidR="0000799F" w:rsidRPr="00786296" w:rsidRDefault="00050078" w:rsidP="00C1564F">
            <w:pPr>
              <w:pStyle w:val="PURBullet-Indented"/>
              <w:spacing w:line="240" w:lineRule="auto"/>
            </w:pPr>
            <w:r>
              <w:t xml:space="preserve">Клиент управления сертификатами </w:t>
            </w:r>
            <w:r w:rsidR="00AD1314">
              <w:rPr>
                <w:lang w:val="en-US"/>
              </w:rPr>
              <w:t>M</w:t>
            </w:r>
            <w:r w:rsidR="00AD1314">
              <w:t>IM</w:t>
            </w:r>
          </w:p>
        </w:tc>
        <w:tc>
          <w:tcPr>
            <w:tcW w:w="4835" w:type="dxa"/>
            <w:shd w:val="clear" w:color="auto" w:fill="FFFFFF"/>
          </w:tcPr>
          <w:p w14:paraId="3F3326ED" w14:textId="6CCE748A" w:rsidR="00050078" w:rsidRDefault="00050078" w:rsidP="00C1564F">
            <w:pPr>
              <w:pStyle w:val="PURBullet-Indented"/>
              <w:spacing w:line="240" w:lineRule="auto"/>
            </w:pPr>
            <w:r>
              <w:t xml:space="preserve">Клиент управления массовой выдачей сертификатов </w:t>
            </w:r>
            <w:r w:rsidR="00AD1314">
              <w:rPr>
                <w:lang w:val="en-US"/>
              </w:rPr>
              <w:t>M</w:t>
            </w:r>
            <w:r w:rsidR="00AD1314">
              <w:t>IM</w:t>
            </w:r>
          </w:p>
          <w:p w14:paraId="4C7D7048" w14:textId="7A9BF221" w:rsidR="00531887" w:rsidRPr="00786296" w:rsidRDefault="00531887" w:rsidP="00C1564F">
            <w:pPr>
              <w:pStyle w:val="PURBullet-Indented"/>
              <w:spacing w:line="240" w:lineRule="auto"/>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C1564F">
            <w:pPr>
              <w:pStyle w:val="PURTableHeaderBlue"/>
            </w:pPr>
            <w:r>
              <w:t>Skype для бизнеса Server 2015 Standard и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C1564F">
            <w:pPr>
              <w:pStyle w:val="PURBullet-Indented"/>
              <w:spacing w:line="240" w:lineRule="auto"/>
            </w:pPr>
            <w:r>
              <w:t>Подключаемый модуль Skype для бизнеса 2015 Web App</w:t>
            </w:r>
          </w:p>
          <w:p w14:paraId="6B41A1B3" w14:textId="77777777" w:rsidR="00050078" w:rsidRPr="00F975A7" w:rsidRDefault="00050078" w:rsidP="00C1564F">
            <w:pPr>
              <w:pStyle w:val="PURBullet-Indented"/>
              <w:spacing w:line="240" w:lineRule="auto"/>
            </w:pPr>
            <w:r>
              <w:t>Topology Builder</w:t>
            </w:r>
          </w:p>
          <w:p w14:paraId="4FE53DF2" w14:textId="77777777" w:rsidR="00050078" w:rsidRPr="00F975A7" w:rsidRDefault="00050078" w:rsidP="00C1564F">
            <w:pPr>
              <w:pStyle w:val="PURBullet-Indented"/>
              <w:spacing w:line="240" w:lineRule="auto"/>
            </w:pPr>
            <w:r>
              <w:t>Средства администрирования</w:t>
            </w:r>
          </w:p>
        </w:tc>
        <w:tc>
          <w:tcPr>
            <w:tcW w:w="4835" w:type="dxa"/>
            <w:shd w:val="clear" w:color="auto" w:fill="FFFFFF"/>
          </w:tcPr>
          <w:p w14:paraId="288658BD" w14:textId="77777777" w:rsidR="00050078" w:rsidRPr="00F975A7" w:rsidRDefault="00050078" w:rsidP="00C1564F">
            <w:pPr>
              <w:pStyle w:val="PURBullet-Indented"/>
              <w:spacing w:line="240" w:lineRule="auto"/>
            </w:pPr>
            <w:r>
              <w:t>Оснастка PowerShell</w:t>
            </w:r>
          </w:p>
          <w:p w14:paraId="45070CBF" w14:textId="08BF8D8D" w:rsidR="00050078" w:rsidRPr="00F975A7" w:rsidRDefault="007E3832" w:rsidP="00C1564F">
            <w:pPr>
              <w:pStyle w:val="PURBullet-Indented"/>
              <w:spacing w:line="240" w:lineRule="auto"/>
            </w:pPr>
            <w:r>
              <w:t>Средство администрирования групповых чатов Skype для бизнеса 2015</w:t>
            </w:r>
          </w:p>
          <w:p w14:paraId="3A80DD2B" w14:textId="5C1ABCA9" w:rsidR="007331A1" w:rsidRPr="00F975A7" w:rsidRDefault="009736DF" w:rsidP="00C1564F">
            <w:pPr>
              <w:pStyle w:val="PURBullet-Indented"/>
              <w:spacing w:line="240" w:lineRule="auto"/>
            </w:pPr>
            <w:r>
              <w:t>Skype для бизнеса Server 2015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C1564F">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C1564F">
            <w:pPr>
              <w:pStyle w:val="PURBullet-Indented"/>
              <w:spacing w:line="240" w:lineRule="auto"/>
            </w:pPr>
            <w:r>
              <w:t>Программное обеспечение Microsoft Dynamics AX 2012 R3 для Windows Rich Client</w:t>
            </w:r>
          </w:p>
        </w:tc>
        <w:tc>
          <w:tcPr>
            <w:tcW w:w="4835" w:type="dxa"/>
            <w:shd w:val="clear" w:color="auto" w:fill="FFFFFF"/>
          </w:tcPr>
          <w:p w14:paraId="46F9D62A" w14:textId="0B49868C" w:rsidR="00050078" w:rsidRPr="00050078" w:rsidRDefault="0000799F" w:rsidP="00C1564F">
            <w:pPr>
              <w:pStyle w:val="PURBullet-Indented"/>
              <w:spacing w:line="240" w:lineRule="auto"/>
            </w:pPr>
            <w:r>
              <w:t>Программное обеспечение Management Reporter 2012 для Microsoft Dynamics AX Designer Client</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C1564F">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C1564F">
            <w:pPr>
              <w:pStyle w:val="PURBullet-Indented"/>
              <w:spacing w:line="240" w:lineRule="auto"/>
              <w:rPr>
                <w:rFonts w:ascii="Tahoma" w:eastAsia="Calibri" w:hAnsi="Tahoma" w:cs="Tahoma"/>
                <w:szCs w:val="19"/>
              </w:rPr>
            </w:pPr>
            <w:r>
              <w:t>Программное обеспечение Microsoft Dynamics C5 2012 для Windows Rich Client</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C1564F">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C1564F">
            <w:pPr>
              <w:pStyle w:val="PURBullet-Indented"/>
              <w:spacing w:line="240" w:lineRule="auto"/>
            </w:pPr>
            <w:r>
              <w:t>Microsoft Dynamics CRM 2015 для Microsoft Office Outlook</w:t>
            </w:r>
          </w:p>
          <w:p w14:paraId="566CC3B3" w14:textId="6550C9C1" w:rsidR="00663B83" w:rsidRPr="00663B83" w:rsidRDefault="00663B83" w:rsidP="00C1564F">
            <w:pPr>
              <w:pStyle w:val="PURBullet-Indented"/>
              <w:spacing w:line="240" w:lineRule="auto"/>
            </w:pPr>
            <w:r>
              <w:t>Маршрутизатор электронной почты и мастер развертывания правил для Microsoft Dynamics CRM 2015</w:t>
            </w:r>
          </w:p>
          <w:p w14:paraId="2966BE3B" w14:textId="6758E852" w:rsidR="00663B83" w:rsidRDefault="00663B83" w:rsidP="00C1564F">
            <w:pPr>
              <w:pStyle w:val="PURBullet-Indented"/>
              <w:spacing w:line="240" w:lineRule="auto"/>
            </w:pPr>
            <w:r>
              <w:t>Расширения Microsoft Dynamics CRM Reporting Extensions для Microsoft Dynamics CRM 2015</w:t>
            </w:r>
          </w:p>
          <w:p w14:paraId="659CAF07" w14:textId="77777777" w:rsidR="003C634F" w:rsidRPr="009B2897" w:rsidRDefault="003C634F" w:rsidP="00C1564F">
            <w:pPr>
              <w:pStyle w:val="PURBullet-Indented"/>
              <w:spacing w:line="240" w:lineRule="auto"/>
              <w:rPr>
                <w:lang w:val="en-US"/>
              </w:rPr>
            </w:pPr>
            <w:r w:rsidRPr="009B2897">
              <w:rPr>
                <w:lang w:val="en-US"/>
              </w:rPr>
              <w:t xml:space="preserve">Marketing Pilot Connector </w:t>
            </w:r>
            <w:r>
              <w:t>для</w:t>
            </w:r>
            <w:r w:rsidRPr="009B2897">
              <w:rPr>
                <w:lang w:val="en-US"/>
              </w:rPr>
              <w:t xml:space="preserve"> Microsoft Dynamics CRM</w:t>
            </w:r>
          </w:p>
          <w:p w14:paraId="259C8AE9" w14:textId="0A27A0DE" w:rsidR="003C634F" w:rsidRPr="00F975A7" w:rsidRDefault="003C634F" w:rsidP="00C1564F">
            <w:pPr>
              <w:pStyle w:val="PURBullet-Indented"/>
              <w:spacing w:line="240" w:lineRule="auto"/>
            </w:pPr>
            <w:r>
              <w:t>Microsoft Dynamics CRM для поддерживаемых устройств</w:t>
            </w:r>
          </w:p>
        </w:tc>
        <w:tc>
          <w:tcPr>
            <w:tcW w:w="4835" w:type="dxa"/>
            <w:shd w:val="clear" w:color="auto" w:fill="FFFFFF"/>
          </w:tcPr>
          <w:p w14:paraId="0189E12B" w14:textId="58D5919E" w:rsidR="00663B83" w:rsidRPr="00663B83" w:rsidRDefault="00663B83" w:rsidP="00C1564F">
            <w:pPr>
              <w:pStyle w:val="PURBullet-Indented"/>
              <w:spacing w:line="240" w:lineRule="auto"/>
            </w:pPr>
            <w:r>
              <w:t>Microsoft SharePoint Grid для Microsoft Dynamics CRM 2015</w:t>
            </w:r>
          </w:p>
          <w:p w14:paraId="218FDDE7" w14:textId="14402F98" w:rsidR="00663B83" w:rsidRPr="00663B83" w:rsidRDefault="00663B83" w:rsidP="00C1564F">
            <w:pPr>
              <w:pStyle w:val="PURBullet-Indented"/>
              <w:spacing w:line="240" w:lineRule="auto"/>
            </w:pPr>
            <w:r>
              <w:t>Расширения Microsoft Dynamics CRM 2015 Report Authoring Extensions</w:t>
            </w:r>
          </w:p>
          <w:p w14:paraId="2740B200" w14:textId="7D6EA1D9" w:rsidR="00663B83" w:rsidRPr="00663B83" w:rsidRDefault="00663B83" w:rsidP="00C1564F">
            <w:pPr>
              <w:pStyle w:val="PURBullet-Indented"/>
              <w:spacing w:line="240" w:lineRule="auto"/>
            </w:pPr>
            <w:r>
              <w:t>Анализатор соответствия рекомендациям Microsoft Dynamics CRM 2015</w:t>
            </w:r>
          </w:p>
          <w:p w14:paraId="77F96920" w14:textId="19C7AE71" w:rsidR="00663B83" w:rsidRPr="009B2897" w:rsidRDefault="00663B83" w:rsidP="00C1564F">
            <w:pPr>
              <w:pStyle w:val="PURBullet-Indented"/>
              <w:spacing w:line="240" w:lineRule="auto"/>
            </w:pPr>
            <w:r>
              <w:t>Многоязыковой интерфейс пользователя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0C7154C1" w:rsidR="00663B83" w:rsidRPr="00AD1314" w:rsidRDefault="00663B83" w:rsidP="00C1564F">
            <w:pPr>
              <w:pStyle w:val="PURTableHeaderBlue"/>
              <w:rPr>
                <w:lang w:val="en-US"/>
              </w:rPr>
            </w:pPr>
            <w:r>
              <w:lastRenderedPageBreak/>
              <w:t>Microsoft Dynamics GP 2015</w:t>
            </w:r>
            <w:r w:rsidR="00AD1314">
              <w:rPr>
                <w:lang w:val="en-US"/>
              </w:rPr>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72CD2FCD" w:rsidR="00663B83" w:rsidRDefault="00663B83" w:rsidP="00C1564F">
            <w:pPr>
              <w:pStyle w:val="PURBullet-Indented"/>
              <w:spacing w:line="240" w:lineRule="auto"/>
            </w:pPr>
            <w:r>
              <w:t>Программное обеспечение Microsoft Dynamics GP 2015</w:t>
            </w:r>
            <w:r w:rsidR="00AD1314" w:rsidRPr="00AD1314">
              <w:t xml:space="preserve"> </w:t>
            </w:r>
            <w:r w:rsidR="00AD1314">
              <w:rPr>
                <w:lang w:val="en-US"/>
              </w:rPr>
              <w:t>R</w:t>
            </w:r>
            <w:r w:rsidR="00AD1314" w:rsidRPr="00AD1314">
              <w:t>2</w:t>
            </w:r>
            <w:r>
              <w:t xml:space="preserve"> для Windows Rich Client.</w:t>
            </w:r>
          </w:p>
          <w:p w14:paraId="4E8CE301" w14:textId="3ACEA4E4" w:rsidR="00663B83" w:rsidRDefault="00663B83" w:rsidP="00C1564F">
            <w:pPr>
              <w:pStyle w:val="PURBullet-Indented"/>
              <w:spacing w:line="240" w:lineRule="auto"/>
            </w:pPr>
            <w:r>
              <w:t>Программное обеспечение Management Reporter 2012 для Microsoft Dynamics GP Designer Client</w:t>
            </w:r>
          </w:p>
          <w:p w14:paraId="0DED6CDE" w14:textId="44AFB472" w:rsidR="00663B83" w:rsidRPr="009B2897" w:rsidRDefault="00B82C66" w:rsidP="00C1564F">
            <w:pPr>
              <w:pStyle w:val="PURBullet-Indented"/>
              <w:spacing w:line="240" w:lineRule="auto"/>
            </w:pPr>
            <w:r>
              <w:t>Веб-клиент Microsoft Dynamics GP 2015</w:t>
            </w:r>
            <w:r w:rsidR="00AD1314" w:rsidRPr="00AD1314">
              <w:t xml:space="preserve"> </w:t>
            </w:r>
            <w:r w:rsidR="00AD1314">
              <w:rPr>
                <w:lang w:val="en-US"/>
              </w:rPr>
              <w:t>R</w:t>
            </w:r>
            <w:r w:rsidR="00AD1314" w:rsidRPr="00AD1314">
              <w:t>2</w:t>
            </w:r>
            <w: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C1564F">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C1564F">
            <w:pPr>
              <w:pStyle w:val="PURBullet-Indented"/>
              <w:spacing w:line="240" w:lineRule="auto"/>
            </w:pPr>
            <w:r>
              <w:t>Программное обеспечение Microsoft Dynamics NAV 2015 для Windows Rich Client.</w:t>
            </w:r>
          </w:p>
          <w:p w14:paraId="6EA778DF" w14:textId="05D25FE4" w:rsidR="00663B83" w:rsidRPr="009B2897" w:rsidRDefault="00B82C66" w:rsidP="00C1564F">
            <w:pPr>
              <w:pStyle w:val="PURBullet-Indented"/>
              <w:spacing w:line="240" w:lineRule="auto"/>
            </w:pPr>
            <w:r>
              <w:t>Веб-клиент Microsoft Dynamics NAV 2015</w:t>
            </w:r>
          </w:p>
          <w:p w14:paraId="61FA4134" w14:textId="346E12FB" w:rsidR="00B82C66" w:rsidRDefault="00B82C66" w:rsidP="00C1564F">
            <w:pPr>
              <w:pStyle w:val="PURBullet-Indented"/>
              <w:spacing w:line="240" w:lineRule="auto"/>
            </w:pPr>
            <w:r>
              <w:t>Клиент SharePoint для Microsoft Dynamics NAV 2015</w:t>
            </w:r>
          </w:p>
          <w:p w14:paraId="516BB4A7" w14:textId="01FEEAF4" w:rsidR="006E5F07" w:rsidRDefault="006E5F07" w:rsidP="00C1564F">
            <w:pPr>
              <w:pStyle w:val="PURBullet-Indented"/>
              <w:spacing w:line="240" w:lineRule="auto"/>
            </w:pPr>
            <w:r>
              <w:t>Microsoft Dynamics NAV для современных приложений Windows</w:t>
            </w:r>
          </w:p>
          <w:p w14:paraId="4497A758" w14:textId="77777777" w:rsidR="006E5F07" w:rsidRDefault="006E5F07" w:rsidP="00C1564F">
            <w:pPr>
              <w:pStyle w:val="PURBullet-Indented"/>
              <w:spacing w:line="240" w:lineRule="auto"/>
            </w:pPr>
            <w:r>
              <w:t>Microsoft Dynamics NAV для приложений iPad</w:t>
            </w:r>
          </w:p>
          <w:p w14:paraId="4E1626A9" w14:textId="7AACE4F8" w:rsidR="006E5F07" w:rsidRPr="00B82C66" w:rsidRDefault="006E5F07" w:rsidP="00C1564F">
            <w:pPr>
              <w:pStyle w:val="PURBullet-Indented"/>
              <w:spacing w:line="240" w:lineRule="auto"/>
            </w:pPr>
            <w:r>
              <w:t>Microsoft Dynamics NAV для приложений планшетов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C1564F">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C1564F">
            <w:pPr>
              <w:pStyle w:val="PURBullet-Indented"/>
              <w:spacing w:line="240" w:lineRule="auto"/>
            </w:pPr>
            <w:r>
              <w:t>Программное обеспечение Microsoft Dynamics SL 2015 для Windows Rich Client.</w:t>
            </w:r>
          </w:p>
          <w:p w14:paraId="2CC4046F" w14:textId="39074DC0" w:rsidR="006E5F07" w:rsidRDefault="006E5F07" w:rsidP="00C1564F">
            <w:pPr>
              <w:pStyle w:val="PURBullet-Indented"/>
              <w:spacing w:line="240" w:lineRule="auto"/>
            </w:pPr>
            <w:r>
              <w:t>Microsoft Dynamics SL 2015: веб-приложения</w:t>
            </w:r>
          </w:p>
          <w:p w14:paraId="4B8B4ADE" w14:textId="0DD66262" w:rsidR="00663B83" w:rsidRDefault="00663B83" w:rsidP="00C1564F">
            <w:pPr>
              <w:pStyle w:val="PURBullet-Indented"/>
              <w:spacing w:line="240" w:lineRule="auto"/>
            </w:pPr>
            <w:r>
              <w:t xml:space="preserve">Программное обеспечение Management Reporter 2012 для Microsoft Dynamics SL Designer Client </w:t>
            </w:r>
          </w:p>
          <w:p w14:paraId="39C40655" w14:textId="77777777" w:rsidR="00663B83" w:rsidRDefault="00663B83" w:rsidP="00C1564F">
            <w:pPr>
              <w:pStyle w:val="PURBullet-Indented"/>
              <w:spacing w:line="240" w:lineRule="auto"/>
            </w:pPr>
            <w:r>
              <w:t>Microsoft Dynamics SL 2011 Connector для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C1564F">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C1564F">
            <w:pPr>
              <w:pStyle w:val="PURBullet-Indented"/>
              <w:spacing w:line="240" w:lineRule="auto"/>
            </w:pPr>
            <w:r>
              <w:t>Пакет средств разработки программного обеспечения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C1564F">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C1564F">
            <w:pPr>
              <w:pStyle w:val="PURBullet-Indented"/>
              <w:spacing w:line="240" w:lineRule="auto"/>
            </w:pPr>
            <w:r>
              <w:t>Пакет средств разработки программного обеспечения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C1564F">
            <w:pPr>
              <w:pStyle w:val="PURTableHeaderBlue"/>
            </w:pPr>
            <w:r>
              <w:t>Размещение SharePoint 2013</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1564F">
            <w:pPr>
              <w:pStyle w:val="PURBullet-Indented"/>
              <w:spacing w:line="240" w:lineRule="auto"/>
            </w:pPr>
            <w:r>
              <w:t>Пакет средств разработки программного обеспечения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C1564F">
            <w:pPr>
              <w:pStyle w:val="PURTableHeaderBlue"/>
            </w:pPr>
            <w:r>
              <w:t>SQL Server 2014, выпуски Standard, Enterprise, Web и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C1564F">
            <w:pPr>
              <w:pStyle w:val="PURBullet-Indented"/>
              <w:spacing w:line="240" w:lineRule="auto"/>
            </w:pPr>
            <w:r>
              <w:t>Компоненты подключения клиентских средств</w:t>
            </w:r>
          </w:p>
        </w:tc>
        <w:tc>
          <w:tcPr>
            <w:tcW w:w="4835" w:type="dxa"/>
            <w:shd w:val="clear" w:color="auto" w:fill="FFFFFF"/>
          </w:tcPr>
          <w:p w14:paraId="7867FC5F" w14:textId="5DE7FFF7" w:rsidR="007331A1" w:rsidRPr="00061749" w:rsidRDefault="0000799F" w:rsidP="00C1564F">
            <w:pPr>
              <w:pStyle w:val="PURBullet-Indented"/>
              <w:spacing w:line="240" w:lineRule="auto"/>
            </w:pPr>
            <w:r>
              <w:t>Компоненты документации</w:t>
            </w:r>
          </w:p>
        </w:tc>
      </w:tr>
      <w:tr w:rsidR="007331A1" w:rsidRPr="0090053A"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1564F">
            <w:pPr>
              <w:pStyle w:val="PURTableHeaderBlue"/>
              <w:rPr>
                <w:lang w:val="fr-FR"/>
              </w:rPr>
            </w:pPr>
            <w:r w:rsidRPr="009B2897">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C1564F">
            <w:pPr>
              <w:pStyle w:val="PURBullet"/>
              <w:spacing w:line="240" w:lineRule="auto"/>
            </w:pPr>
            <w:r>
              <w:t>Клиент управления конфигурациями</w:t>
            </w:r>
          </w:p>
          <w:p w14:paraId="171A61B5" w14:textId="77777777" w:rsidR="007331A1" w:rsidRDefault="007331A1" w:rsidP="00C1564F">
            <w:pPr>
              <w:pStyle w:val="PURBullet"/>
              <w:spacing w:line="240" w:lineRule="auto"/>
            </w:pPr>
            <w:r>
              <w:t xml:space="preserve">Точка управления устройствами </w:t>
            </w:r>
          </w:p>
          <w:p w14:paraId="6A2329A1" w14:textId="77777777" w:rsidR="007331A1" w:rsidRDefault="007331A1" w:rsidP="00C1564F">
            <w:pPr>
              <w:pStyle w:val="PURBullet"/>
              <w:spacing w:line="240" w:lineRule="auto"/>
            </w:pPr>
            <w:r>
              <w:t>Настраиваемое средство публикации обновлений</w:t>
            </w:r>
          </w:p>
          <w:p w14:paraId="6200F8C4" w14:textId="77777777" w:rsidR="007331A1" w:rsidRDefault="007331A1" w:rsidP="00C1564F">
            <w:pPr>
              <w:pStyle w:val="PURBullet"/>
              <w:spacing w:line="240" w:lineRule="auto"/>
            </w:pPr>
            <w:r>
              <w:t>Точка распространения</w:t>
            </w:r>
          </w:p>
          <w:p w14:paraId="5A544F51" w14:textId="77777777" w:rsidR="007331A1" w:rsidRDefault="007331A1" w:rsidP="00C1564F">
            <w:pPr>
              <w:pStyle w:val="PURBullet"/>
              <w:spacing w:line="240" w:lineRule="auto"/>
            </w:pPr>
            <w:r>
              <w:t>Точка резервного состояния</w:t>
            </w:r>
          </w:p>
          <w:p w14:paraId="6F73C7A4" w14:textId="77777777" w:rsidR="007331A1" w:rsidRDefault="007331A1" w:rsidP="00C1564F">
            <w:pPr>
              <w:pStyle w:val="PURBullet"/>
              <w:spacing w:line="240" w:lineRule="auto"/>
            </w:pPr>
            <w:r>
              <w:t>Средство инвентаризации для обновлений Microsoft.</w:t>
            </w:r>
          </w:p>
          <w:p w14:paraId="47BECA06" w14:textId="77777777" w:rsidR="007331A1" w:rsidRDefault="007331A1" w:rsidP="00C1564F">
            <w:pPr>
              <w:pStyle w:val="PURBullet"/>
              <w:spacing w:line="240" w:lineRule="auto"/>
            </w:pPr>
            <w:r>
              <w:t>Точка обслуживания PXE</w:t>
            </w:r>
          </w:p>
          <w:p w14:paraId="7D59344C" w14:textId="77777777" w:rsidR="007331A1" w:rsidRDefault="007331A1" w:rsidP="00C1564F">
            <w:pPr>
              <w:pStyle w:val="PURBullet"/>
              <w:spacing w:line="240" w:lineRule="auto"/>
            </w:pPr>
            <w:r>
              <w:t>Программное обеспечение Audit Collection Services</w:t>
            </w:r>
          </w:p>
          <w:p w14:paraId="62384BEE" w14:textId="77777777" w:rsidR="007331A1" w:rsidRDefault="007331A1" w:rsidP="00C1564F">
            <w:pPr>
              <w:pStyle w:val="PURBullet"/>
              <w:spacing w:line="240" w:lineRule="auto"/>
            </w:pPr>
            <w:r>
              <w:t>PowerShell</w:t>
            </w:r>
          </w:p>
          <w:p w14:paraId="24C5E146" w14:textId="77777777" w:rsidR="007331A1" w:rsidRDefault="007331A1" w:rsidP="00C1564F">
            <w:pPr>
              <w:pStyle w:val="PURBullet"/>
              <w:spacing w:line="240" w:lineRule="auto"/>
            </w:pPr>
            <w:r>
              <w:t>Центр разработки бизнес-аналитики</w:t>
            </w:r>
          </w:p>
          <w:p w14:paraId="565FFEEA" w14:textId="77777777" w:rsidR="007331A1" w:rsidRDefault="007331A1" w:rsidP="00C1564F">
            <w:pPr>
              <w:pStyle w:val="PURBullet"/>
              <w:spacing w:line="240" w:lineRule="auto"/>
            </w:pPr>
            <w:r>
              <w:t>Компоненты прежних версий</w:t>
            </w:r>
          </w:p>
          <w:p w14:paraId="3BC33199" w14:textId="77777777" w:rsidR="007331A1" w:rsidRDefault="007331A1" w:rsidP="00C1564F">
            <w:pPr>
              <w:pStyle w:val="PURBullet"/>
              <w:spacing w:line="240" w:lineRule="auto"/>
            </w:pPr>
            <w:r>
              <w:t>Клиентские компоненты служб уведомления</w:t>
            </w:r>
          </w:p>
          <w:p w14:paraId="4A528536" w14:textId="77777777" w:rsidR="007331A1" w:rsidRDefault="007331A1" w:rsidP="00C1564F">
            <w:pPr>
              <w:pStyle w:val="PURBullet"/>
              <w:spacing w:line="240" w:lineRule="auto"/>
            </w:pPr>
            <w:r>
              <w:t>Общие средства служб Reporting Services</w:t>
            </w:r>
          </w:p>
          <w:p w14:paraId="5ACD3F28" w14:textId="77777777" w:rsidR="007331A1" w:rsidRDefault="007331A1" w:rsidP="00C1564F">
            <w:pPr>
              <w:pStyle w:val="PURBullet"/>
              <w:spacing w:line="240" w:lineRule="auto"/>
            </w:pPr>
            <w:r>
              <w:t>Пакет средств разработки программного обеспечения.</w:t>
            </w:r>
          </w:p>
          <w:p w14:paraId="0EFCD9DF" w14:textId="77777777" w:rsidR="007331A1" w:rsidRDefault="007331A1" w:rsidP="00C1564F">
            <w:pPr>
              <w:pStyle w:val="PURBullet"/>
              <w:spacing w:line="240" w:lineRule="auto"/>
            </w:pPr>
            <w:r>
              <w:t>Электронная документация по SQL Server 2008</w:t>
            </w:r>
          </w:p>
          <w:p w14:paraId="153EE88D" w14:textId="77777777" w:rsidR="007331A1" w:rsidRDefault="007331A1" w:rsidP="00C1564F">
            <w:pPr>
              <w:pStyle w:val="PURBullet"/>
              <w:spacing w:line="240" w:lineRule="auto"/>
            </w:pPr>
            <w:r>
              <w:t>Сервер управления хранилища данных</w:t>
            </w:r>
          </w:p>
          <w:p w14:paraId="296C26F7" w14:textId="77777777" w:rsidR="007331A1" w:rsidRDefault="007331A1" w:rsidP="00C1564F">
            <w:pPr>
              <w:pStyle w:val="PURBullet"/>
              <w:spacing w:line="240" w:lineRule="auto"/>
            </w:pPr>
            <w:r>
              <w:t>Консоль Service Manager</w:t>
            </w:r>
          </w:p>
          <w:p w14:paraId="351F9EFC" w14:textId="7488EFF6" w:rsidR="007331A1" w:rsidRDefault="007331A1" w:rsidP="00C1564F">
            <w:pPr>
              <w:pStyle w:val="PURBullet"/>
              <w:spacing w:line="240" w:lineRule="auto"/>
            </w:pPr>
            <w:r>
              <w:t>AVIcode Incident Snapshot Utility</w:t>
            </w:r>
          </w:p>
          <w:p w14:paraId="1922E771" w14:textId="77777777" w:rsidR="007331A1" w:rsidRDefault="007331A1" w:rsidP="00C1564F">
            <w:pPr>
              <w:pStyle w:val="PURBullet"/>
              <w:spacing w:line="240" w:lineRule="auto"/>
            </w:pPr>
            <w:r>
              <w:t>Агент AVIcode Intercept</w:t>
            </w:r>
          </w:p>
          <w:p w14:paraId="6B158EDF" w14:textId="77777777" w:rsidR="007331A1" w:rsidRPr="009B2897" w:rsidRDefault="007331A1" w:rsidP="00C1564F">
            <w:pPr>
              <w:pStyle w:val="PURBullet"/>
              <w:spacing w:line="240" w:lineRule="auto"/>
              <w:rPr>
                <w:lang w:val="pt-BR"/>
              </w:rPr>
            </w:pPr>
            <w:r>
              <w:t>Подключаемый</w:t>
            </w:r>
            <w:r w:rsidRPr="009B2897">
              <w:rPr>
                <w:lang w:val="pt-BR"/>
              </w:rPr>
              <w:t xml:space="preserve"> </w:t>
            </w:r>
            <w:r>
              <w:t>модуль</w:t>
            </w:r>
            <w:r w:rsidRPr="009B2897">
              <w:rPr>
                <w:lang w:val="pt-BR"/>
              </w:rPr>
              <w:t xml:space="preserve"> AVIcode Intercept </w:t>
            </w:r>
            <w:r>
              <w:t>для</w:t>
            </w:r>
            <w:r w:rsidRPr="009B2897">
              <w:rPr>
                <w:lang w:val="pt-BR"/>
              </w:rPr>
              <w:t xml:space="preserve"> Visual Studio</w:t>
            </w:r>
          </w:p>
          <w:p w14:paraId="35170363" w14:textId="77777777" w:rsidR="007331A1" w:rsidRDefault="007331A1" w:rsidP="00C1564F">
            <w:pPr>
              <w:pStyle w:val="PURBullet"/>
              <w:spacing w:line="240" w:lineRule="auto"/>
            </w:pPr>
            <w:r>
              <w:t>AVIcode SharePoint Application Cartridge</w:t>
            </w:r>
          </w:p>
          <w:p w14:paraId="4EE9C8E7" w14:textId="77777777" w:rsidR="007331A1" w:rsidRDefault="007331A1" w:rsidP="00C1564F">
            <w:pPr>
              <w:pStyle w:val="PURBullet"/>
              <w:spacing w:line="240" w:lineRule="auto"/>
            </w:pPr>
            <w:r>
              <w:t>AVIcode Advisor 5.7</w:t>
            </w:r>
          </w:p>
          <w:p w14:paraId="79CD1AE2" w14:textId="77777777" w:rsidR="007331A1" w:rsidRPr="009B2897" w:rsidRDefault="007331A1" w:rsidP="00C1564F">
            <w:pPr>
              <w:pStyle w:val="PURBullet"/>
              <w:spacing w:line="240" w:lineRule="auto"/>
              <w:rPr>
                <w:lang w:val="fr-FR"/>
              </w:rPr>
            </w:pPr>
            <w:r w:rsidRPr="009B2897">
              <w:rPr>
                <w:lang w:val="fr-FR"/>
              </w:rPr>
              <w:t xml:space="preserve">AVIcode Intercept uX Management Pack </w:t>
            </w:r>
            <w:r>
              <w:t>для</w:t>
            </w:r>
            <w:r w:rsidRPr="009B2897">
              <w:rPr>
                <w:lang w:val="fr-FR"/>
              </w:rPr>
              <w:t xml:space="preserve"> Operations Manager 2007</w:t>
            </w:r>
          </w:p>
          <w:p w14:paraId="4C8D4F8E" w14:textId="77777777" w:rsidR="007331A1" w:rsidRDefault="007331A1" w:rsidP="00C1564F">
            <w:pPr>
              <w:pStyle w:val="PURBullet"/>
              <w:spacing w:line="240" w:lineRule="auto"/>
            </w:pPr>
            <w:r>
              <w:t xml:space="preserve">AVIcode SharePoint Application Management Pack для </w:t>
            </w:r>
            <w:r>
              <w:lastRenderedPageBreak/>
              <w:t>Operations Manager 2007</w:t>
            </w:r>
          </w:p>
          <w:p w14:paraId="6431D360" w14:textId="77777777" w:rsidR="007331A1" w:rsidRDefault="007331A1" w:rsidP="00C1564F">
            <w:pPr>
              <w:pStyle w:val="PURBullet"/>
              <w:spacing w:line="240" w:lineRule="auto"/>
            </w:pPr>
            <w:r>
              <w:t>Комплект для быстрой интеграции</w:t>
            </w:r>
          </w:p>
          <w:p w14:paraId="6686ED14" w14:textId="77777777" w:rsidR="007331A1" w:rsidRDefault="007331A1" w:rsidP="00C1564F">
            <w:pPr>
              <w:pStyle w:val="PURBullet"/>
              <w:spacing w:line="240" w:lineRule="auto"/>
            </w:pPr>
            <w:r>
              <w:t>Opalis Integration Server 6.2.2 SP1</w:t>
            </w:r>
          </w:p>
          <w:p w14:paraId="782961D9" w14:textId="614204FC" w:rsidR="007331A1" w:rsidRPr="009B2897" w:rsidRDefault="007331A1" w:rsidP="00C1564F">
            <w:pPr>
              <w:pStyle w:val="PURBullet"/>
              <w:spacing w:line="240" w:lineRule="auto"/>
              <w:rPr>
                <w:lang w:val="en-US"/>
              </w:rPr>
            </w:pPr>
            <w:r w:rsidRPr="009B2897">
              <w:rPr>
                <w:lang w:val="en-US"/>
              </w:rPr>
              <w:t>Data Protection Manager Remote Command-Line</w:t>
            </w:r>
          </w:p>
        </w:tc>
        <w:tc>
          <w:tcPr>
            <w:tcW w:w="4835" w:type="dxa"/>
            <w:shd w:val="clear" w:color="auto" w:fill="FFFFFF"/>
          </w:tcPr>
          <w:p w14:paraId="6A42F9E8" w14:textId="77777777" w:rsidR="007331A1" w:rsidRDefault="007331A1" w:rsidP="00C1564F">
            <w:pPr>
              <w:pStyle w:val="PURBullet"/>
              <w:spacing w:line="240" w:lineRule="auto"/>
            </w:pPr>
            <w:r>
              <w:lastRenderedPageBreak/>
              <w:t xml:space="preserve">Точка управления </w:t>
            </w:r>
          </w:p>
          <w:p w14:paraId="267A331E" w14:textId="77777777" w:rsidR="007331A1" w:rsidRDefault="007331A1" w:rsidP="00C1564F">
            <w:pPr>
              <w:pStyle w:val="PURBullet"/>
              <w:spacing w:line="240" w:lineRule="auto"/>
            </w:pPr>
            <w:r>
              <w:t xml:space="preserve">Точка формирования отчетов </w:t>
            </w:r>
          </w:p>
          <w:p w14:paraId="3907C6B6" w14:textId="77777777" w:rsidR="007331A1" w:rsidRDefault="007331A1" w:rsidP="00C1564F">
            <w:pPr>
              <w:pStyle w:val="PURBullet"/>
              <w:spacing w:line="240" w:lineRule="auto"/>
            </w:pPr>
            <w:r>
              <w:t>Дополнительный сервер сайта</w:t>
            </w:r>
          </w:p>
          <w:p w14:paraId="7A5F1286" w14:textId="77777777" w:rsidR="007331A1" w:rsidRDefault="007331A1" w:rsidP="00C1564F">
            <w:pPr>
              <w:pStyle w:val="PURBullet"/>
              <w:spacing w:line="240" w:lineRule="auto"/>
            </w:pPr>
            <w:r>
              <w:t>Точка обнаружения серверов</w:t>
            </w:r>
          </w:p>
          <w:p w14:paraId="2C5699CA" w14:textId="77777777" w:rsidR="007331A1" w:rsidRDefault="007331A1" w:rsidP="00C1564F">
            <w:pPr>
              <w:pStyle w:val="PURBullet"/>
              <w:spacing w:line="240" w:lineRule="auto"/>
            </w:pPr>
            <w:r>
              <w:t>Точка обновления программного обеспечения.</w:t>
            </w:r>
          </w:p>
          <w:p w14:paraId="11569EA5" w14:textId="77777777" w:rsidR="007331A1" w:rsidRDefault="007331A1" w:rsidP="00C1564F">
            <w:pPr>
              <w:pStyle w:val="PURBullet"/>
              <w:spacing w:line="240" w:lineRule="auto"/>
            </w:pPr>
            <w:r>
              <w:t>Точка миграции состояния</w:t>
            </w:r>
          </w:p>
          <w:p w14:paraId="4310E5A0" w14:textId="77777777" w:rsidR="007331A1" w:rsidRDefault="007331A1" w:rsidP="00C1564F">
            <w:pPr>
              <w:pStyle w:val="PURBullet"/>
              <w:spacing w:line="240" w:lineRule="auto"/>
            </w:pPr>
            <w:r>
              <w:t>Точка средства проверки работоспособности системы</w:t>
            </w:r>
          </w:p>
          <w:p w14:paraId="7A46021D" w14:textId="77777777" w:rsidR="007331A1" w:rsidRDefault="007331A1" w:rsidP="00C1564F">
            <w:pPr>
              <w:pStyle w:val="PURBullet"/>
              <w:spacing w:line="240" w:lineRule="auto"/>
            </w:pPr>
            <w:r>
              <w:t>Точка обслуживания по вспомогательному каналу</w:t>
            </w:r>
          </w:p>
          <w:p w14:paraId="6ACC0E50" w14:textId="77777777" w:rsidR="007331A1" w:rsidRDefault="007331A1" w:rsidP="00C1564F">
            <w:pPr>
              <w:pStyle w:val="PURBullet"/>
              <w:spacing w:line="240" w:lineRule="auto"/>
            </w:pPr>
            <w:r>
              <w:t>Connector Framework</w:t>
            </w:r>
          </w:p>
          <w:p w14:paraId="314E15F7" w14:textId="77777777" w:rsidR="007331A1" w:rsidRDefault="007331A1" w:rsidP="00C1564F">
            <w:pPr>
              <w:pStyle w:val="PURBullet"/>
              <w:spacing w:line="240" w:lineRule="auto"/>
            </w:pPr>
            <w:r>
              <w:t>Общие средства служб аналитики</w:t>
            </w:r>
          </w:p>
          <w:p w14:paraId="1BAD64CC" w14:textId="77777777" w:rsidR="007331A1" w:rsidRDefault="007331A1" w:rsidP="00C1564F">
            <w:pPr>
              <w:pStyle w:val="PURBullet"/>
              <w:spacing w:line="240" w:lineRule="auto"/>
            </w:pPr>
            <w:r>
              <w:t>Компоненты подключения</w:t>
            </w:r>
          </w:p>
          <w:p w14:paraId="6600A532" w14:textId="77777777" w:rsidR="007331A1" w:rsidRDefault="007331A1" w:rsidP="00C1564F">
            <w:pPr>
              <w:pStyle w:val="PURBullet"/>
              <w:spacing w:line="240" w:lineRule="auto"/>
            </w:pPr>
            <w:r>
              <w:t>Средства управления</w:t>
            </w:r>
          </w:p>
          <w:p w14:paraId="41CE6D1E" w14:textId="77777777" w:rsidR="007331A1" w:rsidRDefault="007331A1" w:rsidP="00C1564F">
            <w:pPr>
              <w:pStyle w:val="PURBullet"/>
              <w:spacing w:line="240" w:lineRule="auto"/>
            </w:pPr>
            <w:r>
              <w:t>Диспетчер отчетов служб отчетов</w:t>
            </w:r>
          </w:p>
          <w:p w14:paraId="273CFEB4" w14:textId="77777777" w:rsidR="007331A1" w:rsidRDefault="007331A1" w:rsidP="00C1564F">
            <w:pPr>
              <w:pStyle w:val="PURBullet"/>
              <w:spacing w:line="240" w:lineRule="auto"/>
            </w:pPr>
            <w:r>
              <w:t>Общие средства SQL Server 2008</w:t>
            </w:r>
          </w:p>
          <w:p w14:paraId="6A03FAF5" w14:textId="77777777" w:rsidR="007331A1" w:rsidRDefault="007331A1" w:rsidP="00C1564F">
            <w:pPr>
              <w:pStyle w:val="PURBullet"/>
              <w:spacing w:line="240" w:lineRule="auto"/>
            </w:pPr>
            <w:r>
              <w:t>Клиентские функции SQLXML</w:t>
            </w:r>
          </w:p>
          <w:p w14:paraId="35BF725B" w14:textId="77777777" w:rsidR="007331A1" w:rsidRDefault="007331A1" w:rsidP="00C1564F">
            <w:pPr>
              <w:pStyle w:val="PURBullet"/>
              <w:spacing w:line="240" w:lineRule="auto"/>
            </w:pPr>
            <w:r>
              <w:t>Средства Mobile Server для SQL Server</w:t>
            </w:r>
          </w:p>
          <w:p w14:paraId="0C92CF60" w14:textId="77777777" w:rsidR="007331A1" w:rsidRDefault="007331A1" w:rsidP="00C1564F">
            <w:pPr>
              <w:pStyle w:val="PURBullet"/>
              <w:spacing w:line="240" w:lineRule="auto"/>
            </w:pPr>
            <w:r>
              <w:t>База данных хранилища данных</w:t>
            </w:r>
          </w:p>
          <w:p w14:paraId="772A3FD5" w14:textId="77777777" w:rsidR="007331A1" w:rsidRDefault="007331A1" w:rsidP="00C1564F">
            <w:pPr>
              <w:pStyle w:val="PURBullet"/>
              <w:spacing w:line="240" w:lineRule="auto"/>
            </w:pPr>
            <w:r>
              <w:t>Портал самообслуживания</w:t>
            </w:r>
          </w:p>
          <w:p w14:paraId="2ADFC3CB" w14:textId="77777777" w:rsidR="007331A1" w:rsidRDefault="007331A1" w:rsidP="00C1564F">
            <w:pPr>
              <w:pStyle w:val="PURBullet"/>
              <w:spacing w:line="240" w:lineRule="auto"/>
            </w:pPr>
            <w:r>
              <w:t>AVIcode Incident Upload Utility</w:t>
            </w:r>
          </w:p>
          <w:p w14:paraId="65670E7F" w14:textId="77777777" w:rsidR="007331A1" w:rsidRDefault="007331A1" w:rsidP="00C1564F">
            <w:pPr>
              <w:pStyle w:val="PURBullet"/>
              <w:spacing w:line="240" w:lineRule="auto"/>
            </w:pPr>
            <w:r>
              <w:t>AVIcode Intercept SE-Viewer</w:t>
            </w:r>
          </w:p>
          <w:p w14:paraId="3DA4107A" w14:textId="77777777" w:rsidR="007331A1" w:rsidRDefault="007331A1" w:rsidP="00C1564F">
            <w:pPr>
              <w:pStyle w:val="PURBullet"/>
              <w:spacing w:line="240" w:lineRule="auto"/>
            </w:pPr>
            <w:r>
              <w:t>AVIcode BizTalk Application Cartridge</w:t>
            </w:r>
          </w:p>
          <w:p w14:paraId="5A18F934" w14:textId="77777777" w:rsidR="007331A1" w:rsidRDefault="007331A1" w:rsidP="00C1564F">
            <w:pPr>
              <w:pStyle w:val="PURBullet"/>
              <w:spacing w:line="240" w:lineRule="auto"/>
            </w:pPr>
            <w:r>
              <w:t>AVIcode Reporting Services Cartridge</w:t>
            </w:r>
          </w:p>
          <w:p w14:paraId="0B1D146A" w14:textId="77777777" w:rsidR="007331A1" w:rsidRPr="009B2897" w:rsidRDefault="007331A1" w:rsidP="00C1564F">
            <w:pPr>
              <w:pStyle w:val="PURBullet"/>
              <w:spacing w:line="240" w:lineRule="auto"/>
              <w:rPr>
                <w:lang w:val="fr-FR"/>
              </w:rPr>
            </w:pPr>
            <w:r w:rsidRPr="009B2897">
              <w:rPr>
                <w:lang w:val="fr-FR"/>
              </w:rPr>
              <w:t xml:space="preserve">AVIcode .NET Enterprise Management Pack 5.7 </w:t>
            </w:r>
            <w:r>
              <w:lastRenderedPageBreak/>
              <w:t>для</w:t>
            </w:r>
            <w:r w:rsidRPr="009B2897">
              <w:rPr>
                <w:lang w:val="fr-FR"/>
              </w:rPr>
              <w:t xml:space="preserve"> Operations Manager 2007</w:t>
            </w:r>
          </w:p>
          <w:p w14:paraId="75A4D5C9" w14:textId="77777777" w:rsidR="007331A1" w:rsidRDefault="007331A1" w:rsidP="00C1564F">
            <w:pPr>
              <w:pStyle w:val="PURBullet"/>
              <w:spacing w:line="240" w:lineRule="auto"/>
            </w:pPr>
            <w:r>
              <w:t>AVIcode BizTalk Application Management Pack для Operations Manager 2007</w:t>
            </w:r>
          </w:p>
          <w:p w14:paraId="4FAA7176" w14:textId="77777777" w:rsidR="007331A1" w:rsidRDefault="007331A1" w:rsidP="00C1564F">
            <w:pPr>
              <w:pStyle w:val="PURBullet"/>
              <w:spacing w:line="240" w:lineRule="auto"/>
            </w:pPr>
            <w:r>
              <w:t>AVIcode Reporting Services Management Pack для Operations Manager 2007Opalis Integration Server</w:t>
            </w:r>
          </w:p>
          <w:p w14:paraId="58CF9601" w14:textId="77777777" w:rsidR="007331A1" w:rsidRDefault="007331A1" w:rsidP="00C1564F">
            <w:pPr>
              <w:pStyle w:val="PURBullet"/>
              <w:spacing w:line="240" w:lineRule="auto"/>
            </w:pPr>
            <w:r>
              <w:t>Установщик консоли оператора Opalis</w:t>
            </w:r>
          </w:p>
          <w:p w14:paraId="0B0261BF" w14:textId="2EBA91E9" w:rsidR="007331A1" w:rsidRPr="00061749" w:rsidRDefault="007331A1" w:rsidP="00C1564F">
            <w:pPr>
              <w:pStyle w:val="PURBullet"/>
              <w:spacing w:line="240" w:lineRule="auto"/>
            </w:pPr>
            <w:r>
              <w:t>Агент Data Protection Manager 2010</w:t>
            </w:r>
          </w:p>
        </w:tc>
      </w:tr>
      <w:tr w:rsidR="007331A1" w:rsidRPr="0090053A"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9B2897" w:rsidRDefault="007331A1" w:rsidP="00C1564F">
            <w:pPr>
              <w:pStyle w:val="PURTableHeaderBlue"/>
              <w:rPr>
                <w:lang w:val="en-US"/>
              </w:rPr>
            </w:pPr>
            <w:r w:rsidRPr="009B2897">
              <w:rPr>
                <w:lang w:val="en-US"/>
              </w:rP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C1564F">
            <w:pPr>
              <w:pStyle w:val="PURBullet"/>
              <w:spacing w:line="240" w:lineRule="auto"/>
            </w:pPr>
            <w:r>
              <w:t>Клиент управления конфигурациями</w:t>
            </w:r>
          </w:p>
          <w:p w14:paraId="7145FFEE" w14:textId="77777777" w:rsidR="007331A1" w:rsidRDefault="007331A1" w:rsidP="00C1564F">
            <w:pPr>
              <w:pStyle w:val="PURBullet"/>
              <w:spacing w:line="240" w:lineRule="auto"/>
            </w:pPr>
            <w:r>
              <w:t>Точка управления устройствами</w:t>
            </w:r>
          </w:p>
          <w:p w14:paraId="257833BD" w14:textId="77777777" w:rsidR="007331A1" w:rsidRDefault="007331A1" w:rsidP="00C1564F">
            <w:pPr>
              <w:pStyle w:val="PURBullet"/>
              <w:spacing w:line="240" w:lineRule="auto"/>
            </w:pPr>
            <w:r>
              <w:t>Настраиваемое средство публикации обновлений</w:t>
            </w:r>
          </w:p>
          <w:p w14:paraId="0F65B141" w14:textId="77777777" w:rsidR="007331A1" w:rsidRDefault="007331A1" w:rsidP="00C1564F">
            <w:pPr>
              <w:pStyle w:val="PURBullet"/>
              <w:spacing w:line="240" w:lineRule="auto"/>
            </w:pPr>
            <w:r>
              <w:t>Точка распространения</w:t>
            </w:r>
          </w:p>
          <w:p w14:paraId="4B4DCB0D" w14:textId="77777777" w:rsidR="007331A1" w:rsidRDefault="007331A1" w:rsidP="00C1564F">
            <w:pPr>
              <w:pStyle w:val="PURBullet"/>
              <w:spacing w:line="240" w:lineRule="auto"/>
            </w:pPr>
            <w:r>
              <w:t>Точка резервного состояния</w:t>
            </w:r>
          </w:p>
          <w:p w14:paraId="027393A8" w14:textId="77777777" w:rsidR="007331A1" w:rsidRDefault="007331A1" w:rsidP="00C1564F">
            <w:pPr>
              <w:pStyle w:val="PURBullet"/>
              <w:spacing w:line="240" w:lineRule="auto"/>
            </w:pPr>
            <w:r>
              <w:t>Средство инвентаризации для обновлений Microsoft.</w:t>
            </w:r>
          </w:p>
          <w:p w14:paraId="26F45705" w14:textId="77777777" w:rsidR="007331A1" w:rsidRDefault="007331A1" w:rsidP="00C1564F">
            <w:pPr>
              <w:pStyle w:val="PURBullet"/>
              <w:spacing w:line="240" w:lineRule="auto"/>
            </w:pPr>
            <w:r>
              <w:t>Точка обслуживания PXE</w:t>
            </w:r>
          </w:p>
          <w:p w14:paraId="06BB1D22" w14:textId="77777777" w:rsidR="007331A1" w:rsidRDefault="007331A1" w:rsidP="00C1564F">
            <w:pPr>
              <w:pStyle w:val="PURBullet"/>
              <w:spacing w:line="240" w:lineRule="auto"/>
            </w:pPr>
            <w:r>
              <w:t>Точка управления</w:t>
            </w:r>
          </w:p>
          <w:p w14:paraId="53596250" w14:textId="77777777" w:rsidR="007331A1" w:rsidRDefault="007331A1" w:rsidP="00C1564F">
            <w:pPr>
              <w:pStyle w:val="PURBullet"/>
              <w:spacing w:line="240" w:lineRule="auto"/>
            </w:pPr>
            <w:r>
              <w:t>Virtual Machine Manager Agent</w:t>
            </w:r>
          </w:p>
          <w:p w14:paraId="271D8369" w14:textId="77777777" w:rsidR="007331A1" w:rsidRDefault="007331A1" w:rsidP="00C1564F">
            <w:pPr>
              <w:pStyle w:val="PURBullet"/>
              <w:spacing w:line="240" w:lineRule="auto"/>
            </w:pPr>
            <w:r>
              <w:t>Administrator Console</w:t>
            </w:r>
          </w:p>
          <w:p w14:paraId="32471FA6" w14:textId="77777777" w:rsidR="007331A1" w:rsidRDefault="007331A1" w:rsidP="00C1564F">
            <w:pPr>
              <w:pStyle w:val="PURBullet"/>
              <w:spacing w:line="240" w:lineRule="auto"/>
            </w:pPr>
            <w:r>
              <w:t>Клиент VMRC</w:t>
            </w:r>
          </w:p>
          <w:p w14:paraId="6D95E83C" w14:textId="77777777" w:rsidR="007331A1" w:rsidRDefault="007331A1" w:rsidP="00C1564F">
            <w:pPr>
              <w:pStyle w:val="PURBullet"/>
              <w:spacing w:line="240" w:lineRule="auto"/>
            </w:pPr>
            <w:r>
              <w:t>Программное обеспечение Audit Collection Services</w:t>
            </w:r>
          </w:p>
          <w:p w14:paraId="2AFB4A32" w14:textId="77777777" w:rsidR="007331A1" w:rsidRDefault="007331A1" w:rsidP="00C1564F">
            <w:pPr>
              <w:pStyle w:val="PURBullet"/>
              <w:spacing w:line="240" w:lineRule="auto"/>
            </w:pPr>
            <w:r>
              <w:t>PowerShell</w:t>
            </w:r>
          </w:p>
          <w:p w14:paraId="055A3882" w14:textId="77777777" w:rsidR="007331A1" w:rsidRDefault="007331A1" w:rsidP="00C1564F">
            <w:pPr>
              <w:pStyle w:val="PURBullet"/>
              <w:spacing w:line="240" w:lineRule="auto"/>
            </w:pPr>
            <w:r>
              <w:t>Центр разработки бизнес-аналитики</w:t>
            </w:r>
          </w:p>
          <w:p w14:paraId="71368C9E" w14:textId="77777777" w:rsidR="007331A1" w:rsidRDefault="007331A1" w:rsidP="00C1564F">
            <w:pPr>
              <w:pStyle w:val="PURBullet"/>
              <w:spacing w:line="240" w:lineRule="auto"/>
            </w:pPr>
            <w:r>
              <w:t>Компоненты прежних версий</w:t>
            </w:r>
          </w:p>
          <w:p w14:paraId="54BD8ED8" w14:textId="77777777" w:rsidR="007331A1" w:rsidRDefault="007331A1" w:rsidP="00C1564F">
            <w:pPr>
              <w:pStyle w:val="PURBullet"/>
              <w:spacing w:line="240" w:lineRule="auto"/>
            </w:pPr>
            <w:r>
              <w:t>Клиентские компоненты служб уведомления</w:t>
            </w:r>
          </w:p>
          <w:p w14:paraId="071DE1A5" w14:textId="77777777" w:rsidR="007331A1" w:rsidRDefault="007331A1" w:rsidP="00C1564F">
            <w:pPr>
              <w:pStyle w:val="PURBullet"/>
              <w:spacing w:line="240" w:lineRule="auto"/>
            </w:pPr>
            <w:r>
              <w:t>Общие средства служб Reporting Services</w:t>
            </w:r>
          </w:p>
          <w:p w14:paraId="20661D02" w14:textId="77777777" w:rsidR="007331A1" w:rsidRDefault="007331A1" w:rsidP="00C1564F">
            <w:pPr>
              <w:pStyle w:val="PURBullet"/>
              <w:spacing w:line="240" w:lineRule="auto"/>
            </w:pPr>
            <w:r>
              <w:t>Пакет средств разработки программного обеспечения.</w:t>
            </w:r>
          </w:p>
          <w:p w14:paraId="071C31FE" w14:textId="7646FD93" w:rsidR="007331A1" w:rsidRPr="007331A1" w:rsidRDefault="007331A1" w:rsidP="00C1564F">
            <w:pPr>
              <w:pStyle w:val="PURBullet"/>
              <w:spacing w:line="240" w:lineRule="auto"/>
            </w:pPr>
            <w:r>
              <w:t>Электронная документация по SQL Server 2008</w:t>
            </w:r>
          </w:p>
        </w:tc>
        <w:tc>
          <w:tcPr>
            <w:tcW w:w="4835" w:type="dxa"/>
            <w:shd w:val="clear" w:color="auto" w:fill="FFFFFF"/>
          </w:tcPr>
          <w:p w14:paraId="64ACA429" w14:textId="77777777" w:rsidR="007331A1" w:rsidRDefault="007331A1" w:rsidP="00C1564F">
            <w:pPr>
              <w:pStyle w:val="PURBullet"/>
              <w:spacing w:line="240" w:lineRule="auto"/>
            </w:pPr>
            <w:r>
              <w:t>Точка формирования отчетов</w:t>
            </w:r>
          </w:p>
          <w:p w14:paraId="4E22A53E" w14:textId="77777777" w:rsidR="007331A1" w:rsidRDefault="007331A1" w:rsidP="00C1564F">
            <w:pPr>
              <w:pStyle w:val="PURBullet"/>
              <w:spacing w:line="240" w:lineRule="auto"/>
            </w:pPr>
            <w:r>
              <w:t>Дополнительный сервер сайта</w:t>
            </w:r>
          </w:p>
          <w:p w14:paraId="222A0807" w14:textId="77777777" w:rsidR="007331A1" w:rsidRDefault="007331A1" w:rsidP="00C1564F">
            <w:pPr>
              <w:pStyle w:val="PURBullet"/>
              <w:spacing w:line="240" w:lineRule="auto"/>
            </w:pPr>
            <w:r>
              <w:t>Точка обнаружения серверов</w:t>
            </w:r>
          </w:p>
          <w:p w14:paraId="4182B97A" w14:textId="77777777" w:rsidR="007331A1" w:rsidRDefault="007331A1" w:rsidP="00C1564F">
            <w:pPr>
              <w:pStyle w:val="PURBullet"/>
              <w:spacing w:line="240" w:lineRule="auto"/>
            </w:pPr>
            <w:r>
              <w:t>Точка обновления программного обеспечения.</w:t>
            </w:r>
          </w:p>
          <w:p w14:paraId="4F125B5B" w14:textId="77777777" w:rsidR="007331A1" w:rsidRDefault="007331A1" w:rsidP="00C1564F">
            <w:pPr>
              <w:pStyle w:val="PURBullet"/>
              <w:spacing w:line="240" w:lineRule="auto"/>
            </w:pPr>
            <w:r>
              <w:t>Точка миграции состояния</w:t>
            </w:r>
          </w:p>
          <w:p w14:paraId="0E478A54" w14:textId="77777777" w:rsidR="007331A1" w:rsidRDefault="007331A1" w:rsidP="00C1564F">
            <w:pPr>
              <w:pStyle w:val="PURBullet"/>
              <w:spacing w:line="240" w:lineRule="auto"/>
            </w:pPr>
            <w:r>
              <w:t>Точка средства проверки работоспособности системы</w:t>
            </w:r>
          </w:p>
          <w:p w14:paraId="69926AF1" w14:textId="77777777" w:rsidR="007331A1" w:rsidRDefault="007331A1" w:rsidP="00C1564F">
            <w:pPr>
              <w:pStyle w:val="PURBullet"/>
              <w:spacing w:line="240" w:lineRule="auto"/>
            </w:pPr>
            <w:r>
              <w:t>Точка обслуживания по вспомогательному каналу</w:t>
            </w:r>
          </w:p>
          <w:p w14:paraId="311D82C2" w14:textId="77777777" w:rsidR="007331A1" w:rsidRDefault="007331A1" w:rsidP="00C1564F">
            <w:pPr>
              <w:pStyle w:val="PURBullet"/>
              <w:spacing w:line="240" w:lineRule="auto"/>
            </w:pPr>
            <w:r>
              <w:t>Physical to Virtual Agent</w:t>
            </w:r>
          </w:p>
          <w:p w14:paraId="542E12D5" w14:textId="77777777" w:rsidR="007331A1" w:rsidRPr="009B2897" w:rsidRDefault="007331A1" w:rsidP="00C1564F">
            <w:pPr>
              <w:pStyle w:val="PURBullet"/>
              <w:spacing w:line="240" w:lineRule="auto"/>
              <w:rPr>
                <w:lang w:val="en-US"/>
              </w:rPr>
            </w:pPr>
            <w:r w:rsidRPr="009B2897">
              <w:rPr>
                <w:lang w:val="en-US"/>
              </w:rPr>
              <w:t>Virtual Machine Manager Self Service Portal</w:t>
            </w:r>
          </w:p>
          <w:p w14:paraId="069564BA" w14:textId="77777777" w:rsidR="007331A1" w:rsidRDefault="007331A1" w:rsidP="00C1564F">
            <w:pPr>
              <w:pStyle w:val="PURBullet"/>
              <w:spacing w:line="240" w:lineRule="auto"/>
            </w:pPr>
            <w:r>
              <w:t>Виртуализация приложений сервера</w:t>
            </w:r>
          </w:p>
          <w:p w14:paraId="2C45E3E7" w14:textId="77777777" w:rsidR="007331A1" w:rsidRDefault="007331A1" w:rsidP="00C1564F">
            <w:pPr>
              <w:pStyle w:val="PURBullet"/>
              <w:spacing w:line="240" w:lineRule="auto"/>
            </w:pPr>
            <w:r>
              <w:t>Connector Framework</w:t>
            </w:r>
          </w:p>
          <w:p w14:paraId="1044CE77" w14:textId="77777777" w:rsidR="007331A1" w:rsidRDefault="007331A1" w:rsidP="00C1564F">
            <w:pPr>
              <w:pStyle w:val="PURBullet"/>
              <w:spacing w:line="240" w:lineRule="auto"/>
            </w:pPr>
            <w:r>
              <w:t>Общие средства служб аналитики</w:t>
            </w:r>
          </w:p>
          <w:p w14:paraId="3AB171E3" w14:textId="77777777" w:rsidR="007331A1" w:rsidRDefault="007331A1" w:rsidP="00C1564F">
            <w:pPr>
              <w:pStyle w:val="PURBullet"/>
              <w:spacing w:line="240" w:lineRule="auto"/>
            </w:pPr>
            <w:r>
              <w:t>Компоненты подключения</w:t>
            </w:r>
          </w:p>
          <w:p w14:paraId="446AF652" w14:textId="77777777" w:rsidR="007331A1" w:rsidRDefault="007331A1" w:rsidP="00C1564F">
            <w:pPr>
              <w:pStyle w:val="PURBullet"/>
              <w:spacing w:line="240" w:lineRule="auto"/>
            </w:pPr>
            <w:r>
              <w:t>Средства управления</w:t>
            </w:r>
          </w:p>
          <w:p w14:paraId="56786DFF" w14:textId="77777777" w:rsidR="007331A1" w:rsidRDefault="007331A1" w:rsidP="00C1564F">
            <w:pPr>
              <w:pStyle w:val="PURBullet"/>
              <w:spacing w:line="240" w:lineRule="auto"/>
            </w:pPr>
            <w:r>
              <w:t>Диспетчер отчетов служб отчетов</w:t>
            </w:r>
          </w:p>
          <w:p w14:paraId="6520B10B" w14:textId="77777777" w:rsidR="007331A1" w:rsidRDefault="007331A1" w:rsidP="00C1564F">
            <w:pPr>
              <w:pStyle w:val="PURBullet"/>
              <w:spacing w:line="240" w:lineRule="auto"/>
            </w:pPr>
            <w:r>
              <w:t>Общие средства SQL Server 2008</w:t>
            </w:r>
          </w:p>
          <w:p w14:paraId="3234D1EE" w14:textId="77777777" w:rsidR="007331A1" w:rsidRDefault="007331A1" w:rsidP="00C1564F">
            <w:pPr>
              <w:pStyle w:val="PURBullet"/>
              <w:spacing w:line="240" w:lineRule="auto"/>
            </w:pPr>
            <w:r>
              <w:t>Клиентские функции SQLXML</w:t>
            </w:r>
          </w:p>
          <w:p w14:paraId="55E54E6E" w14:textId="5BA34D48" w:rsidR="007331A1" w:rsidRPr="007331A1" w:rsidRDefault="007331A1" w:rsidP="00C1564F">
            <w:pPr>
              <w:pStyle w:val="PURBullet"/>
              <w:spacing w:line="240" w:lineRule="auto"/>
            </w:pPr>
            <w:r>
              <w:t>Средства Mobile Server для SQL Server</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5C794D1" w:rsidR="00C37510" w:rsidRPr="00AD1314" w:rsidRDefault="00C37510" w:rsidP="00C1564F">
            <w:pPr>
              <w:pStyle w:val="PURTableHeaderBlue"/>
              <w:rPr>
                <w:lang w:val="en-US"/>
              </w:rPr>
            </w:pPr>
            <w:r>
              <w:t xml:space="preserve">Visual Studio Team Foundation Server </w:t>
            </w:r>
            <w:r w:rsidR="00AD1314">
              <w:t>201</w:t>
            </w:r>
            <w:r w:rsidR="00AD1314">
              <w:rPr>
                <w:lang w:val="en-US"/>
              </w:rPr>
              <w:t>5</w:t>
            </w:r>
            <w:r w:rsidR="00AD1314">
              <w:t xml:space="preserve"> </w:t>
            </w:r>
            <w:r>
              <w:t xml:space="preserve">с технологией SQL Server </w:t>
            </w:r>
            <w:r w:rsidR="00AD1314">
              <w:t>201</w:t>
            </w:r>
            <w:r w:rsidR="00AD1314">
              <w:rPr>
                <w:lang w:val="en-US"/>
              </w:rPr>
              <w:t>4</w:t>
            </w:r>
          </w:p>
        </w:tc>
      </w:tr>
      <w:tr w:rsidR="00AD1314" w:rsidRPr="00622E8A" w14:paraId="59F5637F" w14:textId="77777777" w:rsidTr="001B58B7">
        <w:tc>
          <w:tcPr>
            <w:tcW w:w="5915" w:type="dxa"/>
            <w:shd w:val="clear" w:color="auto" w:fill="FFFFFF"/>
            <w:tcMar>
              <w:top w:w="43" w:type="dxa"/>
              <w:left w:w="115" w:type="dxa"/>
              <w:bottom w:w="43" w:type="dxa"/>
              <w:right w:w="115" w:type="dxa"/>
            </w:tcMar>
          </w:tcPr>
          <w:p w14:paraId="7497D7CD" w14:textId="77777777" w:rsidR="00AD1314" w:rsidRPr="001C79BA" w:rsidRDefault="00AD1314" w:rsidP="00C1564F">
            <w:pPr>
              <w:pStyle w:val="PURBullet-Indented"/>
              <w:spacing w:line="240" w:lineRule="auto"/>
              <w:rPr>
                <w:lang w:val="en-US"/>
              </w:rPr>
            </w:pPr>
            <w:r>
              <w:t>Службы</w:t>
            </w:r>
            <w:r w:rsidRPr="001C79BA">
              <w:rPr>
                <w:lang w:val="en-US"/>
              </w:rPr>
              <w:t xml:space="preserve"> </w:t>
            </w:r>
            <w:r>
              <w:t>построения</w:t>
            </w:r>
            <w:r w:rsidRPr="001C79BA">
              <w:rPr>
                <w:lang w:val="en-US"/>
              </w:rPr>
              <w:t xml:space="preserve"> Visual Studio Team Foundation</w:t>
            </w:r>
          </w:p>
          <w:p w14:paraId="003ED5B4" w14:textId="77777777" w:rsidR="00AD1314" w:rsidRPr="001C79BA" w:rsidRDefault="00AD1314" w:rsidP="00C1564F">
            <w:pPr>
              <w:pStyle w:val="PURBullet-Indented"/>
              <w:spacing w:line="240" w:lineRule="auto"/>
              <w:rPr>
                <w:lang w:val="en-US"/>
              </w:rPr>
            </w:pPr>
            <w:r>
              <w:t>Расширения</w:t>
            </w:r>
            <w:r w:rsidRPr="001C79BA">
              <w:rPr>
                <w:lang w:val="en-US"/>
              </w:rPr>
              <w:t xml:space="preserve"> Visual Studio Team Foundation Server </w:t>
            </w:r>
            <w:r>
              <w:t>для</w:t>
            </w:r>
            <w:r w:rsidRPr="001C79BA">
              <w:rPr>
                <w:lang w:val="en-US"/>
              </w:rPr>
              <w:t xml:space="preserve"> SharePoint</w:t>
            </w:r>
          </w:p>
        </w:tc>
        <w:tc>
          <w:tcPr>
            <w:tcW w:w="4835" w:type="dxa"/>
            <w:shd w:val="clear" w:color="auto" w:fill="FFFFFF"/>
          </w:tcPr>
          <w:p w14:paraId="0599022E" w14:textId="77777777" w:rsidR="00AD1314" w:rsidRPr="001C79BA" w:rsidRDefault="00AD1314" w:rsidP="00C1564F">
            <w:pPr>
              <w:pStyle w:val="PURBullet-Indented"/>
              <w:spacing w:line="240" w:lineRule="auto"/>
              <w:rPr>
                <w:lang w:val="en-US"/>
              </w:rPr>
            </w:pPr>
            <w:r>
              <w:t>Расширения</w:t>
            </w:r>
            <w:r w:rsidRPr="001C79BA">
              <w:rPr>
                <w:lang w:val="en-US"/>
              </w:rPr>
              <w:t xml:space="preserve"> Visual Studio Team Foundation Server </w:t>
            </w:r>
            <w:r>
              <w:t>для</w:t>
            </w:r>
            <w:r w:rsidRPr="001C79BA">
              <w:rPr>
                <w:lang w:val="en-US"/>
              </w:rPr>
              <w:t xml:space="preserve"> Project Server</w:t>
            </w:r>
          </w:p>
        </w:tc>
      </w:tr>
      <w:tr w:rsidR="00050078" w:rsidRPr="0090053A"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DF4634" w:rsidRDefault="00050078" w:rsidP="00C1564F">
            <w:pPr>
              <w:pStyle w:val="PURTableHeaderBlue"/>
            </w:pPr>
            <w:r w:rsidRPr="009B2897">
              <w:rPr>
                <w:lang w:val="en-US"/>
              </w:rPr>
              <w:t>Windows</w:t>
            </w:r>
            <w:r w:rsidRPr="00DF4634">
              <w:t xml:space="preserve"> </w:t>
            </w:r>
            <w:r w:rsidRPr="009B2897">
              <w:rPr>
                <w:lang w:val="en-US"/>
              </w:rPr>
              <w:t>Server</w:t>
            </w:r>
            <w:r w:rsidRPr="00DF4634">
              <w:t xml:space="preserve"> 2012 </w:t>
            </w:r>
            <w:r w:rsidRPr="009B2897">
              <w:rPr>
                <w:lang w:val="en-US"/>
              </w:rPr>
              <w:t>R</w:t>
            </w:r>
            <w:r w:rsidRPr="00DF4634">
              <w:t xml:space="preserve">2 </w:t>
            </w:r>
            <w:r w:rsidRPr="009B2897">
              <w:rPr>
                <w:lang w:val="en-US"/>
              </w:rPr>
              <w:t>Standard</w:t>
            </w:r>
            <w:r w:rsidRPr="00DF4634">
              <w:t xml:space="preserve">, </w:t>
            </w:r>
            <w:r w:rsidRPr="009B2897">
              <w:rPr>
                <w:lang w:val="en-US"/>
              </w:rPr>
              <w:t>Datacenter</w:t>
            </w:r>
            <w:r w:rsidRPr="00DF4634">
              <w:t xml:space="preserve"> </w:t>
            </w:r>
            <w:r>
              <w:t>и</w:t>
            </w:r>
            <w:r w:rsidRPr="00DF4634">
              <w:t xml:space="preserve"> </w:t>
            </w:r>
            <w:r>
              <w:t>Гость</w:t>
            </w:r>
            <w:r w:rsidRPr="00DF4634">
              <w:t xml:space="preserve"> </w:t>
            </w:r>
            <w:r>
              <w:t>облачной</w:t>
            </w:r>
            <w:r w:rsidRPr="00DF4634">
              <w:t xml:space="preserve"> </w:t>
            </w:r>
            <w:r>
              <w:t>платформы</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1564F">
            <w:pPr>
              <w:pStyle w:val="PURBullet"/>
              <w:spacing w:line="240" w:lineRule="auto"/>
              <w:rPr>
                <w:rFonts w:cs="Arial"/>
                <w:szCs w:val="18"/>
              </w:rPr>
            </w:pPr>
            <w:r>
              <w:t xml:space="preserve">Список дополнительного программного обеспечения опубликован по адресу: </w:t>
            </w:r>
            <w:hyperlink r:id="rId186"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C1564F">
            <w:pPr>
              <w:pStyle w:val="PURBullet-Indented"/>
              <w:numPr>
                <w:ilvl w:val="0"/>
                <w:numId w:val="0"/>
              </w:numPr>
              <w:spacing w:line="240" w:lineRule="auto"/>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C1564F">
            <w:pPr>
              <w:pStyle w:val="PURTableHeaderBlue"/>
            </w:pPr>
            <w:r>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191ED40F" w:rsidR="00804D4F" w:rsidRPr="00830DCA" w:rsidRDefault="00804D4F" w:rsidP="00C1564F">
            <w:pPr>
              <w:pStyle w:val="PURBullet-Indented"/>
              <w:spacing w:line="240" w:lineRule="auto"/>
              <w:rPr>
                <w:rFonts w:cs="Arial"/>
                <w:szCs w:val="18"/>
              </w:rPr>
            </w:pPr>
            <w:r>
              <w:rPr>
                <w:rFonts w:cs="Arial"/>
                <w:szCs w:val="18"/>
              </w:rPr>
              <w:t xml:space="preserve">Список дополнительного программного обеспечения опубликован по адресу </w:t>
            </w:r>
            <w:r w:rsidR="00F64335" w:rsidRPr="00F64335">
              <w:rPr>
                <w:rFonts w:cs="Arial"/>
                <w:szCs w:val="18"/>
              </w:rPr>
              <w:br/>
            </w:r>
            <w:hyperlink r:id="rId187"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C1564F">
            <w:pPr>
              <w:pStyle w:val="PURBullet-Indented"/>
              <w:numPr>
                <w:ilvl w:val="0"/>
                <w:numId w:val="0"/>
              </w:numPr>
              <w:spacing w:line="240" w:lineRule="auto"/>
              <w:ind w:left="486"/>
              <w:rPr>
                <w:rFonts w:cs="Arial"/>
                <w:szCs w:val="18"/>
              </w:rPr>
            </w:pPr>
          </w:p>
        </w:tc>
      </w:tr>
    </w:tbl>
    <w:p w14:paraId="04EB31B2" w14:textId="77777777" w:rsidR="00EF67CC" w:rsidRPr="00EF67CC" w:rsidRDefault="00EF67CC" w:rsidP="00C1564F">
      <w:pPr>
        <w:pStyle w:val="PURBody"/>
        <w:sectPr w:rsidR="00EF67CC" w:rsidRPr="00EF67CC" w:rsidSect="00DF3827">
          <w:footerReference w:type="default" r:id="rId188"/>
          <w:pgSz w:w="12240" w:h="15840" w:code="1"/>
          <w:pgMar w:top="1171" w:right="720" w:bottom="720" w:left="720" w:header="432" w:footer="288" w:gutter="0"/>
          <w:cols w:space="360"/>
          <w:docGrid w:linePitch="360"/>
        </w:sectPr>
      </w:pPr>
    </w:p>
    <w:p w14:paraId="5FE0EAF7" w14:textId="301DFE1E" w:rsidR="00DB4E8F" w:rsidRPr="00984DEA" w:rsidRDefault="00A93FEE" w:rsidP="00C1564F">
      <w:pPr>
        <w:pStyle w:val="PURBody"/>
        <w:keepLines/>
        <w:jc w:val="right"/>
        <w:rPr>
          <w:rStyle w:val="Hyperlink"/>
          <w:color w:val="404040" w:themeColor="text1" w:themeTint="BF"/>
          <w:u w:val="non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8E6767A" w14:textId="2BEF8CF1" w:rsidR="001C183A" w:rsidRDefault="00043C1F" w:rsidP="00C1564F">
      <w:pPr>
        <w:pStyle w:val="PURSectionHeading"/>
        <w:keepNext/>
        <w:keepLines/>
        <w:pageBreakBefore/>
      </w:pPr>
      <w:bookmarkStart w:id="1023" w:name="_Toc299519183"/>
      <w:bookmarkStart w:id="1024" w:name="_Toc299525047"/>
      <w:bookmarkStart w:id="1025" w:name="_Toc299531615"/>
      <w:bookmarkStart w:id="1026" w:name="_Toc299531939"/>
      <w:bookmarkStart w:id="1027" w:name="_Toc299957222"/>
      <w:bookmarkStart w:id="1028" w:name="_Toc346536895"/>
      <w:bookmarkStart w:id="1029" w:name="_Toc339280359"/>
      <w:bookmarkStart w:id="1030" w:name="_Toc363552832"/>
      <w:bookmarkStart w:id="1031" w:name="_Toc378682299"/>
      <w:bookmarkStart w:id="1032" w:name="_Toc371268311"/>
      <w:bookmarkStart w:id="1033" w:name="_Toc379278514"/>
      <w:bookmarkStart w:id="1034" w:name="_Toc428364810"/>
      <w:bookmarkStart w:id="1035" w:name="Appendix2"/>
      <w:bookmarkEnd w:id="1022"/>
      <w:r>
        <w:lastRenderedPageBreak/>
        <w:t>Приложение 2. Уведомления</w:t>
      </w:r>
      <w:bookmarkEnd w:id="1023"/>
      <w:bookmarkEnd w:id="1024"/>
      <w:bookmarkEnd w:id="1025"/>
      <w:bookmarkEnd w:id="1026"/>
      <w:bookmarkEnd w:id="1027"/>
      <w:bookmarkEnd w:id="1028"/>
      <w:bookmarkEnd w:id="1029"/>
      <w:bookmarkEnd w:id="1030"/>
      <w:bookmarkEnd w:id="1031"/>
      <w:bookmarkEnd w:id="1032"/>
      <w:bookmarkEnd w:id="1033"/>
      <w:bookmarkEnd w:id="1034"/>
    </w:p>
    <w:p w14:paraId="468346A0" w14:textId="3B6225CC" w:rsidR="00231FAC" w:rsidRDefault="00231FAC" w:rsidP="00C1564F">
      <w:pPr>
        <w:pStyle w:val="PURHeading1"/>
        <w:tabs>
          <w:tab w:val="left" w:pos="1803"/>
        </w:tabs>
        <w:spacing w:line="240" w:lineRule="auto"/>
      </w:pPr>
      <w:bookmarkStart w:id="1036" w:name="_Toc299957223"/>
      <w:r>
        <w:t>Bing Maps</w:t>
      </w:r>
    </w:p>
    <w:p w14:paraId="30A37937" w14:textId="7E96AD9A" w:rsidR="00231FAC" w:rsidRDefault="00231FAC" w:rsidP="00C1564F">
      <w:pPr>
        <w:pStyle w:val="PURBody-Indented"/>
        <w:keepNext/>
        <w:keepLines/>
      </w:pPr>
      <w:r>
        <w:t xml:space="preserve">Данное программное обеспечение включает в себя использование Карт Bing. Любое содержимое, предоставляемое посредством Карт Bing, включая геокоды, может использоваться только внутри продукта, через который оно предоставляется. Использование вами Карт Bing регулируется Условиями использования Карт Bing для конечных пользователей, которые доступны по адресу </w:t>
      </w:r>
      <w:hyperlink r:id="rId189" w:history="1">
        <w:r>
          <w:rPr>
            <w:rStyle w:val="Hyperlink"/>
          </w:rPr>
          <w:t>http://go.microsoft.com/?linkid=9710837</w:t>
        </w:r>
      </w:hyperlink>
      <w:r>
        <w:t xml:space="preserve">, и Заявлением о конфиденциальности для Карт Bing, которое доступно по адресу </w:t>
      </w:r>
      <w:hyperlink r:id="rId190" w:history="1">
        <w:r>
          <w:rPr>
            <w:rStyle w:val="Hyperlink"/>
          </w:rPr>
          <w:t>http://go.microsoft.com/fwlink/?LinkID=248686</w:t>
        </w:r>
      </w:hyperlink>
      <w:r>
        <w:t>.</w:t>
      </w:r>
    </w:p>
    <w:p w14:paraId="71F614A6" w14:textId="324BB9FD" w:rsidR="002A701A" w:rsidRPr="003D5F0D" w:rsidRDefault="00377F92" w:rsidP="00C1564F">
      <w:pPr>
        <w:pStyle w:val="PURHeading1"/>
        <w:spacing w:line="240" w:lineRule="auto"/>
      </w:pPr>
      <w:r>
        <w:t>Платформа местоположения</w:t>
      </w:r>
    </w:p>
    <w:p w14:paraId="08831574" w14:textId="77777777" w:rsidR="002A701A" w:rsidRDefault="002A701A" w:rsidP="00C1564F">
      <w:pPr>
        <w:pStyle w:val="PURBullet-Indented"/>
        <w:keepNext/>
        <w:keepLines/>
        <w:numPr>
          <w:ilvl w:val="0"/>
          <w:numId w:val="0"/>
        </w:numPr>
        <w:spacing w:line="240" w:lineRule="auto"/>
        <w:ind w:left="288"/>
        <w:rPr>
          <w:bCs/>
        </w:rPr>
      </w:pPr>
      <w:r>
        <w:rPr>
          <w:bCs/>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 применимым местным законам и стандартам, используя компонент платформы местоположения и остальные части программного обеспечения.</w:t>
      </w:r>
    </w:p>
    <w:p w14:paraId="27DAB1F9" w14:textId="4310A428" w:rsidR="002A701A" w:rsidRPr="00A30A79" w:rsidRDefault="00DB3D3B" w:rsidP="00C1564F">
      <w:pPr>
        <w:pStyle w:val="PURHeading1"/>
        <w:spacing w:line="240" w:lineRule="auto"/>
      </w:pPr>
      <w:r>
        <w:t>API карты</w:t>
      </w:r>
    </w:p>
    <w:p w14:paraId="0BEA6518" w14:textId="133A0951" w:rsidR="002A701A" w:rsidRPr="00A424D4" w:rsidRDefault="002A701A" w:rsidP="00C1564F">
      <w:pPr>
        <w:pStyle w:val="PURBullet-Indented"/>
        <w:numPr>
          <w:ilvl w:val="0"/>
          <w:numId w:val="0"/>
        </w:numPr>
        <w:spacing w:line="240" w:lineRule="auto"/>
        <w:ind w:left="288"/>
        <w:rPr>
          <w:bCs/>
        </w:rPr>
      </w:pPr>
      <w:r>
        <w:rPr>
          <w:bCs/>
        </w:rPr>
        <w:t>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Bing («Дополнительные API карт»). Для Дополнительных API карт действуют дополнительные условия, которые могут требовать выплат в пользу Microsoft или сторонних поставщиков в соответствии с фактом или объемом использования таких API. Эти условия будут предоставлены вам при получении лицензионных ключей, необходимых для использования Дополнительных API карт, или при прочтении либо получении документов, относящихся к использованию Дополнительных API карт.</w:t>
      </w:r>
    </w:p>
    <w:p w14:paraId="3A34EFB5" w14:textId="6F5C8907" w:rsidR="002A701A" w:rsidRDefault="002A701A" w:rsidP="00C1564F">
      <w:pPr>
        <w:pStyle w:val="PURHeading1"/>
        <w:spacing w:line="240" w:lineRule="auto"/>
      </w:pPr>
      <w:r>
        <w:t>Учетные записи Microsoft в Visual Studio</w:t>
      </w:r>
    </w:p>
    <w:p w14:paraId="1BDCD01E" w14:textId="4C01B546" w:rsidR="002A701A" w:rsidRDefault="002A701A" w:rsidP="00C1564F">
      <w:pPr>
        <w:pStyle w:val="PURBody-Indented"/>
      </w:pPr>
      <w:r>
        <w:t xml:space="preserve">Если вы запускаете программное обеспечение в Windows 8 или Windows 7 с помощником по входу, либо в другой версии Windows, поддерживающей указание учетной записи Microsoft непосредственно в программном обеспечении, и входите в учетную запись Microsoft в указанных версиях Windows, то вы можете автоматически выполнить вход в программное обеспечение и службы VisualStudio.com, используемые программным обеспечением с применением той же учетной записи Microsoft.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Microsoft при каждом запуске программного обеспечения. Дополнительные сведения о входе в программное обеспечение и доступные в нем службы по учетной записи Microsoft см. в заявлении о конфиденциальности </w:t>
      </w:r>
      <w:hyperlink r:id="rId191" w:history="1">
        <w:r>
          <w:rPr>
            <w:rStyle w:val="Hyperlink"/>
          </w:rPr>
          <w:t>http://go.microsoft.com/fwlink/?LinkId=286720</w:t>
        </w:r>
      </w:hyperlink>
      <w:r>
        <w:t>.</w:t>
      </w:r>
    </w:p>
    <w:p w14:paraId="5AEAE1D0" w14:textId="78940F46" w:rsidR="007A0107" w:rsidRPr="00377F92" w:rsidRDefault="007A0107" w:rsidP="00C1564F">
      <w:pPr>
        <w:pStyle w:val="PURHeading1"/>
        <w:spacing w:line="240" w:lineRule="auto"/>
      </w:pPr>
      <w:r>
        <w:t>Уведомление об автоматических обновлениях для предыдущих версий SQL Server</w:t>
      </w:r>
    </w:p>
    <w:p w14:paraId="64D2BB0E" w14:textId="20CF7A4D" w:rsidR="00231FAC" w:rsidRPr="00830DCA" w:rsidRDefault="007A0107" w:rsidP="00C1564F">
      <w:pPr>
        <w:ind w:left="270"/>
        <w:rPr>
          <w:rFonts w:eastAsia="Arial" w:cs="Times New Roman"/>
          <w:color w:val="404040"/>
          <w:sz w:val="18"/>
          <w:szCs w:val="18"/>
        </w:rPr>
      </w:pPr>
      <w:r>
        <w:rPr>
          <w:rFonts w:eastAsia="Arial" w:cs="Times New Roman"/>
          <w:color w:val="404040"/>
          <w:sz w:val="18"/>
          <w:szCs w:val="18"/>
        </w:rPr>
        <w:t>Если это программное обеспечение устанавливается на серверах или устройствах, на которых выполняется любой поддерживаемый выпуск SQL Server, более ранний, чем SQL Server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SQL Server (включая компоненты любого из этих выпусков), выполняющихся на таком сервере или устройстве.</w:t>
      </w:r>
    </w:p>
    <w:p w14:paraId="7C5BFB83" w14:textId="77777777" w:rsidR="00B0332A" w:rsidRPr="00EF6CAA" w:rsidRDefault="00B0332A" w:rsidP="00C1564F">
      <w:pPr>
        <w:pStyle w:val="PURHeading1"/>
        <w:spacing w:line="240" w:lineRule="auto"/>
      </w:pPr>
      <w:r>
        <w:t>Уведомление о передаче данных</w:t>
      </w:r>
    </w:p>
    <w:p w14:paraId="6FCCBE95" w14:textId="40CA755C" w:rsidR="00B0332A" w:rsidRPr="003D33E5" w:rsidRDefault="00B0332A" w:rsidP="00C1564F">
      <w:pPr>
        <w:ind w:left="270"/>
        <w:rPr>
          <w:rFonts w:eastAsia="Arial" w:cs="Times New Roman"/>
          <w:color w:val="404040"/>
          <w:sz w:val="18"/>
          <w:szCs w:val="18"/>
        </w:rPr>
      </w:pPr>
      <w:r>
        <w:rPr>
          <w:rFonts w:eastAsia="Arial" w:cs="Times New Roman"/>
          <w:color w:val="404040"/>
          <w:sz w:val="18"/>
          <w:szCs w:val="18"/>
        </w:rPr>
        <w:t>Продукт содержит одну или несколько функций программного обеспечения, которые подключаются к компьютерным системам Microsoft или поставщика услуг по Интернету. Эти функции определены в документе «Уведомления о передаче данных» по адресу</w:t>
      </w:r>
      <w:r>
        <w:rPr>
          <w:rFonts w:eastAsia="Arial" w:cs="Arial"/>
          <w:sz w:val="18"/>
          <w:szCs w:val="18"/>
        </w:rPr>
        <w:t xml:space="preserve"> </w:t>
      </w:r>
      <w:hyperlink r:id="rId192"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Посредством данных функций Microsoft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14:paraId="1CB84CD9" w14:textId="2D2FD1D0" w:rsidR="00B0332A" w:rsidRPr="003D33E5" w:rsidRDefault="00B0332A" w:rsidP="00C1564F">
      <w:pPr>
        <w:keepNext/>
        <w:keepLines/>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Сведения о компьютере</w:t>
      </w:r>
    </w:p>
    <w:p w14:paraId="6568D7E7" w14:textId="5D35466E" w:rsidR="00B0332A" w:rsidRPr="00A748AB" w:rsidRDefault="00B0332A" w:rsidP="00C1564F">
      <w:pPr>
        <w:ind w:left="270"/>
        <w:rPr>
          <w:rFonts w:eastAsia="Arial" w:cs="Arial"/>
          <w:color w:val="auto"/>
          <w:sz w:val="18"/>
          <w:szCs w:val="18"/>
        </w:rPr>
      </w:pPr>
      <w:r>
        <w:rPr>
          <w:rFonts w:eastAsia="Arial" w:cs="Times New Roman"/>
          <w:color w:val="404040"/>
          <w:sz w:val="18"/>
          <w:szCs w:val="18"/>
        </w:rPr>
        <w:t>Эти функции используют протоколы Интернета, по которым отправляют в соответствующие системы такие сведения о компьютере, как ваш IP-адрес,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14:paraId="022FA62B" w14:textId="5148DA76" w:rsidR="00B0332A" w:rsidRPr="003D33E5" w:rsidRDefault="00B0332A" w:rsidP="00C1564F">
      <w:pPr>
        <w:keepNext/>
        <w:keepLines/>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Использование информации</w:t>
      </w:r>
    </w:p>
    <w:p w14:paraId="79066CA6" w14:textId="4492DED3" w:rsidR="00B0332A" w:rsidRPr="00EF6CAA" w:rsidRDefault="00B0332A" w:rsidP="00C1564F">
      <w:pPr>
        <w:ind w:left="270"/>
        <w:rPr>
          <w:rFonts w:eastAsia="Arial" w:cs="Arial"/>
          <w:color w:val="404040"/>
          <w:sz w:val="18"/>
          <w:szCs w:val="18"/>
        </w:rPr>
      </w:pPr>
      <w:r>
        <w:rPr>
          <w:rFonts w:eastAsia="Arial" w:cs="Times New Roman"/>
          <w:color w:val="404040"/>
          <w:sz w:val="18"/>
          <w:szCs w:val="18"/>
        </w:rPr>
        <w:t>Microsoft не использует эти сведения для вашей идентификации или связи с вами. Microsoft использует эти сведения только для предоставления вам доступа к службам при использовании программного обеспечения. Microsoft может использовать сведения о компьютере, сведения об ускорителях, данные о предложениях поиска, отчеты об ошибках и вредоносных программах, а также отчеты службы фильтрации URL-адресов для улучшения своего программного обеспечения и служб. Microsoft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14:paraId="068322E2" w14:textId="77777777" w:rsidR="00B0332A" w:rsidRPr="003D33E5" w:rsidRDefault="00B0332A" w:rsidP="00C1564F">
      <w:pPr>
        <w:keepNext/>
        <w:keepLines/>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Согласие на передачу данных</w:t>
      </w:r>
    </w:p>
    <w:p w14:paraId="6FDDE4FB" w14:textId="77777777" w:rsidR="00B0332A" w:rsidRPr="00E31CEA" w:rsidRDefault="00B0332A" w:rsidP="00C1564F">
      <w:pPr>
        <w:ind w:left="270"/>
        <w:rPr>
          <w:rFonts w:eastAsia="Arial" w:cs="Times New Roman"/>
          <w:color w:val="404040"/>
          <w:sz w:val="18"/>
          <w:szCs w:val="18"/>
        </w:rPr>
      </w:pPr>
      <w:r>
        <w:rPr>
          <w:rFonts w:eastAsia="Arial" w:cs="Times New Roman"/>
          <w:color w:val="404040"/>
          <w:sz w:val="18"/>
          <w:szCs w:val="18"/>
        </w:rPr>
        <w:t>Используя данные функции программного обеспечения, вы соглашаетесь на передачу таких сведений о компьютере, как ваш IP-адрес, тип операционной системы и обозревателя, название и версия используемого вами программного обеспечения, а также код языка вашего устройства, на котором работает программное обеспечение.</w:t>
      </w:r>
    </w:p>
    <w:p w14:paraId="2EA669D2" w14:textId="3F329C50" w:rsidR="00B0332A" w:rsidRPr="00DB4E8F" w:rsidRDefault="00B0332A" w:rsidP="00C1564F">
      <w:pPr>
        <w:pStyle w:val="PURHeading1"/>
        <w:spacing w:line="240" w:lineRule="auto"/>
      </w:pPr>
      <w:r>
        <w:t>Уведомление об использовании стандарта H.264/AVC для кодирования видео, стандарта VC-1 для кодирования видео, стандарта MPEG-4 для кодирования видео и стандарта MPEG-2 для кодирования видео.</w:t>
      </w:r>
    </w:p>
    <w:p w14:paraId="413661D9" w14:textId="77777777" w:rsidR="00B0332A" w:rsidRPr="00830DCA" w:rsidRDefault="00B0332A" w:rsidP="00C1564F">
      <w:pPr>
        <w:ind w:left="270"/>
        <w:rPr>
          <w:rFonts w:eastAsia="Arial" w:cs="Arial"/>
          <w:color w:val="404040"/>
          <w:sz w:val="18"/>
          <w:szCs w:val="18"/>
        </w:rPr>
      </w:pPr>
      <w:r>
        <w:rPr>
          <w:rFonts w:eastAsia="Arial" w:cs="Arial"/>
          <w:color w:val="404040"/>
          <w:sz w:val="18"/>
          <w:szCs w:val="18"/>
        </w:rPr>
        <w:t>Это программное обеспечение может включать технологию сжатия видео H.264/AVC, VC-1, MPEG-4 часть 2, MPEG-2. Компания MPEG LA, L.L.C. требует включения следующего уведомления:</w:t>
      </w:r>
    </w:p>
    <w:p w14:paraId="5E54A363" w14:textId="7DFC9A88" w:rsidR="00B0332A" w:rsidRPr="00830DCA" w:rsidRDefault="00B0332A" w:rsidP="00C1564F">
      <w:pPr>
        <w:ind w:left="270"/>
        <w:rPr>
          <w:rFonts w:eastAsia="Arial" w:cs="Arial"/>
          <w:color w:val="404040"/>
          <w:sz w:val="18"/>
          <w:szCs w:val="18"/>
        </w:rPr>
      </w:pPr>
      <w:r>
        <w:rPr>
          <w:rFonts w:eastAsia="Arial" w:cs="Arial"/>
          <w:color w:val="404040"/>
          <w:sz w:val="18"/>
          <w:szCs w:val="18"/>
        </w:rPr>
        <w:t xml:space="preserve">ЭТОТ ПРОДУКТ ЛИЦЕНЗИРУЕТСЯ В СОСТАВЕ ПОРТФЕЛЯ ПАТЕНТНЫХ ЛИЦЕНЗИЙ НА ТЕХНОЛОГИЮ AVC, VC-1, MPEG-4 ЧАСТЬ 2 ДЛЯ КОДИРОВАНИЯ ВИДЕО, ВИДЕО В ФОРМАТЕ MPEG-2 ДЛЯ ЛИЧНОГО И НЕКОММЕРЧЕСКОГО ИСПОЛЬЗОВАНИЯ ПОТРЕБИТЕЛЕМ В СЛЕДУЮЩИХ ЦЕЛЯХ: (i) ДЛЯ КОДИРОВАНИЯ ВИДЕО В СООТВЕТСТВИИ С ВЫШЕУПОМЯНУТЫМИ СТАНДАРТАМИ («СТАНДАРТАМИ ВИДЕО») И (ИЛИ) (ii) ДЛЯ ДЕКОДИРОВАНИЯ ВИДЕО В ФОРМАТЕ AVC, VC-1, MPEG-4 ЧАСТЬ 2 ИЛИ MPEG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MPEG LA, L.L.C. См. веб-сайт </w:t>
      </w:r>
      <w:hyperlink r:id="rId193"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C1564F">
      <w:pPr>
        <w:ind w:left="270"/>
        <w:rPr>
          <w:rFonts w:eastAsia="Arial" w:cs="Arial"/>
          <w:color w:val="404040"/>
          <w:sz w:val="18"/>
          <w:szCs w:val="18"/>
        </w:rPr>
      </w:pPr>
      <w:r>
        <w:rPr>
          <w:rFonts w:eastAsia="Arial" w:cs="Arial"/>
          <w:color w:val="404040"/>
          <w:sz w:val="18"/>
          <w:szCs w:val="18"/>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(i) повторное распространение программного обеспечения третьим лицам, а также (ii) создание содержимого с использованием технологий, совместимых с ВИДЕОСТАНДАРТАМИ, для распространения третьим лицам.</w:t>
      </w:r>
    </w:p>
    <w:p w14:paraId="3CD95DA9" w14:textId="76BA0859" w:rsidR="00B0332A" w:rsidRPr="00EF6CAA" w:rsidRDefault="00B0332A" w:rsidP="00C1564F">
      <w:pPr>
        <w:pStyle w:val="PURHeading1"/>
        <w:spacing w:line="240" w:lineRule="auto"/>
      </w:pPr>
      <w:r>
        <w:t>Потенциально нежелательное программное обеспечение</w:t>
      </w:r>
    </w:p>
    <w:p w14:paraId="79EAEAD7" w14:textId="0815005E" w:rsidR="00B0332A" w:rsidRPr="00EF6CAA" w:rsidRDefault="00B0332A" w:rsidP="00C1564F">
      <w:pPr>
        <w:ind w:left="270"/>
        <w:rPr>
          <w:color w:val="404040" w:themeColor="text1" w:themeTint="BF"/>
          <w:sz w:val="18"/>
        </w:rPr>
      </w:pPr>
      <w:r>
        <w:rPr>
          <w:color w:val="404040" w:themeColor="text1" w:themeTint="BF"/>
          <w:sz w:val="18"/>
        </w:rPr>
        <w:t>Защитник Windows,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 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14:paraId="44404120" w14:textId="77777777" w:rsidR="00B0332A" w:rsidRPr="00EF6CAA" w:rsidRDefault="00B0332A" w:rsidP="00C1564F">
      <w:pPr>
        <w:ind w:left="270"/>
        <w:rPr>
          <w:color w:val="404040" w:themeColor="text1" w:themeTint="BF"/>
          <w:sz w:val="18"/>
        </w:rPr>
      </w:pPr>
      <w:r>
        <w:rPr>
          <w:color w:val="404040" w:themeColor="text1" w:themeTint="BF"/>
          <w:sz w:val="18"/>
        </w:rPr>
        <w:t>Используя это программное обеспечение, можно удалить или отключить программное обеспечение, не являющееся потенциально нежелательным.</w:t>
      </w:r>
    </w:p>
    <w:p w14:paraId="700F4EC0" w14:textId="77777777" w:rsidR="00B0332A" w:rsidRPr="00EF6CAA" w:rsidRDefault="00B0332A" w:rsidP="00C1564F">
      <w:pPr>
        <w:keepNext/>
        <w:keepLines/>
        <w:pBdr>
          <w:bottom w:val="single" w:sz="8" w:space="1" w:color="00467F" w:themeColor="text2"/>
        </w:pBdr>
        <w:spacing w:before="240" w:after="240"/>
        <w:rPr>
          <w:rFonts w:eastAsia="Arial" w:cs="Times New Roman"/>
          <w:smallCaps/>
          <w:noProof/>
          <w:color w:val="00467F" w:themeColor="text2"/>
          <w:sz w:val="24"/>
          <w:szCs w:val="24"/>
        </w:rPr>
      </w:pPr>
      <w:r>
        <w:rPr>
          <w:rFonts w:eastAsia="Arial" w:cs="Times New Roman"/>
          <w:smallCaps/>
          <w:color w:val="00467F" w:themeColor="text2"/>
          <w:sz w:val="24"/>
          <w:szCs w:val="24"/>
        </w:rPr>
        <w:t>Уведомление о записи</w:t>
      </w:r>
    </w:p>
    <w:p w14:paraId="164D0BB2" w14:textId="4774EDD2" w:rsidR="00B0332A" w:rsidRDefault="00B0332A" w:rsidP="00C1564F">
      <w:pPr>
        <w:ind w:left="270"/>
        <w:rPr>
          <w:color w:val="404040" w:themeColor="text1" w:themeTint="BF"/>
          <w:sz w:val="18"/>
        </w:rPr>
      </w:pPr>
      <w:r>
        <w:rPr>
          <w:color w:val="404040" w:themeColor="text1" w:themeTint="BF"/>
          <w:sz w:val="18"/>
        </w:rPr>
        <w:t xml:space="preserve">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w:t>
      </w:r>
      <w:r>
        <w:rPr>
          <w:color w:val="404040" w:themeColor="text1" w:themeTint="BF"/>
          <w:sz w:val="18"/>
        </w:rPr>
        <w:lastRenderedPageBreak/>
        <w:t>необходимые разрешения и раскрывать всю необходимую информацию прежде, чем использовать службу Интернета и/или функции записи.</w:t>
      </w:r>
    </w:p>
    <w:p w14:paraId="6577DEB6" w14:textId="77777777" w:rsidR="00EB5933" w:rsidRDefault="00EB5933" w:rsidP="00C1564F">
      <w:pPr>
        <w:pStyle w:val="PURHeading1"/>
        <w:spacing w:line="240" w:lineRule="auto"/>
      </w:pPr>
      <w:r>
        <w:t>Yammer</w:t>
      </w:r>
    </w:p>
    <w:p w14:paraId="42A7DF48" w14:textId="273A00DA" w:rsidR="00EB5933" w:rsidRDefault="00EB5933" w:rsidP="00C1564F">
      <w:pPr>
        <w:pStyle w:val="PURBody-Indented"/>
      </w:pPr>
      <w:r>
        <w:t xml:space="preserve">Программное обеспечение для подключения Microsoft Dynamics CRM к Yammer делает возможным общий доступ этих двух служб к определенным данным. Вы или ваши конечные пользователи можете настроить передачу через Microsoft Dynamics CRM в Yammer следующих данных: i) записи, ii) ссылки на записи CRM, iii) сведения из полей описания записей CRM, а также iv) любой другой контент или сведения о действиях, размещаемые вами или конечными пользователями в Yammer. Условия использования Yammer находятся на веб-сайте по адресу </w:t>
      </w:r>
      <w:hyperlink r:id="rId194">
        <w:r>
          <w:rPr>
            <w:color w:val="00467F"/>
            <w:u w:val="single"/>
          </w:rPr>
          <w:t>https://www.yammer.com/about/terms/</w:t>
        </w:r>
      </w:hyperlink>
      <w:r>
        <w:t xml:space="preserve">. В отношении данных клиента, отправляемых в Yammer, применяется Заявление о конфиденциальности для Yammer, опубликованное на веб-сайте по адресу </w:t>
      </w:r>
      <w:hyperlink r:id="rId195">
        <w:r>
          <w:rPr>
            <w:color w:val="00467F"/>
            <w:u w:val="single"/>
          </w:rPr>
          <w:t>https://www.yammer.com/about/privacy/</w:t>
        </w:r>
      </w:hyperlink>
      <w:r>
        <w:t>.</w:t>
      </w:r>
    </w:p>
    <w:bookmarkEnd w:id="1036"/>
    <w:p w14:paraId="2941EAC8" w14:textId="6E4E5039" w:rsidR="00DB4E8F" w:rsidRDefault="00641CA7" w:rsidP="00C1564F">
      <w:pPr>
        <w:pStyle w:val="PURBody"/>
        <w:keepLines/>
        <w:jc w:val="right"/>
        <w:rPr>
          <w:rStyle w:val="Hyperlink"/>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bookmarkEnd w:id="1035"/>
    <w:p w14:paraId="769C9D7E" w14:textId="77777777" w:rsidR="005C3F2E" w:rsidRDefault="00AF3DD9" w:rsidP="00C1564F">
      <w:pPr>
        <w:sectPr w:rsidR="005C3F2E" w:rsidSect="00DF3827">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C1564F">
      <w:pPr>
        <w:pStyle w:val="PURSectionHeading"/>
      </w:pPr>
      <w:bookmarkStart w:id="1037" w:name="_Toc299519184"/>
      <w:bookmarkStart w:id="1038" w:name="_Toc299525048"/>
      <w:bookmarkStart w:id="1039" w:name="_Toc299531616"/>
      <w:bookmarkStart w:id="1040" w:name="_Toc299531940"/>
      <w:bookmarkStart w:id="1041" w:name="_Toc299957231"/>
      <w:bookmarkStart w:id="1042" w:name="_Toc346536896"/>
      <w:bookmarkStart w:id="1043" w:name="_Toc339280360"/>
      <w:bookmarkStart w:id="1044" w:name="_Toc363552833"/>
      <w:bookmarkStart w:id="1045" w:name="_Toc378682300"/>
      <w:bookmarkStart w:id="1046" w:name="_Toc371268312"/>
      <w:bookmarkStart w:id="1047" w:name="_Toc379278515"/>
      <w:bookmarkStart w:id="1048" w:name="_Toc428364811"/>
      <w:bookmarkStart w:id="1049" w:name="Index"/>
      <w:bookmarkEnd w:id="6"/>
      <w:r>
        <w:lastRenderedPageBreak/>
        <w:t>Индекс продукта</w:t>
      </w:r>
      <w:bookmarkEnd w:id="1037"/>
      <w:bookmarkEnd w:id="1038"/>
      <w:bookmarkEnd w:id="1039"/>
      <w:bookmarkEnd w:id="1040"/>
      <w:bookmarkEnd w:id="1041"/>
      <w:bookmarkEnd w:id="1042"/>
      <w:bookmarkEnd w:id="1043"/>
      <w:bookmarkEnd w:id="1044"/>
      <w:bookmarkEnd w:id="1045"/>
      <w:bookmarkEnd w:id="1046"/>
      <w:bookmarkEnd w:id="1047"/>
      <w:bookmarkEnd w:id="1048"/>
    </w:p>
    <w:p w14:paraId="002478FE" w14:textId="77777777" w:rsidR="00FD1448" w:rsidRDefault="00231176" w:rsidP="00C1564F">
      <w:pPr>
        <w:pStyle w:val="PURSectionHeading"/>
        <w:rPr>
          <w:noProof/>
        </w:rPr>
        <w:sectPr w:rsidR="00FD1448" w:rsidSect="00FD1448">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1242566F" w14:textId="77777777" w:rsidR="00FD1448" w:rsidRDefault="00FD1448">
      <w:pPr>
        <w:pStyle w:val="Index1"/>
        <w:rPr>
          <w:noProof/>
        </w:rPr>
      </w:pPr>
      <w:r>
        <w:rPr>
          <w:noProof/>
        </w:rPr>
        <w:lastRenderedPageBreak/>
        <w:t>Advanced Threat Analytics 2016, 38</w:t>
      </w:r>
    </w:p>
    <w:p w14:paraId="15FA8F9C" w14:textId="77777777" w:rsidR="00FD1448" w:rsidRDefault="00FD1448">
      <w:pPr>
        <w:pStyle w:val="Index1"/>
        <w:rPr>
          <w:noProof/>
        </w:rPr>
      </w:pPr>
      <w:r>
        <w:rPr>
          <w:noProof/>
        </w:rPr>
        <w:t>BizTalk Server 2013 R2 Branch, 30</w:t>
      </w:r>
    </w:p>
    <w:p w14:paraId="486406C1" w14:textId="77777777" w:rsidR="00FD1448" w:rsidRDefault="00FD1448">
      <w:pPr>
        <w:pStyle w:val="Index1"/>
        <w:rPr>
          <w:noProof/>
        </w:rPr>
      </w:pPr>
      <w:r>
        <w:rPr>
          <w:noProof/>
        </w:rPr>
        <w:t>BizTalk Server 2013 R2 Enterprise, 30</w:t>
      </w:r>
    </w:p>
    <w:p w14:paraId="4063F728" w14:textId="77777777" w:rsidR="00FD1448" w:rsidRDefault="00FD1448">
      <w:pPr>
        <w:pStyle w:val="Index1"/>
        <w:rPr>
          <w:noProof/>
        </w:rPr>
      </w:pPr>
      <w:r>
        <w:rPr>
          <w:noProof/>
        </w:rPr>
        <w:t>BizTalk Server 2013 R2 Standard, 30</w:t>
      </w:r>
    </w:p>
    <w:p w14:paraId="560D8BCD" w14:textId="77777777" w:rsidR="00FD1448" w:rsidRDefault="00FD1448">
      <w:pPr>
        <w:pStyle w:val="Index1"/>
        <w:rPr>
          <w:noProof/>
        </w:rPr>
      </w:pPr>
      <w:r w:rsidRPr="007A77A9">
        <w:rPr>
          <w:noProof/>
          <w:lang w:val="fr-FR"/>
        </w:rPr>
        <w:t>Core Infrastructure Server Suite Datacenter</w:t>
      </w:r>
      <w:r>
        <w:rPr>
          <w:noProof/>
        </w:rPr>
        <w:t>, 15</w:t>
      </w:r>
    </w:p>
    <w:p w14:paraId="60B9223E" w14:textId="77777777" w:rsidR="00FD1448" w:rsidRDefault="00FD1448">
      <w:pPr>
        <w:pStyle w:val="Index1"/>
        <w:rPr>
          <w:noProof/>
        </w:rPr>
      </w:pPr>
      <w:r>
        <w:rPr>
          <w:noProof/>
        </w:rPr>
        <w:t>Core Infrastructure Server Suite Standard, 16</w:t>
      </w:r>
    </w:p>
    <w:p w14:paraId="39639E82" w14:textId="77777777" w:rsidR="00FD1448" w:rsidRDefault="00FD1448">
      <w:pPr>
        <w:pStyle w:val="Index1"/>
        <w:rPr>
          <w:noProof/>
        </w:rPr>
      </w:pPr>
      <w:r>
        <w:rPr>
          <w:noProof/>
        </w:rPr>
        <w:t>Exchange Server 2016, выпуски Standard и Enterprise, 39</w:t>
      </w:r>
    </w:p>
    <w:p w14:paraId="3DC4AFFA" w14:textId="77777777" w:rsidR="00FD1448" w:rsidRDefault="00FD1448">
      <w:pPr>
        <w:pStyle w:val="Index1"/>
        <w:rPr>
          <w:noProof/>
        </w:rPr>
      </w:pPr>
      <w:r>
        <w:rPr>
          <w:noProof/>
        </w:rPr>
        <w:t>Microsoft Application Virtualization for Remote Desktop Services, 41</w:t>
      </w:r>
    </w:p>
    <w:p w14:paraId="3D9FDFFD" w14:textId="77777777" w:rsidR="00FD1448" w:rsidRDefault="00FD1448">
      <w:pPr>
        <w:pStyle w:val="Index1"/>
        <w:rPr>
          <w:noProof/>
        </w:rPr>
      </w:pPr>
      <w:r>
        <w:rPr>
          <w:noProof/>
        </w:rPr>
        <w:t>Microsoft Application Virtualization Hosting для настольных компьютеров, 41</w:t>
      </w:r>
    </w:p>
    <w:p w14:paraId="3960C267" w14:textId="77777777" w:rsidR="00FD1448" w:rsidRDefault="00FD1448">
      <w:pPr>
        <w:pStyle w:val="Index1"/>
        <w:rPr>
          <w:noProof/>
        </w:rPr>
      </w:pPr>
      <w:r>
        <w:rPr>
          <w:noProof/>
        </w:rPr>
        <w:t>Microsoft Dynamics AX 2012 R3, 42</w:t>
      </w:r>
    </w:p>
    <w:p w14:paraId="500ECCEC" w14:textId="77777777" w:rsidR="00FD1448" w:rsidRDefault="00FD1448">
      <w:pPr>
        <w:pStyle w:val="Index1"/>
        <w:rPr>
          <w:noProof/>
        </w:rPr>
      </w:pPr>
      <w:r>
        <w:rPr>
          <w:noProof/>
        </w:rPr>
        <w:t>Microsoft Dynamics AX 2012 R3 Standard Commerce Server Core, 31</w:t>
      </w:r>
    </w:p>
    <w:p w14:paraId="62D85BF7" w14:textId="77777777" w:rsidR="00FD1448" w:rsidRDefault="00FD1448">
      <w:pPr>
        <w:pStyle w:val="Index1"/>
        <w:rPr>
          <w:noProof/>
        </w:rPr>
      </w:pPr>
      <w:r>
        <w:rPr>
          <w:noProof/>
        </w:rPr>
        <w:t>Microsoft Dynamics C5 2012, 17, 43</w:t>
      </w:r>
    </w:p>
    <w:p w14:paraId="214CF198" w14:textId="77777777" w:rsidR="00FD1448" w:rsidRDefault="00FD1448">
      <w:pPr>
        <w:pStyle w:val="Index1"/>
        <w:rPr>
          <w:noProof/>
        </w:rPr>
      </w:pPr>
      <w:r>
        <w:rPr>
          <w:noProof/>
        </w:rPr>
        <w:t>Microsoft Dynamics CRM 2015 Service Provider, 44</w:t>
      </w:r>
    </w:p>
    <w:p w14:paraId="1FDD060C" w14:textId="77777777" w:rsidR="00FD1448" w:rsidRDefault="00FD1448">
      <w:pPr>
        <w:pStyle w:val="Index1"/>
        <w:rPr>
          <w:noProof/>
        </w:rPr>
      </w:pPr>
      <w:r>
        <w:rPr>
          <w:noProof/>
        </w:rPr>
        <w:t>Microsoft Dynamics GP 2015 R2, 18, 45</w:t>
      </w:r>
    </w:p>
    <w:p w14:paraId="7D3DCC2D" w14:textId="77777777" w:rsidR="00FD1448" w:rsidRDefault="00FD1448">
      <w:pPr>
        <w:pStyle w:val="Index1"/>
        <w:rPr>
          <w:noProof/>
        </w:rPr>
      </w:pPr>
      <w:r>
        <w:rPr>
          <w:noProof/>
        </w:rPr>
        <w:t>Microsoft Dynamics NAV 2015, 19, 46</w:t>
      </w:r>
    </w:p>
    <w:p w14:paraId="46CEE809" w14:textId="77777777" w:rsidR="00FD1448" w:rsidRDefault="00FD1448">
      <w:pPr>
        <w:pStyle w:val="Index1"/>
        <w:rPr>
          <w:noProof/>
        </w:rPr>
      </w:pPr>
      <w:r>
        <w:rPr>
          <w:noProof/>
        </w:rPr>
        <w:t>Microsoft Dynamics SL 2015, 19, 47</w:t>
      </w:r>
    </w:p>
    <w:p w14:paraId="0AA88DB2" w14:textId="77777777" w:rsidR="00FD1448" w:rsidRDefault="00FD1448">
      <w:pPr>
        <w:pStyle w:val="Index1"/>
        <w:rPr>
          <w:noProof/>
        </w:rPr>
      </w:pPr>
      <w:r>
        <w:rPr>
          <w:noProof/>
        </w:rPr>
        <w:t>Microsoft User Experience Virtualization Hosting for Desktops 2.1, 48</w:t>
      </w:r>
    </w:p>
    <w:p w14:paraId="7F5092C4" w14:textId="77777777" w:rsidR="00FD1448" w:rsidRDefault="00FD1448">
      <w:pPr>
        <w:pStyle w:val="Index1"/>
        <w:rPr>
          <w:noProof/>
        </w:rPr>
      </w:pPr>
      <w:r>
        <w:rPr>
          <w:noProof/>
        </w:rPr>
        <w:t>Office профессиональный плюс 201</w:t>
      </w:r>
      <w:r w:rsidRPr="007A77A9">
        <w:rPr>
          <w:noProof/>
        </w:rPr>
        <w:t>6</w:t>
      </w:r>
      <w:r>
        <w:rPr>
          <w:noProof/>
        </w:rPr>
        <w:t>, 49</w:t>
      </w:r>
    </w:p>
    <w:p w14:paraId="511B76BE" w14:textId="77777777" w:rsidR="00FD1448" w:rsidRDefault="00FD1448">
      <w:pPr>
        <w:pStyle w:val="Index1"/>
        <w:rPr>
          <w:noProof/>
        </w:rPr>
      </w:pPr>
      <w:r>
        <w:rPr>
          <w:noProof/>
        </w:rPr>
        <w:t>Office стандартный 201</w:t>
      </w:r>
      <w:r w:rsidRPr="007A77A9">
        <w:rPr>
          <w:noProof/>
        </w:rPr>
        <w:t>6</w:t>
      </w:r>
      <w:r>
        <w:rPr>
          <w:noProof/>
        </w:rPr>
        <w:t>, 49</w:t>
      </w:r>
    </w:p>
    <w:p w14:paraId="25A73583" w14:textId="77777777" w:rsidR="00FD1448" w:rsidRDefault="00FD1448">
      <w:pPr>
        <w:pStyle w:val="Index1"/>
        <w:rPr>
          <w:noProof/>
        </w:rPr>
      </w:pPr>
      <w:r>
        <w:rPr>
          <w:noProof/>
        </w:rPr>
        <w:t>Productivity Suite, 50</w:t>
      </w:r>
    </w:p>
    <w:p w14:paraId="1ABC97F1" w14:textId="77777777" w:rsidR="00FD1448" w:rsidRDefault="00FD1448">
      <w:pPr>
        <w:pStyle w:val="Index1"/>
        <w:rPr>
          <w:noProof/>
        </w:rPr>
      </w:pPr>
      <w:r>
        <w:rPr>
          <w:noProof/>
        </w:rPr>
        <w:t>Project Server 2013, 51</w:t>
      </w:r>
    </w:p>
    <w:p w14:paraId="501DB89D" w14:textId="77777777" w:rsidR="00FD1448" w:rsidRDefault="00FD1448">
      <w:pPr>
        <w:pStyle w:val="Index1"/>
        <w:rPr>
          <w:noProof/>
        </w:rPr>
      </w:pPr>
      <w:r>
        <w:rPr>
          <w:noProof/>
        </w:rPr>
        <w:t>Project профессиональный 201</w:t>
      </w:r>
      <w:r w:rsidRPr="007A77A9">
        <w:rPr>
          <w:noProof/>
        </w:rPr>
        <w:t>6</w:t>
      </w:r>
      <w:r>
        <w:rPr>
          <w:noProof/>
        </w:rPr>
        <w:t>, 50</w:t>
      </w:r>
    </w:p>
    <w:p w14:paraId="1F40447E" w14:textId="77777777" w:rsidR="00FD1448" w:rsidRDefault="00FD1448">
      <w:pPr>
        <w:pStyle w:val="Index1"/>
        <w:rPr>
          <w:noProof/>
        </w:rPr>
      </w:pPr>
      <w:r>
        <w:rPr>
          <w:noProof/>
        </w:rPr>
        <w:t>Project стандартный 201</w:t>
      </w:r>
      <w:r w:rsidRPr="007A77A9">
        <w:rPr>
          <w:noProof/>
        </w:rPr>
        <w:t>6</w:t>
      </w:r>
      <w:r>
        <w:rPr>
          <w:noProof/>
        </w:rPr>
        <w:t>, 50</w:t>
      </w:r>
    </w:p>
    <w:p w14:paraId="7F9046FF" w14:textId="77777777" w:rsidR="00FD1448" w:rsidRDefault="00FD1448">
      <w:pPr>
        <w:pStyle w:val="Index1"/>
        <w:rPr>
          <w:noProof/>
        </w:rPr>
      </w:pPr>
      <w:r>
        <w:rPr>
          <w:noProof/>
        </w:rPr>
        <w:t>SharePoint Server 2013, 51</w:t>
      </w:r>
    </w:p>
    <w:p w14:paraId="5D00B1CD" w14:textId="77777777" w:rsidR="00FD1448" w:rsidRDefault="00FD1448">
      <w:pPr>
        <w:pStyle w:val="Index1"/>
        <w:rPr>
          <w:noProof/>
        </w:rPr>
      </w:pPr>
      <w:r>
        <w:rPr>
          <w:noProof/>
        </w:rPr>
        <w:t>Skype для бизнеса Server 2015, 52</w:t>
      </w:r>
    </w:p>
    <w:p w14:paraId="7EB1E767" w14:textId="77777777" w:rsidR="00FD1448" w:rsidRDefault="00FD1448">
      <w:pPr>
        <w:pStyle w:val="Index1"/>
        <w:rPr>
          <w:noProof/>
        </w:rPr>
      </w:pPr>
      <w:r>
        <w:rPr>
          <w:noProof/>
        </w:rPr>
        <w:t>SQL Server 2014 Business Intelligence, 54</w:t>
      </w:r>
    </w:p>
    <w:p w14:paraId="0A0743C5" w14:textId="77777777" w:rsidR="00FD1448" w:rsidRDefault="00FD1448">
      <w:pPr>
        <w:pStyle w:val="Index1"/>
        <w:rPr>
          <w:noProof/>
        </w:rPr>
      </w:pPr>
      <w:r>
        <w:rPr>
          <w:noProof/>
        </w:rPr>
        <w:t>SQL Server 2014 Enterprise Core, 31</w:t>
      </w:r>
    </w:p>
    <w:p w14:paraId="53BF9F07" w14:textId="77777777" w:rsidR="00FD1448" w:rsidRDefault="00FD1448">
      <w:pPr>
        <w:pStyle w:val="Index1"/>
        <w:rPr>
          <w:noProof/>
        </w:rPr>
      </w:pPr>
      <w:r>
        <w:rPr>
          <w:noProof/>
        </w:rPr>
        <w:t>SQL Server 2014 Standard, 54</w:t>
      </w:r>
    </w:p>
    <w:p w14:paraId="7944ADCD" w14:textId="77777777" w:rsidR="00FD1448" w:rsidRDefault="00FD1448">
      <w:pPr>
        <w:pStyle w:val="Index1"/>
        <w:rPr>
          <w:noProof/>
        </w:rPr>
      </w:pPr>
      <w:r>
        <w:rPr>
          <w:noProof/>
        </w:rPr>
        <w:lastRenderedPageBreak/>
        <w:t>SQL Server 2014 Standard Core, 32</w:t>
      </w:r>
    </w:p>
    <w:p w14:paraId="5ACC7EA4" w14:textId="77777777" w:rsidR="00FD1448" w:rsidRDefault="00FD1448">
      <w:pPr>
        <w:pStyle w:val="Index1"/>
        <w:rPr>
          <w:noProof/>
        </w:rPr>
      </w:pPr>
      <w:r>
        <w:rPr>
          <w:noProof/>
        </w:rPr>
        <w:t>SQL Server 2014 Web Core, 32</w:t>
      </w:r>
    </w:p>
    <w:p w14:paraId="72234C71" w14:textId="77777777" w:rsidR="00FD1448" w:rsidRDefault="00FD1448">
      <w:pPr>
        <w:pStyle w:val="Index1"/>
        <w:rPr>
          <w:noProof/>
        </w:rPr>
      </w:pPr>
      <w:r>
        <w:rPr>
          <w:noProof/>
        </w:rPr>
        <w:t>System Center 2012 R2 Client Management Suite, 55</w:t>
      </w:r>
    </w:p>
    <w:p w14:paraId="4F387659" w14:textId="77777777" w:rsidR="00FD1448" w:rsidRDefault="00FD1448">
      <w:pPr>
        <w:pStyle w:val="Index1"/>
        <w:rPr>
          <w:noProof/>
        </w:rPr>
      </w:pPr>
      <w:r>
        <w:rPr>
          <w:noProof/>
        </w:rPr>
        <w:t>System Center 2012 R2 Configuration Manager, 55</w:t>
      </w:r>
    </w:p>
    <w:p w14:paraId="4421125E" w14:textId="77777777" w:rsidR="00FD1448" w:rsidRDefault="00FD1448">
      <w:pPr>
        <w:pStyle w:val="Index1"/>
        <w:rPr>
          <w:noProof/>
        </w:rPr>
      </w:pPr>
      <w:r>
        <w:rPr>
          <w:noProof/>
        </w:rPr>
        <w:t>System Center 2012 R2 Datacenter, 21</w:t>
      </w:r>
    </w:p>
    <w:p w14:paraId="43CA786A" w14:textId="77777777" w:rsidR="00FD1448" w:rsidRDefault="00FD1448">
      <w:pPr>
        <w:pStyle w:val="Index1"/>
        <w:rPr>
          <w:noProof/>
        </w:rPr>
      </w:pPr>
      <w:r>
        <w:rPr>
          <w:noProof/>
        </w:rPr>
        <w:t>System Center 2012 R2 Standard, 22</w:t>
      </w:r>
    </w:p>
    <w:p w14:paraId="497A534C" w14:textId="77777777" w:rsidR="00FD1448" w:rsidRDefault="00FD1448">
      <w:pPr>
        <w:pStyle w:val="Index1"/>
        <w:rPr>
          <w:noProof/>
        </w:rPr>
      </w:pPr>
      <w:r>
        <w:rPr>
          <w:noProof/>
        </w:rPr>
        <w:t>System Center Endpoint Protection, 71</w:t>
      </w:r>
    </w:p>
    <w:p w14:paraId="74DA6DD0" w14:textId="77777777" w:rsidR="00FD1448" w:rsidRDefault="00FD1448">
      <w:pPr>
        <w:pStyle w:val="Index1"/>
        <w:rPr>
          <w:noProof/>
        </w:rPr>
      </w:pPr>
      <w:r>
        <w:rPr>
          <w:noProof/>
        </w:rPr>
        <w:t>Visio профессиональный 201</w:t>
      </w:r>
      <w:r w:rsidRPr="007A77A9">
        <w:rPr>
          <w:noProof/>
        </w:rPr>
        <w:t>6</w:t>
      </w:r>
      <w:r>
        <w:rPr>
          <w:noProof/>
        </w:rPr>
        <w:t>, 56</w:t>
      </w:r>
    </w:p>
    <w:p w14:paraId="7AB3B148" w14:textId="77777777" w:rsidR="00FD1448" w:rsidRDefault="00FD1448">
      <w:pPr>
        <w:pStyle w:val="Index1"/>
        <w:rPr>
          <w:noProof/>
        </w:rPr>
      </w:pPr>
      <w:r>
        <w:rPr>
          <w:noProof/>
        </w:rPr>
        <w:t>Visio стандартный 201</w:t>
      </w:r>
      <w:r w:rsidRPr="007A77A9">
        <w:rPr>
          <w:noProof/>
        </w:rPr>
        <w:t>6</w:t>
      </w:r>
      <w:r>
        <w:rPr>
          <w:noProof/>
        </w:rPr>
        <w:t>, 56</w:t>
      </w:r>
    </w:p>
    <w:p w14:paraId="5AA50693" w14:textId="77777777" w:rsidR="00FD1448" w:rsidRDefault="00FD1448">
      <w:pPr>
        <w:pStyle w:val="Index1"/>
        <w:rPr>
          <w:noProof/>
        </w:rPr>
      </w:pPr>
      <w:r>
        <w:rPr>
          <w:noProof/>
        </w:rPr>
        <w:t>Visual Studio Enterprise 2015, 56</w:t>
      </w:r>
    </w:p>
    <w:p w14:paraId="07FA1324" w14:textId="77777777" w:rsidR="00FD1448" w:rsidRDefault="00FD1448">
      <w:pPr>
        <w:pStyle w:val="Index1"/>
        <w:rPr>
          <w:noProof/>
        </w:rPr>
      </w:pPr>
      <w:r>
        <w:rPr>
          <w:noProof/>
        </w:rPr>
        <w:t>Visual Studio Professional 2015, 58</w:t>
      </w:r>
    </w:p>
    <w:p w14:paraId="1FBD0879" w14:textId="77777777" w:rsidR="00FD1448" w:rsidRDefault="00FD1448">
      <w:pPr>
        <w:pStyle w:val="Index1"/>
        <w:rPr>
          <w:noProof/>
        </w:rPr>
      </w:pPr>
      <w:r>
        <w:rPr>
          <w:noProof/>
        </w:rPr>
        <w:t>Visual Studio Team Foundation Server 2015 с технологией SQL Server 2014, 60</w:t>
      </w:r>
    </w:p>
    <w:p w14:paraId="31FACCDF" w14:textId="77777777" w:rsidR="00FD1448" w:rsidRDefault="00FD1448">
      <w:pPr>
        <w:pStyle w:val="Index1"/>
        <w:rPr>
          <w:noProof/>
        </w:rPr>
      </w:pPr>
      <w:r>
        <w:rPr>
          <w:noProof/>
        </w:rPr>
        <w:t>Visual Studio Test Professional 2015, 61</w:t>
      </w:r>
    </w:p>
    <w:p w14:paraId="7D92425A" w14:textId="77777777" w:rsidR="00FD1448" w:rsidRDefault="00FD1448">
      <w:pPr>
        <w:pStyle w:val="Index1"/>
        <w:rPr>
          <w:noProof/>
        </w:rPr>
      </w:pPr>
      <w:r>
        <w:rPr>
          <w:noProof/>
        </w:rPr>
        <w:t>Windows Server 2012 R2 Active Directory Rights Management Services, 63</w:t>
      </w:r>
    </w:p>
    <w:p w14:paraId="6F087180" w14:textId="77777777" w:rsidR="00FD1448" w:rsidRDefault="00FD1448">
      <w:pPr>
        <w:pStyle w:val="Index1"/>
        <w:rPr>
          <w:noProof/>
        </w:rPr>
      </w:pPr>
      <w:r>
        <w:rPr>
          <w:noProof/>
        </w:rPr>
        <w:t>Windows Server 2012 R2 Datacenter, 24</w:t>
      </w:r>
    </w:p>
    <w:p w14:paraId="31F7309D" w14:textId="77777777" w:rsidR="00FD1448" w:rsidRDefault="00FD1448">
      <w:pPr>
        <w:pStyle w:val="Index1"/>
        <w:rPr>
          <w:noProof/>
        </w:rPr>
      </w:pPr>
      <w:r>
        <w:rPr>
          <w:noProof/>
        </w:rPr>
        <w:t>Windows Server 2012 R2 Essentials, 26</w:t>
      </w:r>
    </w:p>
    <w:p w14:paraId="7310CD46" w14:textId="77777777" w:rsidR="00FD1448" w:rsidRDefault="00FD1448">
      <w:pPr>
        <w:pStyle w:val="Index1"/>
        <w:rPr>
          <w:noProof/>
        </w:rPr>
      </w:pPr>
      <w:r>
        <w:rPr>
          <w:noProof/>
        </w:rPr>
        <w:t>Windows Server 2012 R2 Remote Desktop Services, 63</w:t>
      </w:r>
    </w:p>
    <w:p w14:paraId="669FF941" w14:textId="77777777" w:rsidR="00FD1448" w:rsidRDefault="00FD1448">
      <w:pPr>
        <w:pStyle w:val="Index1"/>
        <w:rPr>
          <w:noProof/>
        </w:rPr>
      </w:pPr>
      <w:r>
        <w:rPr>
          <w:noProof/>
        </w:rPr>
        <w:t>Windows Server 2012 R2 Standard, 25</w:t>
      </w:r>
    </w:p>
    <w:p w14:paraId="222A1226" w14:textId="77777777" w:rsidR="00FD1448" w:rsidRDefault="00FD1448">
      <w:pPr>
        <w:pStyle w:val="Index1"/>
        <w:rPr>
          <w:noProof/>
        </w:rPr>
      </w:pPr>
      <w:r>
        <w:rPr>
          <w:noProof/>
        </w:rPr>
        <w:t>Гость облачной платформы, 66</w:t>
      </w:r>
    </w:p>
    <w:p w14:paraId="430705FC" w14:textId="77777777" w:rsidR="00FD1448" w:rsidRDefault="00FD1448">
      <w:pPr>
        <w:pStyle w:val="Index1"/>
        <w:rPr>
          <w:noProof/>
        </w:rPr>
      </w:pPr>
      <w:r>
        <w:rPr>
          <w:noProof/>
        </w:rPr>
        <w:t>Пакет многоязыкового интерфейса для Office 2013, 48</w:t>
      </w:r>
    </w:p>
    <w:p w14:paraId="7F7D67A4" w14:textId="77777777" w:rsidR="00FD1448" w:rsidRDefault="00FD1448">
      <w:pPr>
        <w:pStyle w:val="Index1"/>
        <w:rPr>
          <w:noProof/>
        </w:rPr>
      </w:pPr>
      <w:r>
        <w:rPr>
          <w:noProof/>
        </w:rPr>
        <w:t>Пакет облачной платформы, 65</w:t>
      </w:r>
    </w:p>
    <w:p w14:paraId="08FDE948" w14:textId="77777777" w:rsidR="00FD1448" w:rsidRDefault="00FD1448">
      <w:pPr>
        <w:pStyle w:val="Index1"/>
        <w:rPr>
          <w:noProof/>
        </w:rPr>
      </w:pPr>
      <w:r>
        <w:rPr>
          <w:noProof/>
        </w:rPr>
        <w:t>Размещение SharePoint 2013, 20</w:t>
      </w:r>
    </w:p>
    <w:p w14:paraId="0FEB1573" w14:textId="77777777" w:rsidR="00FD1448" w:rsidRDefault="00FD1448">
      <w:pPr>
        <w:pStyle w:val="Index1"/>
        <w:rPr>
          <w:noProof/>
        </w:rPr>
      </w:pPr>
      <w:r>
        <w:rPr>
          <w:noProof/>
        </w:rPr>
        <w:t>Система контроля использования, 20</w:t>
      </w:r>
    </w:p>
    <w:p w14:paraId="48A28949" w14:textId="77777777" w:rsidR="00FD1448" w:rsidRDefault="00FD1448">
      <w:pPr>
        <w:pStyle w:val="Index1"/>
        <w:rPr>
          <w:noProof/>
        </w:rPr>
      </w:pPr>
      <w:r>
        <w:rPr>
          <w:noProof/>
        </w:rPr>
        <w:t>Служба синхронизации для размещения Forefront Identity Manager 2010 R2, 17</w:t>
      </w:r>
    </w:p>
    <w:p w14:paraId="1E798B51" w14:textId="77777777" w:rsidR="00FD1448" w:rsidRDefault="00FD1448">
      <w:pPr>
        <w:pStyle w:val="Index1"/>
        <w:rPr>
          <w:noProof/>
        </w:rPr>
      </w:pPr>
      <w:r>
        <w:rPr>
          <w:noProof/>
        </w:rPr>
        <w:t>Функциональность Microsoft Identity Manager 2016, 40</w:t>
      </w:r>
    </w:p>
    <w:p w14:paraId="0E9EE0D8" w14:textId="77777777" w:rsidR="00FD1448" w:rsidRDefault="00FD1448" w:rsidP="00C1564F">
      <w:pPr>
        <w:pStyle w:val="PURSectionHeading"/>
        <w:rPr>
          <w:noProof/>
        </w:rPr>
        <w:sectPr w:rsidR="00FD1448" w:rsidSect="00FD1448">
          <w:type w:val="continuous"/>
          <w:pgSz w:w="12240" w:h="15840" w:code="1"/>
          <w:pgMar w:top="1170" w:right="720" w:bottom="720" w:left="720" w:header="432" w:footer="288" w:gutter="0"/>
          <w:cols w:num="2" w:space="720"/>
          <w:docGrid w:linePitch="360"/>
        </w:sectPr>
      </w:pPr>
    </w:p>
    <w:p w14:paraId="5D16E5C9" w14:textId="2AF0950C" w:rsidR="002B37E0" w:rsidRPr="00F64335" w:rsidRDefault="00231176" w:rsidP="00C1564F">
      <w:pPr>
        <w:pStyle w:val="PURSectionHeading"/>
        <w:rPr>
          <w:color w:val="000000" w:themeColor="text1"/>
          <w:sz w:val="18"/>
          <w:szCs w:val="18"/>
        </w:rPr>
      </w:pPr>
      <w:r>
        <w:lastRenderedPageBreak/>
        <w:fldChar w:fldCharType="end"/>
      </w:r>
      <w:bookmarkEnd w:id="1049"/>
    </w:p>
    <w:p w14:paraId="1E011789" w14:textId="77777777" w:rsidR="002A2D1E" w:rsidRPr="00F64335" w:rsidRDefault="002A2D1E" w:rsidP="00C1564F">
      <w:pPr>
        <w:pStyle w:val="PURSectionHeading"/>
        <w:rPr>
          <w:color w:val="000000" w:themeColor="text1"/>
          <w:sz w:val="18"/>
          <w:szCs w:val="18"/>
        </w:rPr>
      </w:pPr>
    </w:p>
    <w:sectPr w:rsidR="002A2D1E" w:rsidRPr="00F64335" w:rsidSect="00FD1448">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3B514BBC" w14:textId="77777777" w:rsidR="00415A04" w:rsidRDefault="00415A04" w:rsidP="007C7D4D">
      <w:pPr>
        <w:spacing w:after="0"/>
      </w:pPr>
      <w:r>
        <w:separator/>
      </w:r>
    </w:p>
    <w:p w14:paraId="38D342E4" w14:textId="77777777" w:rsidR="00415A04" w:rsidRDefault="00415A04"/>
    <w:p w14:paraId="1BB9E545" w14:textId="77777777" w:rsidR="00415A04" w:rsidRDefault="00415A04"/>
  </w:endnote>
  <w:endnote w:type="continuationSeparator" w:id="0">
    <w:p w14:paraId="3D388734" w14:textId="77777777" w:rsidR="00415A04" w:rsidRDefault="00415A04" w:rsidP="007C7D4D">
      <w:pPr>
        <w:spacing w:after="0"/>
      </w:pPr>
      <w:r>
        <w:continuationSeparator/>
      </w:r>
    </w:p>
    <w:p w14:paraId="3CA79834" w14:textId="77777777" w:rsidR="00415A04" w:rsidRDefault="00415A04"/>
    <w:p w14:paraId="0486D338" w14:textId="77777777" w:rsidR="00415A04" w:rsidRDefault="00415A04"/>
  </w:endnote>
  <w:endnote w:type="continuationNotice" w:id="1">
    <w:p w14:paraId="16446296" w14:textId="77777777" w:rsidR="00415A04" w:rsidRDefault="00415A04">
      <w:pPr>
        <w:spacing w:after="0"/>
      </w:pPr>
    </w:p>
    <w:p w14:paraId="5886D980" w14:textId="77777777" w:rsidR="00415A04" w:rsidRDefault="00415A04"/>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43" w:usb2="00000009" w:usb3="00000000" w:csb0="000001FF" w:csb1="00000000"/>
  </w:font>
  <w:font w:name="MS PGothic">
    <w:panose1 w:val="020B0600070205080204"/>
    <w:charset w:val="80"/>
    <w:family w:val="swiss"/>
    <w:pitch w:val="variable"/>
    <w:sig w:usb0="E00002FF" w:usb1="6AC7FDFB" w:usb2="00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6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471E533" w14:textId="77777777" w:rsidR="00A93FEE" w:rsidRDefault="00A93FEE">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7242AE" w:rsidRDefault="007242AE"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242AE"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7242AE" w:rsidRPr="00355CD5" w:rsidRDefault="007242A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7242AE" w:rsidRPr="00B63DB1" w:rsidRDefault="007242AE"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7242AE" w:rsidRPr="00AE7BEF" w:rsidRDefault="007242AE"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7242AE" w:rsidRPr="00B63DB1" w:rsidRDefault="007242A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7242AE" w:rsidRPr="005E0251" w:rsidRDefault="007242AE"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7242AE" w:rsidRPr="00B63DB1" w:rsidRDefault="007242A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7242AE" w:rsidRPr="008941DE" w:rsidRDefault="007242A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7242AE" w:rsidRPr="00B63DB1" w:rsidRDefault="007242A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7242AE" w:rsidRPr="00B63DB1" w:rsidRDefault="007242AE"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7242AE" w:rsidRPr="00B63DB1" w:rsidDel="00A6006C" w:rsidRDefault="007242AE"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7242AE" w:rsidRPr="00B63DB1" w:rsidRDefault="007242AE"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7242AE" w:rsidRPr="00B63DB1" w:rsidRDefault="007242AE"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7242AE" w:rsidRDefault="007242A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7D60133" w14:textId="77777777" w:rsidR="007242AE" w:rsidRDefault="007242AE"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7242AE" w:rsidRPr="00486EF8" w:rsidRDefault="007242AE"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7242AE" w:rsidRPr="00B63DB1" w:rsidRDefault="007242AE"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7242AE" w:rsidRPr="00486EF8" w:rsidRDefault="007242AE"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7242AE" w:rsidRPr="00396FAF"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7242AE" w:rsidRPr="00486EF8" w:rsidRDefault="007242AE"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7242AE" w:rsidRPr="00B63DB1"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7242AE" w:rsidRPr="00B63DB1" w:rsidDel="00A6006C"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7242AE"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DA7C93F" w14:textId="77777777" w:rsidR="007242AE" w:rsidRDefault="007242AE"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7242AE" w:rsidRPr="00486EF8" w:rsidRDefault="007242A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7242AE" w:rsidRPr="00B63DB1" w:rsidRDefault="007242A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7242AE" w:rsidRPr="00486EF8" w:rsidRDefault="007242AE"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7242AE" w:rsidRPr="00486EF8" w:rsidRDefault="007242AE" w:rsidP="00A22CC2">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7242AE" w:rsidRPr="00B63DB1" w:rsidDel="00A6006C"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7242AE"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1A8D5D2" w14:textId="77777777" w:rsidR="007242AE" w:rsidRDefault="007242AE"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7242AE" w:rsidRDefault="007242AE"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242AE"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7242AE" w:rsidRPr="00355CD5" w:rsidRDefault="007242A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7242AE" w:rsidRPr="00B63DB1" w:rsidRDefault="007242AE"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7242AE" w:rsidRPr="00AE7BEF" w:rsidRDefault="007242A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7242AE" w:rsidRPr="00B63DB1" w:rsidRDefault="007242A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7242AE" w:rsidRPr="005E0251" w:rsidRDefault="007242A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7242AE" w:rsidRPr="00B63DB1" w:rsidRDefault="007242A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7242AE" w:rsidRPr="005E0251" w:rsidRDefault="007242AE"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7242AE" w:rsidRPr="00B63DB1" w:rsidRDefault="007242A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7242AE" w:rsidRPr="00B63DB1" w:rsidRDefault="007242A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7242AE" w:rsidRPr="00B63DB1" w:rsidDel="00A6006C" w:rsidRDefault="007242A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7242AE" w:rsidRPr="00B63DB1" w:rsidRDefault="007242A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7242AE" w:rsidRPr="00B63DB1" w:rsidRDefault="007242A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7242AE" w:rsidRDefault="007242A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13AD642" w14:textId="77777777" w:rsidR="007242AE" w:rsidRDefault="007242AE"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7242AE" w:rsidRPr="00486EF8" w:rsidRDefault="007242AE"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7242AE" w:rsidRPr="00B63DB1" w:rsidRDefault="007242AE"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7242AE" w:rsidRPr="00486EF8" w:rsidRDefault="007242AE"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7242AE" w:rsidRPr="00396FAF"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7242AE" w:rsidRPr="00486EF8" w:rsidRDefault="007242AE" w:rsidP="009468D1">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7242AE" w:rsidRPr="00B63DB1"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7242AE" w:rsidRPr="00B63DB1" w:rsidDel="00A6006C"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7242AE" w:rsidRPr="00B63DB1" w:rsidRDefault="007242A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7242AE" w:rsidRPr="00B63DB1" w:rsidRDefault="007242A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7242AE" w:rsidRDefault="007242A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A82C7C4" w14:textId="77777777" w:rsidR="007242AE" w:rsidRDefault="007242AE"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7242AE" w:rsidRPr="00486EF8" w:rsidRDefault="007242A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7242AE" w:rsidRPr="00B63DB1" w:rsidRDefault="007242A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7242AE" w:rsidRPr="00486EF8" w:rsidRDefault="007242AE"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7242AE" w:rsidRPr="00B63DB1" w:rsidDel="00A6006C"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7242AE"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3C7F67F" w14:textId="77777777" w:rsidR="007242AE" w:rsidRDefault="007242AE"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7242AE" w:rsidRPr="00396FAF" w:rsidRDefault="007242AE"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7242AE" w:rsidRPr="00B63DB1" w:rsidRDefault="007242A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7242AE" w:rsidRPr="00396FAF"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7242AE" w:rsidRPr="00396FAF"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7242AE" w:rsidRPr="00B63DB1" w:rsidDel="00A6006C"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7242AE"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A39DB06" w14:textId="77777777" w:rsidR="007242AE" w:rsidRDefault="007242AE"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7242AE" w:rsidRPr="00396FAF" w:rsidRDefault="007242A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7242AE" w:rsidRPr="00B63DB1" w:rsidRDefault="007242A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7242AE" w:rsidRPr="00DD5A39" w:rsidRDefault="007242AE"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7242AE" w:rsidRPr="00396FAF"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7242AE" w:rsidRPr="00B63DB1" w:rsidDel="00A6006C"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7242AE"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3A52B83" w14:textId="77777777" w:rsidR="007242AE" w:rsidRDefault="007242AE"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7242AE" w:rsidRPr="00396FAF" w:rsidRDefault="007242A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7242AE" w:rsidRPr="00B63DB1" w:rsidRDefault="007242A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7242AE" w:rsidRPr="00396FAF"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7242AE" w:rsidRPr="00396FAF"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7242AE" w:rsidRPr="00B63DB1" w:rsidDel="00A6006C"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7242AE"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01F446AC" w14:textId="77777777" w:rsidR="007242AE" w:rsidRDefault="007242AE"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7242AE" w:rsidRPr="00486EF8" w:rsidRDefault="007242AE"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7242AE" w:rsidRPr="00B63DB1" w:rsidRDefault="007242A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7242AE" w:rsidRPr="00486EF8" w:rsidRDefault="007242AE" w:rsidP="0014243A">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7242AE" w:rsidRPr="00396FAF"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7242AE" w:rsidRPr="00B63DB1"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7242AE" w:rsidRPr="00B63DB1" w:rsidDel="00A6006C"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7242AE" w:rsidRPr="00B63DB1" w:rsidRDefault="007242AE"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7242AE" w:rsidRPr="00B63DB1" w:rsidRDefault="007242A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7242AE" w:rsidRDefault="007242A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7EC846D" w14:textId="77777777" w:rsidR="007242AE" w:rsidRDefault="007242AE"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7242AE" w:rsidRPr="0020626F" w:rsidRDefault="007242AE" w:rsidP="00F04120">
    <w:pPr>
      <w:pStyle w:val="PURPageNumber"/>
      <w:tabs>
        <w:tab w:val="clear" w:pos="14400"/>
        <w:tab w:val="right" w:pos="12240"/>
      </w:tabs>
    </w:pPr>
    <w:r>
      <w:tab/>
    </w:r>
  </w:p>
  <w:p w14:paraId="079CAC00" w14:textId="77777777" w:rsidR="007242AE" w:rsidRDefault="007242AE"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7242AE" w:rsidRDefault="007242AE"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7242AE" w:rsidRPr="00486EF8" w:rsidRDefault="007242AE"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7242AE" w:rsidRPr="00B63DB1" w:rsidRDefault="007242A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7242AE" w:rsidRPr="00486EF8" w:rsidRDefault="007242AE"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7242AE" w:rsidRPr="00396FAF"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7242AE" w:rsidRPr="00B63DB1" w:rsidDel="00A6006C"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7242AE" w:rsidRPr="00486EF8" w:rsidRDefault="007242AE"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4458099F" w14:textId="77777777" w:rsidR="007242AE" w:rsidRDefault="007242AE"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7242AE" w:rsidRPr="005C45AF" w:rsidRDefault="007242AE" w:rsidP="00355CD5">
    <w:pPr>
      <w:pStyle w:val="PURPageNumber"/>
      <w:tabs>
        <w:tab w:val="clear" w:pos="14400"/>
        <w:tab w:val="right" w:pos="12240"/>
      </w:tabs>
      <w:rPr>
        <w:sz w:val="6"/>
        <w:szCs w:val="16"/>
      </w:rPr>
    </w:pPr>
  </w:p>
  <w:p w14:paraId="3BB67CF7" w14:textId="77777777" w:rsidR="007242AE" w:rsidRDefault="007242AE"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7242AE" w:rsidRPr="00486EF8" w:rsidRDefault="007242AE"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7242AE" w:rsidRPr="00B63DB1" w:rsidRDefault="007242A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7242AE" w:rsidRPr="00486EF8" w:rsidRDefault="007242AE"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7242AE" w:rsidRPr="00396FAF"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7242AE" w:rsidRPr="00B63DB1" w:rsidRDefault="007242A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7242AE" w:rsidRPr="00B63DB1" w:rsidDel="00A6006C"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7242AE" w:rsidRPr="00B63DB1" w:rsidRDefault="007242A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7242AE" w:rsidRPr="00B63DB1" w:rsidRDefault="007242A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7242AE" w:rsidRPr="00486EF8" w:rsidRDefault="007242AE"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66C8B949" w14:textId="77777777" w:rsidR="007242AE" w:rsidRDefault="007242AE"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7242AE" w:rsidRPr="00486EF8" w:rsidRDefault="007242AE" w:rsidP="00486EF8">
    <w:pPr>
      <w:pStyle w:val="PURPageNumber"/>
      <w:tabs>
        <w:tab w:val="clear" w:pos="14400"/>
        <w:tab w:val="right" w:pos="12240"/>
      </w:tabs>
    </w:pPr>
  </w:p>
  <w:p w14:paraId="7801E977" w14:textId="77777777" w:rsidR="007242AE" w:rsidRDefault="007242AE"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C67F255" w14:textId="77777777" w:rsidR="00A93FEE" w:rsidRDefault="00A93FEE">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7242AE" w:rsidRPr="0020626F" w:rsidRDefault="007242AE" w:rsidP="00F04120">
    <w:pPr>
      <w:pStyle w:val="PURPageNumber"/>
      <w:tabs>
        <w:tab w:val="clear" w:pos="14400"/>
        <w:tab w:val="right" w:pos="12240"/>
      </w:tabs>
    </w:pPr>
    <w:r>
      <w:tab/>
    </w:r>
  </w:p>
  <w:p w14:paraId="4CFB656B" w14:textId="77777777" w:rsidR="007242AE" w:rsidRDefault="007242AE"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7242AE" w:rsidRDefault="007242AE">
    <w:pPr>
      <w:pStyle w:val="Footer"/>
    </w:pPr>
  </w:p>
  <w:p w14:paraId="62E5A373" w14:textId="77777777" w:rsidR="007242AE" w:rsidRDefault="007242AE">
    <w:pPr>
      <w:pStyle w:val="Footer"/>
    </w:pPr>
  </w:p>
  <w:p w14:paraId="1EBC4FC4" w14:textId="77777777" w:rsidR="007242AE" w:rsidRDefault="007242AE"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7242AE" w:rsidRDefault="007242AE">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7242AE"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7242AE" w:rsidRPr="00396FAF" w:rsidRDefault="007242AE"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7242AE" w:rsidRPr="00B63DB1" w:rsidRDefault="007242AE"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7242AE" w:rsidRPr="00396FAF" w:rsidRDefault="007242A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7242AE" w:rsidRPr="00396FAF" w:rsidRDefault="007242A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7242AE" w:rsidRPr="00B63DB1" w:rsidRDefault="007242A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7242AE" w:rsidRPr="00B63DB1" w:rsidRDefault="007242A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7242AE" w:rsidRPr="00B63DB1" w:rsidRDefault="007242A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7242AE" w:rsidRPr="00B63DB1" w:rsidRDefault="007242A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7242AE" w:rsidRPr="00B63DB1" w:rsidRDefault="007242A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7242AE" w:rsidRPr="00B63DB1" w:rsidDel="00A6006C" w:rsidRDefault="007242A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7242AE" w:rsidRPr="00B63DB1" w:rsidRDefault="007242A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7242AE" w:rsidRPr="00B63DB1" w:rsidRDefault="007242A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7242AE" w:rsidRDefault="007242A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13DE81B" w14:textId="77777777" w:rsidR="007242AE" w:rsidRDefault="007242AE">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7242AE" w:rsidRDefault="007242AE">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7242AE" w:rsidRPr="00396FAF" w:rsidRDefault="007242AE"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7242AE" w:rsidRPr="00B63DB1" w:rsidRDefault="007242A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7242AE" w:rsidRPr="00396FAF" w:rsidRDefault="007242AE"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7242AE" w:rsidRPr="00B63DB1" w:rsidDel="00A6006C"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7242AE"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4D9BE3FA" w14:textId="77777777" w:rsidR="007242AE" w:rsidRDefault="007242AE">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7242AE" w:rsidRPr="00486EF8" w:rsidRDefault="007242A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7242AE" w:rsidRPr="00486EF8" w:rsidRDefault="007242AE"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Универсальные условия лицензии</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7242AE" w:rsidRPr="00B63DB1" w:rsidDel="00A6006C"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7242AE"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5642FE8" w14:textId="77777777" w:rsidR="007242AE" w:rsidRDefault="007242AE"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7242AE" w:rsidRDefault="007242A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7242AE"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7242AE" w:rsidRPr="00486EF8" w:rsidRDefault="007242A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7242AE" w:rsidRPr="00B63DB1" w:rsidRDefault="007242A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7242AE" w:rsidRPr="00486EF8" w:rsidRDefault="007242AE"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7242AE" w:rsidRPr="00396FAF"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7242AE" w:rsidRPr="00486EF8" w:rsidRDefault="007242AE"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7242AE" w:rsidRPr="00B63DB1"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7242AE" w:rsidRPr="00B63DB1" w:rsidDel="00A6006C"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7242AE" w:rsidRPr="00B63DB1" w:rsidRDefault="007242A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7242AE" w:rsidRPr="00B63DB1" w:rsidRDefault="007242A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7242AE" w:rsidRDefault="007242A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9CAC50C" w14:textId="77777777" w:rsidR="007242AE" w:rsidRDefault="007242AE" w:rsidP="00BD40C3">
    <w:pPr>
      <w:pStyle w:val="Footer"/>
      <w:tabs>
        <w:tab w:val="clear" w:pos="4680"/>
        <w:tab w:val="clear" w:pos="9360"/>
        <w:tab w:val="left" w:pos="11095"/>
      </w:tabs>
    </w:pPr>
  </w:p>
  <w:p w14:paraId="70C075BE" w14:textId="77777777" w:rsidR="007242AE" w:rsidRDefault="007242AE"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20BC561F" w14:textId="77777777" w:rsidR="00415A04" w:rsidRDefault="00415A04" w:rsidP="007C7D4D">
      <w:pPr>
        <w:spacing w:after="0"/>
      </w:pPr>
      <w:r>
        <w:separator/>
      </w:r>
    </w:p>
    <w:p w14:paraId="74409EC0" w14:textId="77777777" w:rsidR="00415A04" w:rsidRDefault="00415A04"/>
    <w:p w14:paraId="6E17347E" w14:textId="77777777" w:rsidR="00415A04" w:rsidRDefault="00415A04"/>
  </w:footnote>
  <w:footnote w:type="continuationSeparator" w:id="0">
    <w:p w14:paraId="0BE33AF0" w14:textId="77777777" w:rsidR="00415A04" w:rsidRDefault="00415A04" w:rsidP="007C7D4D">
      <w:pPr>
        <w:spacing w:after="0"/>
      </w:pPr>
      <w:r>
        <w:continuationSeparator/>
      </w:r>
    </w:p>
    <w:p w14:paraId="2758B83F" w14:textId="77777777" w:rsidR="00415A04" w:rsidRDefault="00415A04"/>
    <w:p w14:paraId="11A0FF10" w14:textId="77777777" w:rsidR="00415A04" w:rsidRDefault="00415A04"/>
  </w:footnote>
  <w:footnote w:type="continuationNotice" w:id="1">
    <w:p w14:paraId="23D53EF6" w14:textId="77777777" w:rsidR="00415A04" w:rsidRDefault="00415A04">
      <w:pPr>
        <w:spacing w:after="0"/>
      </w:pPr>
    </w:p>
    <w:p w14:paraId="46DD18B7" w14:textId="77777777" w:rsidR="00415A04" w:rsidRDefault="00415A04"/>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51CAE7A" w14:textId="77777777" w:rsidR="00A93FEE" w:rsidRDefault="00A93FEE">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233832C7" w:rsidR="007242AE" w:rsidRPr="00F93F9E" w:rsidRDefault="007242AE" w:rsidP="00944F92">
    <w:pPr>
      <w:pStyle w:val="PURRunningHeader"/>
      <w:tabs>
        <w:tab w:val="clear" w:pos="14400"/>
        <w:tab w:val="left" w:pos="7920"/>
      </w:tabs>
    </w:pPr>
    <w:r>
      <w:t xml:space="preserve">Права на использование продуктов в рамках корпоративного лицензирования Microsoft (русский, март 2011 г.)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98528EB" w14:textId="77777777" w:rsidR="00A93FEE" w:rsidRDefault="00A93FE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7242AE" w:rsidRDefault="007242AE">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927"/>
      <w:gridCol w:w="999"/>
    </w:tblGrid>
    <w:tr w:rsidR="007242AE" w14:paraId="1AAF4A43" w14:textId="77777777" w:rsidTr="00FA4751">
      <w:tc>
        <w:tcPr>
          <w:tcW w:w="9927" w:type="dxa"/>
        </w:tcPr>
        <w:p w14:paraId="6288F7B1" w14:textId="151B7ADD" w:rsidR="007242AE" w:rsidRDefault="007242AE" w:rsidP="00770142">
          <w:pPr>
            <w:pStyle w:val="PURBody"/>
          </w:pPr>
          <w:r>
            <w:rPr>
              <w:color w:val="auto"/>
            </w:rPr>
            <w:t>Права на использование поставщика услуг по программе корпоративного лицензирования Microsoft (русский, октябрь 2015 г.)</w:t>
          </w:r>
        </w:p>
      </w:tc>
      <w:tc>
        <w:tcPr>
          <w:tcW w:w="999" w:type="dxa"/>
        </w:tcPr>
        <w:p w14:paraId="3B933D9B" w14:textId="77777777" w:rsidR="007242AE" w:rsidRDefault="007242AE" w:rsidP="00FA4751">
          <w:pPr>
            <w:pStyle w:val="PURBody"/>
            <w:ind w:right="-90"/>
            <w:jc w:val="right"/>
          </w:pPr>
          <w:r>
            <w:fldChar w:fldCharType="begin"/>
          </w:r>
          <w:r>
            <w:instrText xml:space="preserve"> PAGE \* MERGEFORMAT </w:instrText>
          </w:r>
          <w:r>
            <w:fldChar w:fldCharType="separate"/>
          </w:r>
          <w:r w:rsidR="00A93FEE">
            <w:rPr>
              <w:noProof/>
            </w:rPr>
            <w:t>28</w:t>
          </w:r>
          <w:r>
            <w:fldChar w:fldCharType="end"/>
          </w:r>
        </w:p>
      </w:tc>
    </w:tr>
  </w:tbl>
  <w:p w14:paraId="5FFBBB74" w14:textId="7F3655DD" w:rsidR="007242AE" w:rsidRPr="002C084A" w:rsidRDefault="007242AE" w:rsidP="00FA4751">
    <w:pPr>
      <w:pStyle w:val="Header"/>
      <w:ind w:right="54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53221844"/>
      <w:docPartObj>
        <w:docPartGallery w:val="Page Numbers (Top of Page)"/>
        <w:docPartUnique/>
      </w:docPartObj>
    </w:sdtPr>
    <w:sdtEndPr>
      <w:rPr>
        <w:noProof/>
        <w:sz w:val="18"/>
        <w:szCs w:val="18"/>
      </w:rPr>
    </w:sdtEndPr>
    <w:sdtContent>
      <w:p w14:paraId="233129C9" w14:textId="77777777" w:rsidR="007242AE" w:rsidRPr="00246D1B" w:rsidRDefault="007242AE">
        <w:pPr>
          <w:pStyle w:val="Header"/>
          <w:jc w:val="right"/>
          <w:rPr>
            <w:sz w:val="18"/>
            <w:szCs w:val="18"/>
          </w:rPr>
        </w:pPr>
        <w:r w:rsidRPr="00246D1B">
          <w:rPr>
            <w:sz w:val="18"/>
            <w:szCs w:val="18"/>
          </w:rPr>
          <w:fldChar w:fldCharType="begin"/>
        </w:r>
        <w:r w:rsidRPr="00246D1B">
          <w:rPr>
            <w:sz w:val="18"/>
            <w:szCs w:val="18"/>
          </w:rPr>
          <w:instrText xml:space="preserve"> PAGE   \* MERGEFORMAT </w:instrText>
        </w:r>
        <w:r w:rsidRPr="00246D1B">
          <w:rPr>
            <w:sz w:val="18"/>
            <w:szCs w:val="18"/>
          </w:rPr>
          <w:fldChar w:fldCharType="separate"/>
        </w:r>
        <w:r w:rsidR="00A93FEE">
          <w:rPr>
            <w:noProof/>
            <w:sz w:val="18"/>
            <w:szCs w:val="18"/>
          </w:rPr>
          <w:t>1</w:t>
        </w:r>
        <w:r w:rsidRPr="00246D1B">
          <w:rPr>
            <w:sz w:val="18"/>
            <w:szCs w:val="18"/>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7242AE" w:rsidRDefault="007242AE">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7242AE" w:rsidRDefault="007242AE">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7242AE" w:rsidRPr="00E7686A" w:rsidRDefault="007242AE">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 w:numId="50">
    <w:abstractNumId w:val="31"/>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aeX5LG44d1MhQeNr+WkFhEY4wl1yThPnYFxBG+A6zrBAoT+H692Aqi3dAQpV+9BrEbNtMabD+yjaMk38/TLhDw==" w:salt="24YQtQqqMPFiwr4rm/EwhQ=="/>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1C8"/>
    <w:rsid w:val="0002658D"/>
    <w:rsid w:val="00026601"/>
    <w:rsid w:val="0002708C"/>
    <w:rsid w:val="00027D8E"/>
    <w:rsid w:val="00027E61"/>
    <w:rsid w:val="00027F48"/>
    <w:rsid w:val="0003012B"/>
    <w:rsid w:val="00030141"/>
    <w:rsid w:val="00030B3F"/>
    <w:rsid w:val="00030BB0"/>
    <w:rsid w:val="000318C5"/>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57EDA"/>
    <w:rsid w:val="0006002A"/>
    <w:rsid w:val="000613C2"/>
    <w:rsid w:val="00061860"/>
    <w:rsid w:val="00061F68"/>
    <w:rsid w:val="0006390A"/>
    <w:rsid w:val="00063C07"/>
    <w:rsid w:val="00063C1C"/>
    <w:rsid w:val="0006440F"/>
    <w:rsid w:val="00065341"/>
    <w:rsid w:val="0006656D"/>
    <w:rsid w:val="0006786F"/>
    <w:rsid w:val="00070E35"/>
    <w:rsid w:val="000713FC"/>
    <w:rsid w:val="00071717"/>
    <w:rsid w:val="00071E61"/>
    <w:rsid w:val="0007277A"/>
    <w:rsid w:val="00072C74"/>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534"/>
    <w:rsid w:val="000D0919"/>
    <w:rsid w:val="000D094E"/>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3A0"/>
    <w:rsid w:val="000E5C28"/>
    <w:rsid w:val="000E6991"/>
    <w:rsid w:val="000E69C4"/>
    <w:rsid w:val="000E69F5"/>
    <w:rsid w:val="000E7AD0"/>
    <w:rsid w:val="000F0E3C"/>
    <w:rsid w:val="000F1633"/>
    <w:rsid w:val="000F2535"/>
    <w:rsid w:val="000F26A2"/>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121D3"/>
    <w:rsid w:val="00113B9E"/>
    <w:rsid w:val="00113E08"/>
    <w:rsid w:val="001141D2"/>
    <w:rsid w:val="001150A6"/>
    <w:rsid w:val="00116253"/>
    <w:rsid w:val="001166B8"/>
    <w:rsid w:val="00117141"/>
    <w:rsid w:val="00117E16"/>
    <w:rsid w:val="00120392"/>
    <w:rsid w:val="00120863"/>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133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209"/>
    <w:rsid w:val="00160EFF"/>
    <w:rsid w:val="001614B3"/>
    <w:rsid w:val="00162F40"/>
    <w:rsid w:val="00162F8E"/>
    <w:rsid w:val="001638EB"/>
    <w:rsid w:val="00164773"/>
    <w:rsid w:val="00165FFC"/>
    <w:rsid w:val="0016653A"/>
    <w:rsid w:val="00166A77"/>
    <w:rsid w:val="001672C8"/>
    <w:rsid w:val="00167987"/>
    <w:rsid w:val="00167E16"/>
    <w:rsid w:val="0017023C"/>
    <w:rsid w:val="0017087E"/>
    <w:rsid w:val="00170E0B"/>
    <w:rsid w:val="0017176B"/>
    <w:rsid w:val="00171A1D"/>
    <w:rsid w:val="00171C7A"/>
    <w:rsid w:val="00172391"/>
    <w:rsid w:val="00172CBD"/>
    <w:rsid w:val="00173766"/>
    <w:rsid w:val="001751F1"/>
    <w:rsid w:val="00175CF4"/>
    <w:rsid w:val="00176363"/>
    <w:rsid w:val="00177195"/>
    <w:rsid w:val="001772B4"/>
    <w:rsid w:val="00180246"/>
    <w:rsid w:val="001805B6"/>
    <w:rsid w:val="00180B14"/>
    <w:rsid w:val="0018190E"/>
    <w:rsid w:val="00181C48"/>
    <w:rsid w:val="001824C6"/>
    <w:rsid w:val="001833CD"/>
    <w:rsid w:val="00183B1B"/>
    <w:rsid w:val="00183EFF"/>
    <w:rsid w:val="00184596"/>
    <w:rsid w:val="001852EE"/>
    <w:rsid w:val="00185554"/>
    <w:rsid w:val="00186C60"/>
    <w:rsid w:val="00187A5C"/>
    <w:rsid w:val="00190869"/>
    <w:rsid w:val="001908FD"/>
    <w:rsid w:val="00191E26"/>
    <w:rsid w:val="00191EE4"/>
    <w:rsid w:val="001926C3"/>
    <w:rsid w:val="00192FA0"/>
    <w:rsid w:val="00193938"/>
    <w:rsid w:val="0019414B"/>
    <w:rsid w:val="001945BE"/>
    <w:rsid w:val="00194607"/>
    <w:rsid w:val="00194B56"/>
    <w:rsid w:val="00195650"/>
    <w:rsid w:val="00195D39"/>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8B7"/>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4E1"/>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98A"/>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6F3"/>
    <w:rsid w:val="00230F33"/>
    <w:rsid w:val="00231176"/>
    <w:rsid w:val="00231FAC"/>
    <w:rsid w:val="00232805"/>
    <w:rsid w:val="00232A46"/>
    <w:rsid w:val="00232E58"/>
    <w:rsid w:val="002334EE"/>
    <w:rsid w:val="00234924"/>
    <w:rsid w:val="0023512D"/>
    <w:rsid w:val="002351F3"/>
    <w:rsid w:val="002369DD"/>
    <w:rsid w:val="00236F9E"/>
    <w:rsid w:val="00237C8C"/>
    <w:rsid w:val="00240496"/>
    <w:rsid w:val="002405A2"/>
    <w:rsid w:val="00243C27"/>
    <w:rsid w:val="00243F0C"/>
    <w:rsid w:val="002448BE"/>
    <w:rsid w:val="00244E6C"/>
    <w:rsid w:val="002450C1"/>
    <w:rsid w:val="0024603C"/>
    <w:rsid w:val="00246713"/>
    <w:rsid w:val="00246D1B"/>
    <w:rsid w:val="00247537"/>
    <w:rsid w:val="00250182"/>
    <w:rsid w:val="002507FF"/>
    <w:rsid w:val="00251258"/>
    <w:rsid w:val="002553B9"/>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77C58"/>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2AA"/>
    <w:rsid w:val="002A13D4"/>
    <w:rsid w:val="002A177B"/>
    <w:rsid w:val="002A18C6"/>
    <w:rsid w:val="002A26D2"/>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9E4"/>
    <w:rsid w:val="002C5D48"/>
    <w:rsid w:val="002C5DE2"/>
    <w:rsid w:val="002C6201"/>
    <w:rsid w:val="002C6CD9"/>
    <w:rsid w:val="002C740A"/>
    <w:rsid w:val="002C74CE"/>
    <w:rsid w:val="002C7A83"/>
    <w:rsid w:val="002D0D7C"/>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CF7"/>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0A23"/>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6CFE"/>
    <w:rsid w:val="003D7765"/>
    <w:rsid w:val="003D7B1A"/>
    <w:rsid w:val="003D7B98"/>
    <w:rsid w:val="003E01FF"/>
    <w:rsid w:val="003E11A8"/>
    <w:rsid w:val="003E17AE"/>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A88"/>
    <w:rsid w:val="00410DBC"/>
    <w:rsid w:val="00411278"/>
    <w:rsid w:val="00411BFB"/>
    <w:rsid w:val="00411C10"/>
    <w:rsid w:val="00412EF0"/>
    <w:rsid w:val="00412F86"/>
    <w:rsid w:val="00412FD6"/>
    <w:rsid w:val="0041321D"/>
    <w:rsid w:val="00413B92"/>
    <w:rsid w:val="004143F2"/>
    <w:rsid w:val="00414AC5"/>
    <w:rsid w:val="00415A02"/>
    <w:rsid w:val="00415A04"/>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3384"/>
    <w:rsid w:val="00434AEA"/>
    <w:rsid w:val="0043663F"/>
    <w:rsid w:val="00437E4A"/>
    <w:rsid w:val="00440145"/>
    <w:rsid w:val="00440193"/>
    <w:rsid w:val="00440A28"/>
    <w:rsid w:val="00440DB7"/>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41E4"/>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5BE"/>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97C"/>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E2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8B3"/>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6E8"/>
    <w:rsid w:val="00537D60"/>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0DAE"/>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2FB"/>
    <w:rsid w:val="0057349C"/>
    <w:rsid w:val="00573633"/>
    <w:rsid w:val="00573699"/>
    <w:rsid w:val="005746C7"/>
    <w:rsid w:val="00576D24"/>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3F2"/>
    <w:rsid w:val="0059662A"/>
    <w:rsid w:val="00597F15"/>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0EB"/>
    <w:rsid w:val="005A7D36"/>
    <w:rsid w:val="005B0513"/>
    <w:rsid w:val="005B05D4"/>
    <w:rsid w:val="005B06BB"/>
    <w:rsid w:val="005B0B59"/>
    <w:rsid w:val="005B154F"/>
    <w:rsid w:val="005B2DEA"/>
    <w:rsid w:val="005B2E8E"/>
    <w:rsid w:val="005B3139"/>
    <w:rsid w:val="005B333F"/>
    <w:rsid w:val="005B448D"/>
    <w:rsid w:val="005B6397"/>
    <w:rsid w:val="005B6DB1"/>
    <w:rsid w:val="005C0096"/>
    <w:rsid w:val="005C092C"/>
    <w:rsid w:val="005C2583"/>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4A0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720"/>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3FF6"/>
    <w:rsid w:val="00614884"/>
    <w:rsid w:val="00614E61"/>
    <w:rsid w:val="00615D50"/>
    <w:rsid w:val="00616C69"/>
    <w:rsid w:val="006171D7"/>
    <w:rsid w:val="006172C8"/>
    <w:rsid w:val="0062003E"/>
    <w:rsid w:val="006208BD"/>
    <w:rsid w:val="0062140A"/>
    <w:rsid w:val="00621F7C"/>
    <w:rsid w:val="00622AA2"/>
    <w:rsid w:val="00623BD4"/>
    <w:rsid w:val="00624451"/>
    <w:rsid w:val="00624452"/>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3A8F"/>
    <w:rsid w:val="0063514B"/>
    <w:rsid w:val="00637EC0"/>
    <w:rsid w:val="006405B3"/>
    <w:rsid w:val="006406F7"/>
    <w:rsid w:val="00641CA7"/>
    <w:rsid w:val="00643227"/>
    <w:rsid w:val="00643654"/>
    <w:rsid w:val="00644B15"/>
    <w:rsid w:val="006461D3"/>
    <w:rsid w:val="00646BAB"/>
    <w:rsid w:val="006476A5"/>
    <w:rsid w:val="00650155"/>
    <w:rsid w:val="00650430"/>
    <w:rsid w:val="006509A3"/>
    <w:rsid w:val="00651E02"/>
    <w:rsid w:val="00652F97"/>
    <w:rsid w:val="00653A4E"/>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6C9E"/>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937"/>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B34"/>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63A1"/>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500"/>
    <w:rsid w:val="00721FF4"/>
    <w:rsid w:val="007222E7"/>
    <w:rsid w:val="007231D5"/>
    <w:rsid w:val="007237FB"/>
    <w:rsid w:val="00723B4B"/>
    <w:rsid w:val="007242AE"/>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69E"/>
    <w:rsid w:val="00766993"/>
    <w:rsid w:val="00766AAA"/>
    <w:rsid w:val="00766C03"/>
    <w:rsid w:val="00767B36"/>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AD9"/>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0EED"/>
    <w:rsid w:val="007E193D"/>
    <w:rsid w:val="007E2427"/>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6AC9"/>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2DC5"/>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574"/>
    <w:rsid w:val="008748FC"/>
    <w:rsid w:val="00875FAB"/>
    <w:rsid w:val="00880F6C"/>
    <w:rsid w:val="00881663"/>
    <w:rsid w:val="008816BB"/>
    <w:rsid w:val="00881A95"/>
    <w:rsid w:val="0088234D"/>
    <w:rsid w:val="008833B4"/>
    <w:rsid w:val="008835EF"/>
    <w:rsid w:val="0088363A"/>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0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0FE"/>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053A"/>
    <w:rsid w:val="0090152C"/>
    <w:rsid w:val="00902A5E"/>
    <w:rsid w:val="00902B3A"/>
    <w:rsid w:val="009031F5"/>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4C9"/>
    <w:rsid w:val="009468D1"/>
    <w:rsid w:val="00950825"/>
    <w:rsid w:val="00951922"/>
    <w:rsid w:val="009519A1"/>
    <w:rsid w:val="00951BBF"/>
    <w:rsid w:val="00953943"/>
    <w:rsid w:val="009542F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A35"/>
    <w:rsid w:val="00980A7B"/>
    <w:rsid w:val="00980C0D"/>
    <w:rsid w:val="00980E84"/>
    <w:rsid w:val="00980F9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3D2"/>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97"/>
    <w:rsid w:val="009B28D7"/>
    <w:rsid w:val="009B3476"/>
    <w:rsid w:val="009B3BB5"/>
    <w:rsid w:val="009B655A"/>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5D6"/>
    <w:rsid w:val="009E7BA0"/>
    <w:rsid w:val="009F01FD"/>
    <w:rsid w:val="009F0C97"/>
    <w:rsid w:val="009F1AFF"/>
    <w:rsid w:val="009F3973"/>
    <w:rsid w:val="009F3C0B"/>
    <w:rsid w:val="009F5245"/>
    <w:rsid w:val="009F55A9"/>
    <w:rsid w:val="009F6FB5"/>
    <w:rsid w:val="009F774B"/>
    <w:rsid w:val="009F7C8C"/>
    <w:rsid w:val="00A0078F"/>
    <w:rsid w:val="00A0158E"/>
    <w:rsid w:val="00A01EC2"/>
    <w:rsid w:val="00A0342C"/>
    <w:rsid w:val="00A034C6"/>
    <w:rsid w:val="00A035D1"/>
    <w:rsid w:val="00A048F9"/>
    <w:rsid w:val="00A04C84"/>
    <w:rsid w:val="00A05F91"/>
    <w:rsid w:val="00A06BC8"/>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43F"/>
    <w:rsid w:val="00A23961"/>
    <w:rsid w:val="00A2431C"/>
    <w:rsid w:val="00A24797"/>
    <w:rsid w:val="00A247E8"/>
    <w:rsid w:val="00A253BA"/>
    <w:rsid w:val="00A254B4"/>
    <w:rsid w:val="00A25EF4"/>
    <w:rsid w:val="00A26FA7"/>
    <w:rsid w:val="00A274B4"/>
    <w:rsid w:val="00A30A79"/>
    <w:rsid w:val="00A3168A"/>
    <w:rsid w:val="00A324A8"/>
    <w:rsid w:val="00A324E3"/>
    <w:rsid w:val="00A356C3"/>
    <w:rsid w:val="00A37AB7"/>
    <w:rsid w:val="00A401C0"/>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0F62"/>
    <w:rsid w:val="00A51F36"/>
    <w:rsid w:val="00A532D9"/>
    <w:rsid w:val="00A543BE"/>
    <w:rsid w:val="00A54A32"/>
    <w:rsid w:val="00A54B11"/>
    <w:rsid w:val="00A55090"/>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674EA"/>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67"/>
    <w:rsid w:val="00A847FB"/>
    <w:rsid w:val="00A84B44"/>
    <w:rsid w:val="00A87DA7"/>
    <w:rsid w:val="00A9127F"/>
    <w:rsid w:val="00A91AFA"/>
    <w:rsid w:val="00A9232B"/>
    <w:rsid w:val="00A93FEE"/>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D0A"/>
    <w:rsid w:val="00AA6FC6"/>
    <w:rsid w:val="00AA7790"/>
    <w:rsid w:val="00AB05C6"/>
    <w:rsid w:val="00AB0AE2"/>
    <w:rsid w:val="00AB15FC"/>
    <w:rsid w:val="00AB1668"/>
    <w:rsid w:val="00AB1A95"/>
    <w:rsid w:val="00AB2174"/>
    <w:rsid w:val="00AB21B1"/>
    <w:rsid w:val="00AB2D09"/>
    <w:rsid w:val="00AB2E89"/>
    <w:rsid w:val="00AB3D69"/>
    <w:rsid w:val="00AB446D"/>
    <w:rsid w:val="00AB4638"/>
    <w:rsid w:val="00AB5F22"/>
    <w:rsid w:val="00AB6113"/>
    <w:rsid w:val="00AB6553"/>
    <w:rsid w:val="00AB6F63"/>
    <w:rsid w:val="00AB7A96"/>
    <w:rsid w:val="00AB7BF1"/>
    <w:rsid w:val="00AB7C1E"/>
    <w:rsid w:val="00AC23E1"/>
    <w:rsid w:val="00AC27EC"/>
    <w:rsid w:val="00AC2D89"/>
    <w:rsid w:val="00AC4576"/>
    <w:rsid w:val="00AC4E5D"/>
    <w:rsid w:val="00AC5DA9"/>
    <w:rsid w:val="00AC73DF"/>
    <w:rsid w:val="00AC798D"/>
    <w:rsid w:val="00AC7E9E"/>
    <w:rsid w:val="00AD1314"/>
    <w:rsid w:val="00AD1451"/>
    <w:rsid w:val="00AD17D4"/>
    <w:rsid w:val="00AD3C5F"/>
    <w:rsid w:val="00AD3F8F"/>
    <w:rsid w:val="00AD4277"/>
    <w:rsid w:val="00AD45CF"/>
    <w:rsid w:val="00AD4A3B"/>
    <w:rsid w:val="00AD4B4C"/>
    <w:rsid w:val="00AD54D6"/>
    <w:rsid w:val="00AD5AED"/>
    <w:rsid w:val="00AD6FF2"/>
    <w:rsid w:val="00AD7092"/>
    <w:rsid w:val="00AD75EE"/>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929"/>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2D17"/>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2FA"/>
    <w:rsid w:val="00B17A95"/>
    <w:rsid w:val="00B202D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0715"/>
    <w:rsid w:val="00B30FE4"/>
    <w:rsid w:val="00B311D2"/>
    <w:rsid w:val="00B31EF5"/>
    <w:rsid w:val="00B32161"/>
    <w:rsid w:val="00B3292C"/>
    <w:rsid w:val="00B332E1"/>
    <w:rsid w:val="00B33CEF"/>
    <w:rsid w:val="00B33F28"/>
    <w:rsid w:val="00B34667"/>
    <w:rsid w:val="00B35F7C"/>
    <w:rsid w:val="00B36399"/>
    <w:rsid w:val="00B36808"/>
    <w:rsid w:val="00B369C2"/>
    <w:rsid w:val="00B37060"/>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019"/>
    <w:rsid w:val="00B74FB1"/>
    <w:rsid w:val="00B75FD5"/>
    <w:rsid w:val="00B801E1"/>
    <w:rsid w:val="00B804F9"/>
    <w:rsid w:val="00B805F6"/>
    <w:rsid w:val="00B80BCC"/>
    <w:rsid w:val="00B81B26"/>
    <w:rsid w:val="00B820B2"/>
    <w:rsid w:val="00B82C66"/>
    <w:rsid w:val="00B82ECB"/>
    <w:rsid w:val="00B841CA"/>
    <w:rsid w:val="00B8438A"/>
    <w:rsid w:val="00B852A0"/>
    <w:rsid w:val="00B85322"/>
    <w:rsid w:val="00B858FC"/>
    <w:rsid w:val="00B85AF9"/>
    <w:rsid w:val="00B8612C"/>
    <w:rsid w:val="00B90B55"/>
    <w:rsid w:val="00B90E11"/>
    <w:rsid w:val="00B9137A"/>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5982"/>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1564F"/>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47D14"/>
    <w:rsid w:val="00C51612"/>
    <w:rsid w:val="00C5422B"/>
    <w:rsid w:val="00C54B2D"/>
    <w:rsid w:val="00C54E23"/>
    <w:rsid w:val="00C55A93"/>
    <w:rsid w:val="00C56DAB"/>
    <w:rsid w:val="00C57597"/>
    <w:rsid w:val="00C5768B"/>
    <w:rsid w:val="00C6161F"/>
    <w:rsid w:val="00C623BE"/>
    <w:rsid w:val="00C62B4F"/>
    <w:rsid w:val="00C62D54"/>
    <w:rsid w:val="00C64402"/>
    <w:rsid w:val="00C64635"/>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8722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5F3A"/>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0EF"/>
    <w:rsid w:val="00D017D4"/>
    <w:rsid w:val="00D01F00"/>
    <w:rsid w:val="00D023EC"/>
    <w:rsid w:val="00D02994"/>
    <w:rsid w:val="00D033D4"/>
    <w:rsid w:val="00D03BCA"/>
    <w:rsid w:val="00D04B11"/>
    <w:rsid w:val="00D04DDD"/>
    <w:rsid w:val="00D04F7C"/>
    <w:rsid w:val="00D05436"/>
    <w:rsid w:val="00D05DA0"/>
    <w:rsid w:val="00D06432"/>
    <w:rsid w:val="00D11665"/>
    <w:rsid w:val="00D11F09"/>
    <w:rsid w:val="00D1288C"/>
    <w:rsid w:val="00D12A1A"/>
    <w:rsid w:val="00D137DE"/>
    <w:rsid w:val="00D13F53"/>
    <w:rsid w:val="00D143FF"/>
    <w:rsid w:val="00D14695"/>
    <w:rsid w:val="00D14C97"/>
    <w:rsid w:val="00D16B2D"/>
    <w:rsid w:val="00D17601"/>
    <w:rsid w:val="00D17647"/>
    <w:rsid w:val="00D20186"/>
    <w:rsid w:val="00D20C76"/>
    <w:rsid w:val="00D20C82"/>
    <w:rsid w:val="00D22598"/>
    <w:rsid w:val="00D2287E"/>
    <w:rsid w:val="00D2362A"/>
    <w:rsid w:val="00D23F02"/>
    <w:rsid w:val="00D2475A"/>
    <w:rsid w:val="00D25BAC"/>
    <w:rsid w:val="00D26CC4"/>
    <w:rsid w:val="00D26E9C"/>
    <w:rsid w:val="00D2788D"/>
    <w:rsid w:val="00D329B2"/>
    <w:rsid w:val="00D32E55"/>
    <w:rsid w:val="00D33C91"/>
    <w:rsid w:val="00D3427D"/>
    <w:rsid w:val="00D34905"/>
    <w:rsid w:val="00D34CF7"/>
    <w:rsid w:val="00D34F37"/>
    <w:rsid w:val="00D363C7"/>
    <w:rsid w:val="00D36719"/>
    <w:rsid w:val="00D36D9B"/>
    <w:rsid w:val="00D37375"/>
    <w:rsid w:val="00D377C8"/>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5CD"/>
    <w:rsid w:val="00D56757"/>
    <w:rsid w:val="00D569C6"/>
    <w:rsid w:val="00D56E82"/>
    <w:rsid w:val="00D57345"/>
    <w:rsid w:val="00D5789D"/>
    <w:rsid w:val="00D57BBE"/>
    <w:rsid w:val="00D57E6D"/>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66F7E"/>
    <w:rsid w:val="00D67613"/>
    <w:rsid w:val="00D70882"/>
    <w:rsid w:val="00D72494"/>
    <w:rsid w:val="00D72A8A"/>
    <w:rsid w:val="00D7307C"/>
    <w:rsid w:val="00D7365B"/>
    <w:rsid w:val="00D737AD"/>
    <w:rsid w:val="00D73DED"/>
    <w:rsid w:val="00D74A5D"/>
    <w:rsid w:val="00D74AA7"/>
    <w:rsid w:val="00D74AFF"/>
    <w:rsid w:val="00D753FC"/>
    <w:rsid w:val="00D757A2"/>
    <w:rsid w:val="00D75D25"/>
    <w:rsid w:val="00D76031"/>
    <w:rsid w:val="00D7607C"/>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153"/>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699"/>
    <w:rsid w:val="00DA3F7B"/>
    <w:rsid w:val="00DA43B1"/>
    <w:rsid w:val="00DA66C0"/>
    <w:rsid w:val="00DA7D8C"/>
    <w:rsid w:val="00DB0C41"/>
    <w:rsid w:val="00DB0D71"/>
    <w:rsid w:val="00DB0F4E"/>
    <w:rsid w:val="00DB105F"/>
    <w:rsid w:val="00DB19DD"/>
    <w:rsid w:val="00DB28A8"/>
    <w:rsid w:val="00DB2949"/>
    <w:rsid w:val="00DB3D3B"/>
    <w:rsid w:val="00DB3DE1"/>
    <w:rsid w:val="00DB40AB"/>
    <w:rsid w:val="00DB40D7"/>
    <w:rsid w:val="00DB4441"/>
    <w:rsid w:val="00DB4E8F"/>
    <w:rsid w:val="00DB5037"/>
    <w:rsid w:val="00DB51DF"/>
    <w:rsid w:val="00DB553A"/>
    <w:rsid w:val="00DB7C17"/>
    <w:rsid w:val="00DC059B"/>
    <w:rsid w:val="00DC179C"/>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855"/>
    <w:rsid w:val="00DE49C6"/>
    <w:rsid w:val="00DE4FF9"/>
    <w:rsid w:val="00DE591B"/>
    <w:rsid w:val="00DE6717"/>
    <w:rsid w:val="00DE6B30"/>
    <w:rsid w:val="00DF0AD3"/>
    <w:rsid w:val="00DF0B7F"/>
    <w:rsid w:val="00DF190F"/>
    <w:rsid w:val="00DF1EB6"/>
    <w:rsid w:val="00DF27B4"/>
    <w:rsid w:val="00DF2B5E"/>
    <w:rsid w:val="00DF2D50"/>
    <w:rsid w:val="00DF3827"/>
    <w:rsid w:val="00DF4634"/>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A82"/>
    <w:rsid w:val="00E06CBE"/>
    <w:rsid w:val="00E079EC"/>
    <w:rsid w:val="00E106DE"/>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2AA0"/>
    <w:rsid w:val="00E33130"/>
    <w:rsid w:val="00E34D9F"/>
    <w:rsid w:val="00E35570"/>
    <w:rsid w:val="00E35C1D"/>
    <w:rsid w:val="00E366E0"/>
    <w:rsid w:val="00E37106"/>
    <w:rsid w:val="00E37197"/>
    <w:rsid w:val="00E37274"/>
    <w:rsid w:val="00E3797C"/>
    <w:rsid w:val="00E37C46"/>
    <w:rsid w:val="00E4035F"/>
    <w:rsid w:val="00E42246"/>
    <w:rsid w:val="00E42812"/>
    <w:rsid w:val="00E42C76"/>
    <w:rsid w:val="00E42CBD"/>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90F"/>
    <w:rsid w:val="00E56A30"/>
    <w:rsid w:val="00E57305"/>
    <w:rsid w:val="00E57AB5"/>
    <w:rsid w:val="00E60A07"/>
    <w:rsid w:val="00E6127A"/>
    <w:rsid w:val="00E612C4"/>
    <w:rsid w:val="00E61391"/>
    <w:rsid w:val="00E61B9A"/>
    <w:rsid w:val="00E61EBA"/>
    <w:rsid w:val="00E6217F"/>
    <w:rsid w:val="00E62458"/>
    <w:rsid w:val="00E63191"/>
    <w:rsid w:val="00E632F4"/>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B6B98"/>
    <w:rsid w:val="00EC0256"/>
    <w:rsid w:val="00EC1D0F"/>
    <w:rsid w:val="00EC23ED"/>
    <w:rsid w:val="00EC27E9"/>
    <w:rsid w:val="00EC29A6"/>
    <w:rsid w:val="00EC4C79"/>
    <w:rsid w:val="00EC5198"/>
    <w:rsid w:val="00EC5C13"/>
    <w:rsid w:val="00EC5F44"/>
    <w:rsid w:val="00EC7C08"/>
    <w:rsid w:val="00ED0D71"/>
    <w:rsid w:val="00ED0F06"/>
    <w:rsid w:val="00ED382B"/>
    <w:rsid w:val="00ED4689"/>
    <w:rsid w:val="00ED556F"/>
    <w:rsid w:val="00ED663F"/>
    <w:rsid w:val="00ED7CDB"/>
    <w:rsid w:val="00EE0BFC"/>
    <w:rsid w:val="00EE10FE"/>
    <w:rsid w:val="00EE17E9"/>
    <w:rsid w:val="00EE1B7C"/>
    <w:rsid w:val="00EE205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3CBD"/>
    <w:rsid w:val="00F1510D"/>
    <w:rsid w:val="00F15233"/>
    <w:rsid w:val="00F15438"/>
    <w:rsid w:val="00F1635D"/>
    <w:rsid w:val="00F1785B"/>
    <w:rsid w:val="00F201C8"/>
    <w:rsid w:val="00F20C62"/>
    <w:rsid w:val="00F20CAA"/>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7F7"/>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2F1E"/>
    <w:rsid w:val="00F54020"/>
    <w:rsid w:val="00F5437B"/>
    <w:rsid w:val="00F54A36"/>
    <w:rsid w:val="00F552AE"/>
    <w:rsid w:val="00F5554F"/>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335"/>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BBA"/>
    <w:rsid w:val="00FA2E4C"/>
    <w:rsid w:val="00FA4751"/>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52C8"/>
    <w:rsid w:val="00FC7162"/>
    <w:rsid w:val="00FC7A0E"/>
    <w:rsid w:val="00FC7FDC"/>
    <w:rsid w:val="00FD0183"/>
    <w:rsid w:val="00FD0417"/>
    <w:rsid w:val="00FD0B26"/>
    <w:rsid w:val="00FD1448"/>
    <w:rsid w:val="00FD15B4"/>
    <w:rsid w:val="00FD268E"/>
    <w:rsid w:val="00FD29C1"/>
    <w:rsid w:val="00FD38C6"/>
    <w:rsid w:val="00FD64F4"/>
    <w:rsid w:val="00FD7E18"/>
    <w:rsid w:val="00FE0D6E"/>
    <w:rsid w:val="00FE1799"/>
    <w:rsid w:val="00FE1BA5"/>
    <w:rsid w:val="00FE21C7"/>
    <w:rsid w:val="00FE2FE0"/>
    <w:rsid w:val="00FE380A"/>
    <w:rsid w:val="00FE3B33"/>
    <w:rsid w:val="00FE4681"/>
    <w:rsid w:val="00FE47F2"/>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ru-RU" w:eastAsia="ru-RU" w:bidi="ru-RU"/>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2553B9"/>
    <w:pPr>
      <w:tabs>
        <w:tab w:val="right" w:leader="dot" w:pos="5030"/>
      </w:tabs>
      <w:spacing w:after="0"/>
      <w:ind w:left="-18" w:hanging="2"/>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F2F0A507-664E-434E-87EB-3A9975FEA6DE}">
  <ds:schemaRefs>
    <ds:schemaRef ds:uri="http://schemas.openxmlformats.org/officeDocument/2006/bibliography"/>
  </ds:schemaRefs>
</ds:datastoreItem>
</file>

<file path=customXml/itemProps10.xml><?xml version="1.0" encoding="utf-8"?>
<ds:datastoreItem xmlns:ds="http://schemas.openxmlformats.org/officeDocument/2006/customXml" ds:itemID="{8C1A55BE-2FA0-4CD8-BD93-7CB3DF07AC77}">
  <ds:schemaRefs>
    <ds:schemaRef ds:uri="http://schemas.openxmlformats.org/officeDocument/2006/bibliography"/>
  </ds:schemaRefs>
</ds:datastoreItem>
</file>

<file path=customXml/itemProps11.xml><?xml version="1.0" encoding="utf-8"?>
<ds:datastoreItem xmlns:ds="http://schemas.openxmlformats.org/officeDocument/2006/customXml" ds:itemID="{5BFDA722-D92E-49C1-8530-D0EA63490279}">
  <ds:schemaRefs>
    <ds:schemaRef ds:uri="http://schemas.openxmlformats.org/officeDocument/2006/bibliography"/>
  </ds:schemaRefs>
</ds:datastoreItem>
</file>

<file path=customXml/itemProps12.xml><?xml version="1.0" encoding="utf-8"?>
<ds:datastoreItem xmlns:ds="http://schemas.openxmlformats.org/officeDocument/2006/customXml" ds:itemID="{5837B8DD-28C4-4B03-86B5-D35B66BFCA70}">
  <ds:schemaRefs>
    <ds:schemaRef ds:uri="http://schemas.openxmlformats.org/officeDocument/2006/bibliography"/>
  </ds:schemaRefs>
</ds:datastoreItem>
</file>

<file path=customXml/itemProps13.xml><?xml version="1.0" encoding="utf-8"?>
<ds:datastoreItem xmlns:ds="http://schemas.openxmlformats.org/officeDocument/2006/customXml" ds:itemID="{B83C12F8-62F2-4188-B531-A440A6909BE2}">
  <ds:schemaRefs>
    <ds:schemaRef ds:uri="http://schemas.openxmlformats.org/officeDocument/2006/bibliography"/>
  </ds:schemaRefs>
</ds:datastoreItem>
</file>

<file path=customXml/itemProps14.xml><?xml version="1.0" encoding="utf-8"?>
<ds:datastoreItem xmlns:ds="http://schemas.openxmlformats.org/officeDocument/2006/customXml" ds:itemID="{0412C734-AECA-44F2-9722-833158FA6029}">
  <ds:schemaRefs>
    <ds:schemaRef ds:uri="http://schemas.openxmlformats.org/officeDocument/2006/bibliography"/>
  </ds:schemaRefs>
</ds:datastoreItem>
</file>

<file path=customXml/itemProps15.xml><?xml version="1.0" encoding="utf-8"?>
<ds:datastoreItem xmlns:ds="http://schemas.openxmlformats.org/officeDocument/2006/customXml" ds:itemID="{EE607807-F364-4324-9B85-0B32AF85C555}">
  <ds:schemaRefs>
    <ds:schemaRef ds:uri="http://schemas.openxmlformats.org/officeDocument/2006/bibliography"/>
  </ds:schemaRefs>
</ds:datastoreItem>
</file>

<file path=customXml/itemProps16.xml><?xml version="1.0" encoding="utf-8"?>
<ds:datastoreItem xmlns:ds="http://schemas.openxmlformats.org/officeDocument/2006/customXml" ds:itemID="{AB1C6AA1-F2D4-4C1B-B0CE-F2060F918644}">
  <ds:schemaRefs>
    <ds:schemaRef ds:uri="http://schemas.openxmlformats.org/officeDocument/2006/bibliography"/>
  </ds:schemaRefs>
</ds:datastoreItem>
</file>

<file path=customXml/itemProps17.xml><?xml version="1.0" encoding="utf-8"?>
<ds:datastoreItem xmlns:ds="http://schemas.openxmlformats.org/officeDocument/2006/customXml" ds:itemID="{8D615D20-519C-4BEB-B585-B0895F21014E}">
  <ds:schemaRefs>
    <ds:schemaRef ds:uri="http://schemas.openxmlformats.org/officeDocument/2006/bibliography"/>
  </ds:schemaRefs>
</ds:datastoreItem>
</file>

<file path=customXml/itemProps18.xml><?xml version="1.0" encoding="utf-8"?>
<ds:datastoreItem xmlns:ds="http://schemas.openxmlformats.org/officeDocument/2006/customXml" ds:itemID="{AA7303DB-DCB2-4835-A153-8F2A468DA8B8}">
  <ds:schemaRefs>
    <ds:schemaRef ds:uri="http://schemas.openxmlformats.org/officeDocument/2006/bibliography"/>
  </ds:schemaRefs>
</ds:datastoreItem>
</file>

<file path=customXml/itemProps19.xml><?xml version="1.0" encoding="utf-8"?>
<ds:datastoreItem xmlns:ds="http://schemas.openxmlformats.org/officeDocument/2006/customXml" ds:itemID="{66D34350-C7D4-4E5A-95E1-E106A7CBF68F}">
  <ds:schemaRefs>
    <ds:schemaRef ds:uri="http://schemas.openxmlformats.org/officeDocument/2006/bibliography"/>
  </ds:schemaRefs>
</ds:datastoreItem>
</file>

<file path=customXml/itemProps2.xml><?xml version="1.0" encoding="utf-8"?>
<ds:datastoreItem xmlns:ds="http://schemas.openxmlformats.org/officeDocument/2006/customXml" ds:itemID="{6580AFD5-AF2F-4F22-AC63-6A852F8F3C79}">
  <ds:schemaRefs>
    <ds:schemaRef ds:uri="http://schemas.openxmlformats.org/officeDocument/2006/bibliography"/>
  </ds:schemaRefs>
</ds:datastoreItem>
</file>

<file path=customXml/itemProps20.xml><?xml version="1.0" encoding="utf-8"?>
<ds:datastoreItem xmlns:ds="http://schemas.openxmlformats.org/officeDocument/2006/customXml" ds:itemID="{2813B6E9-39DB-4F93-A6A7-63D0863AF915}">
  <ds:schemaRefs>
    <ds:schemaRef ds:uri="http://schemas.openxmlformats.org/officeDocument/2006/bibliography"/>
  </ds:schemaRefs>
</ds:datastoreItem>
</file>

<file path=customXml/itemProps21.xml><?xml version="1.0" encoding="utf-8"?>
<ds:datastoreItem xmlns:ds="http://schemas.openxmlformats.org/officeDocument/2006/customXml" ds:itemID="{9DA8FF2C-75BE-4517-A891-AD38DDB12E88}">
  <ds:schemaRefs>
    <ds:schemaRef ds:uri="http://schemas.openxmlformats.org/officeDocument/2006/bibliography"/>
  </ds:schemaRefs>
</ds:datastoreItem>
</file>

<file path=customXml/itemProps22.xml><?xml version="1.0" encoding="utf-8"?>
<ds:datastoreItem xmlns:ds="http://schemas.openxmlformats.org/officeDocument/2006/customXml" ds:itemID="{21600DA0-0BE1-4288-84D9-D531EC90E3B1}">
  <ds:schemaRefs>
    <ds:schemaRef ds:uri="http://schemas.openxmlformats.org/officeDocument/2006/bibliography"/>
  </ds:schemaRefs>
</ds:datastoreItem>
</file>

<file path=customXml/itemProps23.xml><?xml version="1.0" encoding="utf-8"?>
<ds:datastoreItem xmlns:ds="http://schemas.openxmlformats.org/officeDocument/2006/customXml" ds:itemID="{E4C2BB57-404E-415E-861D-12E66C684DF7}">
  <ds:schemaRefs>
    <ds:schemaRef ds:uri="http://schemas.openxmlformats.org/officeDocument/2006/bibliography"/>
  </ds:schemaRefs>
</ds:datastoreItem>
</file>

<file path=customXml/itemProps24.xml><?xml version="1.0" encoding="utf-8"?>
<ds:datastoreItem xmlns:ds="http://schemas.openxmlformats.org/officeDocument/2006/customXml" ds:itemID="{DB6EF51D-53C8-4674-8E67-F863B0545FF3}">
  <ds:schemaRefs>
    <ds:schemaRef ds:uri="http://schemas.openxmlformats.org/officeDocument/2006/bibliography"/>
  </ds:schemaRefs>
</ds:datastoreItem>
</file>

<file path=customXml/itemProps25.xml><?xml version="1.0" encoding="utf-8"?>
<ds:datastoreItem xmlns:ds="http://schemas.openxmlformats.org/officeDocument/2006/customXml" ds:itemID="{4CA97E73-84F7-49E2-BF35-6B2E8D4CED15}">
  <ds:schemaRefs>
    <ds:schemaRef ds:uri="http://schemas.openxmlformats.org/officeDocument/2006/bibliography"/>
  </ds:schemaRefs>
</ds:datastoreItem>
</file>

<file path=customXml/itemProps26.xml><?xml version="1.0" encoding="utf-8"?>
<ds:datastoreItem xmlns:ds="http://schemas.openxmlformats.org/officeDocument/2006/customXml" ds:itemID="{4D502922-BDF7-4CE1-A9AD-8F31F635B7F2}">
  <ds:schemaRefs>
    <ds:schemaRef ds:uri="http://schemas.openxmlformats.org/officeDocument/2006/bibliography"/>
  </ds:schemaRefs>
</ds:datastoreItem>
</file>

<file path=customXml/itemProps27.xml><?xml version="1.0" encoding="utf-8"?>
<ds:datastoreItem xmlns:ds="http://schemas.openxmlformats.org/officeDocument/2006/customXml" ds:itemID="{0401B3DA-734C-46C1-9DAC-CEE8C0CED613}">
  <ds:schemaRefs>
    <ds:schemaRef ds:uri="http://schemas.openxmlformats.org/officeDocument/2006/bibliography"/>
  </ds:schemaRefs>
</ds:datastoreItem>
</file>

<file path=customXml/itemProps28.xml><?xml version="1.0" encoding="utf-8"?>
<ds:datastoreItem xmlns:ds="http://schemas.openxmlformats.org/officeDocument/2006/customXml" ds:itemID="{AC9D202E-9746-472E-A42C-2F7B84773C2A}">
  <ds:schemaRefs>
    <ds:schemaRef ds:uri="http://schemas.openxmlformats.org/officeDocument/2006/bibliography"/>
  </ds:schemaRefs>
</ds:datastoreItem>
</file>

<file path=customXml/itemProps29.xml><?xml version="1.0" encoding="utf-8"?>
<ds:datastoreItem xmlns:ds="http://schemas.openxmlformats.org/officeDocument/2006/customXml" ds:itemID="{F67BB8DA-71D6-4807-A0D6-7F328EA6BBB5}">
  <ds:schemaRefs>
    <ds:schemaRef ds:uri="http://schemas.openxmlformats.org/officeDocument/2006/bibliography"/>
  </ds:schemaRefs>
</ds:datastoreItem>
</file>

<file path=customXml/itemProps3.xml><?xml version="1.0" encoding="utf-8"?>
<ds:datastoreItem xmlns:ds="http://schemas.openxmlformats.org/officeDocument/2006/customXml" ds:itemID="{3D42E199-1D6E-49FF-866E-E5E6B7EEC8FA}">
  <ds:schemaRefs>
    <ds:schemaRef ds:uri="http://schemas.openxmlformats.org/officeDocument/2006/bibliography"/>
  </ds:schemaRefs>
</ds:datastoreItem>
</file>

<file path=customXml/itemProps30.xml><?xml version="1.0" encoding="utf-8"?>
<ds:datastoreItem xmlns:ds="http://schemas.openxmlformats.org/officeDocument/2006/customXml" ds:itemID="{09F868E3-26FA-4919-864E-5B9F3BC565E7}">
  <ds:schemaRefs>
    <ds:schemaRef ds:uri="http://schemas.openxmlformats.org/officeDocument/2006/bibliography"/>
  </ds:schemaRefs>
</ds:datastoreItem>
</file>

<file path=customXml/itemProps31.xml><?xml version="1.0" encoding="utf-8"?>
<ds:datastoreItem xmlns:ds="http://schemas.openxmlformats.org/officeDocument/2006/customXml" ds:itemID="{E296BEB4-8249-497B-881E-904692E58D3F}">
  <ds:schemaRefs>
    <ds:schemaRef ds:uri="http://schemas.openxmlformats.org/officeDocument/2006/bibliography"/>
  </ds:schemaRefs>
</ds:datastoreItem>
</file>

<file path=customXml/itemProps32.xml><?xml version="1.0" encoding="utf-8"?>
<ds:datastoreItem xmlns:ds="http://schemas.openxmlformats.org/officeDocument/2006/customXml" ds:itemID="{80EA5F04-7FF5-4BF8-9B12-764CA73FD190}">
  <ds:schemaRefs>
    <ds:schemaRef ds:uri="http://schemas.openxmlformats.org/officeDocument/2006/bibliography"/>
  </ds:schemaRefs>
</ds:datastoreItem>
</file>

<file path=customXml/itemProps33.xml><?xml version="1.0" encoding="utf-8"?>
<ds:datastoreItem xmlns:ds="http://schemas.openxmlformats.org/officeDocument/2006/customXml" ds:itemID="{0F057D58-CEA2-4E64-980C-A7A457341B99}">
  <ds:schemaRefs>
    <ds:schemaRef ds:uri="http://schemas.openxmlformats.org/officeDocument/2006/bibliography"/>
  </ds:schemaRefs>
</ds:datastoreItem>
</file>

<file path=customXml/itemProps34.xml><?xml version="1.0" encoding="utf-8"?>
<ds:datastoreItem xmlns:ds="http://schemas.openxmlformats.org/officeDocument/2006/customXml" ds:itemID="{45629F08-F815-4194-8D87-5C9FA15390B7}">
  <ds:schemaRefs>
    <ds:schemaRef ds:uri="http://schemas.openxmlformats.org/officeDocument/2006/bibliography"/>
  </ds:schemaRefs>
</ds:datastoreItem>
</file>

<file path=customXml/itemProps35.xml><?xml version="1.0" encoding="utf-8"?>
<ds:datastoreItem xmlns:ds="http://schemas.openxmlformats.org/officeDocument/2006/customXml" ds:itemID="{B8621F74-AC6E-4FB7-B254-34EC5A3B1356}">
  <ds:schemaRefs>
    <ds:schemaRef ds:uri="http://schemas.openxmlformats.org/officeDocument/2006/bibliography"/>
  </ds:schemaRefs>
</ds:datastoreItem>
</file>

<file path=customXml/itemProps36.xml><?xml version="1.0" encoding="utf-8"?>
<ds:datastoreItem xmlns:ds="http://schemas.openxmlformats.org/officeDocument/2006/customXml" ds:itemID="{7EC2244B-8F8F-48D7-A453-030EE0AE3A75}">
  <ds:schemaRefs>
    <ds:schemaRef ds:uri="http://schemas.openxmlformats.org/officeDocument/2006/bibliography"/>
  </ds:schemaRefs>
</ds:datastoreItem>
</file>

<file path=customXml/itemProps37.xml><?xml version="1.0" encoding="utf-8"?>
<ds:datastoreItem xmlns:ds="http://schemas.openxmlformats.org/officeDocument/2006/customXml" ds:itemID="{17236D91-E39E-4569-9DCF-18DD7101C0B9}">
  <ds:schemaRefs>
    <ds:schemaRef ds:uri="http://schemas.openxmlformats.org/officeDocument/2006/bibliography"/>
  </ds:schemaRefs>
</ds:datastoreItem>
</file>

<file path=customXml/itemProps38.xml><?xml version="1.0" encoding="utf-8"?>
<ds:datastoreItem xmlns:ds="http://schemas.openxmlformats.org/officeDocument/2006/customXml" ds:itemID="{D78AA289-0C02-4CCA-BD14-31AE84C47259}">
  <ds:schemaRefs>
    <ds:schemaRef ds:uri="http://schemas.openxmlformats.org/officeDocument/2006/bibliography"/>
  </ds:schemaRefs>
</ds:datastoreItem>
</file>

<file path=customXml/itemProps39.xml><?xml version="1.0" encoding="utf-8"?>
<ds:datastoreItem xmlns:ds="http://schemas.openxmlformats.org/officeDocument/2006/customXml" ds:itemID="{486EDCB4-D8D8-4EFC-BBA3-43C57208BE5C}">
  <ds:schemaRefs>
    <ds:schemaRef ds:uri="http://schemas.openxmlformats.org/officeDocument/2006/bibliography"/>
  </ds:schemaRefs>
</ds:datastoreItem>
</file>

<file path=customXml/itemProps4.xml><?xml version="1.0" encoding="utf-8"?>
<ds:datastoreItem xmlns:ds="http://schemas.openxmlformats.org/officeDocument/2006/customXml" ds:itemID="{E221E562-D10B-43F9-BC0B-96C655A15C10}">
  <ds:schemaRefs>
    <ds:schemaRef ds:uri="http://schemas.openxmlformats.org/officeDocument/2006/bibliography"/>
  </ds:schemaRefs>
</ds:datastoreItem>
</file>

<file path=customXml/itemProps40.xml><?xml version="1.0" encoding="utf-8"?>
<ds:datastoreItem xmlns:ds="http://schemas.openxmlformats.org/officeDocument/2006/customXml" ds:itemID="{ACD6802A-D346-428D-94E7-7CE63273EFEF}">
  <ds:schemaRefs>
    <ds:schemaRef ds:uri="http://schemas.openxmlformats.org/officeDocument/2006/bibliography"/>
  </ds:schemaRefs>
</ds:datastoreItem>
</file>

<file path=customXml/itemProps41.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42.xml><?xml version="1.0" encoding="utf-8"?>
<ds:datastoreItem xmlns:ds="http://schemas.openxmlformats.org/officeDocument/2006/customXml" ds:itemID="{41657FBB-FDDF-4AF8-8DF7-013960DBEDB2}">
  <ds:schemaRefs>
    <ds:schemaRef ds:uri="http://schemas.openxmlformats.org/officeDocument/2006/bibliography"/>
  </ds:schemaRefs>
</ds:datastoreItem>
</file>

<file path=customXml/itemProps43.xml><?xml version="1.0" encoding="utf-8"?>
<ds:datastoreItem xmlns:ds="http://schemas.openxmlformats.org/officeDocument/2006/customXml" ds:itemID="{2AA3DE14-0DDD-4C93-9BE2-386C5BA7BEF5}">
  <ds:schemaRefs>
    <ds:schemaRef ds:uri="http://schemas.openxmlformats.org/officeDocument/2006/bibliography"/>
  </ds:schemaRefs>
</ds:datastoreItem>
</file>

<file path=customXml/itemProps44.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45.xml><?xml version="1.0" encoding="utf-8"?>
<ds:datastoreItem xmlns:ds="http://schemas.openxmlformats.org/officeDocument/2006/customXml" ds:itemID="{1BC08834-7BDB-4C69-8EEB-489FBD8A582D}">
  <ds:schemaRefs>
    <ds:schemaRef ds:uri="http://schemas.openxmlformats.org/officeDocument/2006/bibliography"/>
  </ds:schemaRefs>
</ds:datastoreItem>
</file>

<file path=customXml/itemProps46.xml><?xml version="1.0" encoding="utf-8"?>
<ds:datastoreItem xmlns:ds="http://schemas.openxmlformats.org/officeDocument/2006/customXml" ds:itemID="{7D495E8A-4B17-4B70-990C-C48F39826997}">
  <ds:schemaRefs>
    <ds:schemaRef ds:uri="http://schemas.openxmlformats.org/officeDocument/2006/bibliography"/>
  </ds:schemaRefs>
</ds:datastoreItem>
</file>

<file path=customXml/itemProps47.xml><?xml version="1.0" encoding="utf-8"?>
<ds:datastoreItem xmlns:ds="http://schemas.openxmlformats.org/officeDocument/2006/customXml" ds:itemID="{9A5E3888-B658-424D-AF37-F60492957181}">
  <ds:schemaRefs>
    <ds:schemaRef ds:uri="http://schemas.openxmlformats.org/officeDocument/2006/bibliography"/>
  </ds:schemaRefs>
</ds:datastoreItem>
</file>

<file path=customXml/itemProps48.xml><?xml version="1.0" encoding="utf-8"?>
<ds:datastoreItem xmlns:ds="http://schemas.openxmlformats.org/officeDocument/2006/customXml" ds:itemID="{08761A39-E96E-4E04-9E5F-C9985B273760}">
  <ds:schemaRefs>
    <ds:schemaRef ds:uri="http://schemas.openxmlformats.org/officeDocument/2006/bibliography"/>
  </ds:schemaRefs>
</ds:datastoreItem>
</file>

<file path=customXml/itemProps49.xml><?xml version="1.0" encoding="utf-8"?>
<ds:datastoreItem xmlns:ds="http://schemas.openxmlformats.org/officeDocument/2006/customXml" ds:itemID="{F9D8FA5A-C46C-4EBD-902D-543B1A7B1D4E}">
  <ds:schemaRefs>
    <ds:schemaRef ds:uri="http://schemas.openxmlformats.org/officeDocument/2006/bibliography"/>
  </ds:schemaRefs>
</ds:datastoreItem>
</file>

<file path=customXml/itemProps5.xml><?xml version="1.0" encoding="utf-8"?>
<ds:datastoreItem xmlns:ds="http://schemas.openxmlformats.org/officeDocument/2006/customXml" ds:itemID="{36ABBFCC-0CBC-4ACC-BD42-C48E5F9731F4}">
  <ds:schemaRefs>
    <ds:schemaRef ds:uri="http://schemas.openxmlformats.org/officeDocument/2006/bibliography"/>
  </ds:schemaRefs>
</ds:datastoreItem>
</file>

<file path=customXml/itemProps50.xml><?xml version="1.0" encoding="utf-8"?>
<ds:datastoreItem xmlns:ds="http://schemas.openxmlformats.org/officeDocument/2006/customXml" ds:itemID="{EFD0ED2B-55D4-4BE5-A539-089B8AB1DE08}">
  <ds:schemaRefs>
    <ds:schemaRef ds:uri="http://schemas.openxmlformats.org/officeDocument/2006/bibliography"/>
  </ds:schemaRefs>
</ds:datastoreItem>
</file>

<file path=customXml/itemProps51.xml><?xml version="1.0" encoding="utf-8"?>
<ds:datastoreItem xmlns:ds="http://schemas.openxmlformats.org/officeDocument/2006/customXml" ds:itemID="{3DEB40DE-E4FD-40DA-8AB0-A620E3116867}">
  <ds:schemaRefs>
    <ds:schemaRef ds:uri="http://schemas.openxmlformats.org/officeDocument/2006/bibliography"/>
  </ds:schemaRefs>
</ds:datastoreItem>
</file>

<file path=customXml/itemProps52.xml><?xml version="1.0" encoding="utf-8"?>
<ds:datastoreItem xmlns:ds="http://schemas.openxmlformats.org/officeDocument/2006/customXml" ds:itemID="{21684765-08BC-4ED5-9B60-B934F556327D}">
  <ds:schemaRefs>
    <ds:schemaRef ds:uri="http://schemas.openxmlformats.org/officeDocument/2006/bibliography"/>
  </ds:schemaRefs>
</ds:datastoreItem>
</file>

<file path=customXml/itemProps53.xml><?xml version="1.0" encoding="utf-8"?>
<ds:datastoreItem xmlns:ds="http://schemas.openxmlformats.org/officeDocument/2006/customXml" ds:itemID="{1B051A59-3B4C-4892-8725-FC9EA7DBF504}">
  <ds:schemaRefs>
    <ds:schemaRef ds:uri="http://schemas.openxmlformats.org/officeDocument/2006/bibliography"/>
  </ds:schemaRefs>
</ds:datastoreItem>
</file>

<file path=customXml/itemProps54.xml><?xml version="1.0" encoding="utf-8"?>
<ds:datastoreItem xmlns:ds="http://schemas.openxmlformats.org/officeDocument/2006/customXml" ds:itemID="{FEA7A014-0267-4824-B4BF-5C9FE7F21822}">
  <ds:schemaRefs>
    <ds:schemaRef ds:uri="http://schemas.openxmlformats.org/officeDocument/2006/bibliography"/>
  </ds:schemaRefs>
</ds:datastoreItem>
</file>

<file path=customXml/itemProps55.xml><?xml version="1.0" encoding="utf-8"?>
<ds:datastoreItem xmlns:ds="http://schemas.openxmlformats.org/officeDocument/2006/customXml" ds:itemID="{FCB62521-9783-4B5D-BCC5-091A42D283C4}">
  <ds:schemaRefs>
    <ds:schemaRef ds:uri="http://schemas.openxmlformats.org/officeDocument/2006/bibliography"/>
  </ds:schemaRefs>
</ds:datastoreItem>
</file>

<file path=customXml/itemProps56.xml><?xml version="1.0" encoding="utf-8"?>
<ds:datastoreItem xmlns:ds="http://schemas.openxmlformats.org/officeDocument/2006/customXml" ds:itemID="{E0F2523A-59C1-4848-B1AC-50EA5E48F8DE}">
  <ds:schemaRefs>
    <ds:schemaRef ds:uri="http://schemas.openxmlformats.org/officeDocument/2006/bibliography"/>
  </ds:schemaRefs>
</ds:datastoreItem>
</file>

<file path=customXml/itemProps57.xml><?xml version="1.0" encoding="utf-8"?>
<ds:datastoreItem xmlns:ds="http://schemas.openxmlformats.org/officeDocument/2006/customXml" ds:itemID="{35C55F6A-88B6-42F2-8FC6-95C2B8E0F6AD}">
  <ds:schemaRefs>
    <ds:schemaRef ds:uri="http://schemas.openxmlformats.org/officeDocument/2006/bibliography"/>
  </ds:schemaRefs>
</ds:datastoreItem>
</file>

<file path=customXml/itemProps58.xml><?xml version="1.0" encoding="utf-8"?>
<ds:datastoreItem xmlns:ds="http://schemas.openxmlformats.org/officeDocument/2006/customXml" ds:itemID="{96F9D35D-7B3D-409D-B2A5-150E663514DE}">
  <ds:schemaRefs>
    <ds:schemaRef ds:uri="http://schemas.openxmlformats.org/officeDocument/2006/bibliography"/>
  </ds:schemaRefs>
</ds:datastoreItem>
</file>

<file path=customXml/itemProps59.xml><?xml version="1.0" encoding="utf-8"?>
<ds:datastoreItem xmlns:ds="http://schemas.openxmlformats.org/officeDocument/2006/customXml" ds:itemID="{28A5DF9C-27F6-49C2-8CBE-FDC750FDC3D9}">
  <ds:schemaRefs>
    <ds:schemaRef ds:uri="http://schemas.openxmlformats.org/officeDocument/2006/bibliography"/>
  </ds:schemaRefs>
</ds:datastoreItem>
</file>

<file path=customXml/itemProps6.xml><?xml version="1.0" encoding="utf-8"?>
<ds:datastoreItem xmlns:ds="http://schemas.openxmlformats.org/officeDocument/2006/customXml" ds:itemID="{3D098899-6FEB-4544-9B4A-E1469046AA76}">
  <ds:schemaRefs>
    <ds:schemaRef ds:uri="http://schemas.openxmlformats.org/officeDocument/2006/bibliography"/>
  </ds:schemaRefs>
</ds:datastoreItem>
</file>

<file path=customXml/itemProps60.xml><?xml version="1.0" encoding="utf-8"?>
<ds:datastoreItem xmlns:ds="http://schemas.openxmlformats.org/officeDocument/2006/customXml" ds:itemID="{E1232882-4BE5-4E91-9998-CE445EC39A96}">
  <ds:schemaRefs>
    <ds:schemaRef ds:uri="http://schemas.openxmlformats.org/officeDocument/2006/bibliography"/>
  </ds:schemaRefs>
</ds:datastoreItem>
</file>

<file path=customXml/itemProps61.xml><?xml version="1.0" encoding="utf-8"?>
<ds:datastoreItem xmlns:ds="http://schemas.openxmlformats.org/officeDocument/2006/customXml" ds:itemID="{2613C334-CBEA-44DB-BE3F-1D201B9464C4}">
  <ds:schemaRefs>
    <ds:schemaRef ds:uri="http://schemas.openxmlformats.org/officeDocument/2006/bibliography"/>
  </ds:schemaRefs>
</ds:datastoreItem>
</file>

<file path=customXml/itemProps62.xml><?xml version="1.0" encoding="utf-8"?>
<ds:datastoreItem xmlns:ds="http://schemas.openxmlformats.org/officeDocument/2006/customXml" ds:itemID="{7E1E3C1D-CD3F-4383-AD6D-B235A6AC4816}">
  <ds:schemaRefs>
    <ds:schemaRef ds:uri="http://schemas.openxmlformats.org/officeDocument/2006/bibliography"/>
  </ds:schemaRefs>
</ds:datastoreItem>
</file>

<file path=customXml/itemProps63.xml><?xml version="1.0" encoding="utf-8"?>
<ds:datastoreItem xmlns:ds="http://schemas.openxmlformats.org/officeDocument/2006/customXml" ds:itemID="{E14CC32F-8A2C-4023-B385-56F3A4D392F9}">
  <ds:schemaRefs>
    <ds:schemaRef ds:uri="http://schemas.openxmlformats.org/officeDocument/2006/bibliography"/>
  </ds:schemaRefs>
</ds:datastoreItem>
</file>

<file path=customXml/itemProps64.xml><?xml version="1.0" encoding="utf-8"?>
<ds:datastoreItem xmlns:ds="http://schemas.openxmlformats.org/officeDocument/2006/customXml" ds:itemID="{B46DF4A8-3377-4F10-A92D-8110B1D8150F}">
  <ds:schemaRefs>
    <ds:schemaRef ds:uri="http://schemas.openxmlformats.org/officeDocument/2006/bibliography"/>
  </ds:schemaRefs>
</ds:datastoreItem>
</file>

<file path=customXml/itemProps65.xml><?xml version="1.0" encoding="utf-8"?>
<ds:datastoreItem xmlns:ds="http://schemas.openxmlformats.org/officeDocument/2006/customXml" ds:itemID="{862CD918-C7D7-4162-9E94-9AAB596894D8}">
  <ds:schemaRefs>
    <ds:schemaRef ds:uri="http://schemas.openxmlformats.org/officeDocument/2006/bibliography"/>
  </ds:schemaRefs>
</ds:datastoreItem>
</file>

<file path=customXml/itemProps66.xml><?xml version="1.0" encoding="utf-8"?>
<ds:datastoreItem xmlns:ds="http://schemas.openxmlformats.org/officeDocument/2006/customXml" ds:itemID="{C3979B4C-DF0C-4D37-9844-77372893B136}">
  <ds:schemaRefs>
    <ds:schemaRef ds:uri="http://schemas.openxmlformats.org/officeDocument/2006/bibliography"/>
  </ds:schemaRefs>
</ds:datastoreItem>
</file>

<file path=customXml/itemProps67.xml><?xml version="1.0" encoding="utf-8"?>
<ds:datastoreItem xmlns:ds="http://schemas.openxmlformats.org/officeDocument/2006/customXml" ds:itemID="{2824B9F3-417E-4990-9F4B-CBD7C085FE04}">
  <ds:schemaRefs>
    <ds:schemaRef ds:uri="http://schemas.openxmlformats.org/officeDocument/2006/bibliography"/>
  </ds:schemaRefs>
</ds:datastoreItem>
</file>

<file path=customXml/itemProps68.xml><?xml version="1.0" encoding="utf-8"?>
<ds:datastoreItem xmlns:ds="http://schemas.openxmlformats.org/officeDocument/2006/customXml" ds:itemID="{EB8EDED9-73BE-49E7-ADC6-996393C2313E}">
  <ds:schemaRefs>
    <ds:schemaRef ds:uri="http://schemas.openxmlformats.org/officeDocument/2006/bibliography"/>
  </ds:schemaRefs>
</ds:datastoreItem>
</file>

<file path=customXml/itemProps69.xml><?xml version="1.0" encoding="utf-8"?>
<ds:datastoreItem xmlns:ds="http://schemas.openxmlformats.org/officeDocument/2006/customXml" ds:itemID="{1AC9FBE4-12AF-4DCA-BBD2-75B34EC7A075}">
  <ds:schemaRefs>
    <ds:schemaRef ds:uri="http://schemas.openxmlformats.org/officeDocument/2006/bibliography"/>
  </ds:schemaRefs>
</ds:datastoreItem>
</file>

<file path=customXml/itemProps7.xml><?xml version="1.0" encoding="utf-8"?>
<ds:datastoreItem xmlns:ds="http://schemas.openxmlformats.org/officeDocument/2006/customXml" ds:itemID="{BB462142-AD45-4F16-8EDA-C82A1DCD005C}">
  <ds:schemaRefs>
    <ds:schemaRef ds:uri="http://schemas.openxmlformats.org/officeDocument/2006/bibliography"/>
  </ds:schemaRefs>
</ds:datastoreItem>
</file>

<file path=customXml/itemProps70.xml><?xml version="1.0" encoding="utf-8"?>
<ds:datastoreItem xmlns:ds="http://schemas.openxmlformats.org/officeDocument/2006/customXml" ds:itemID="{DAEDA6DA-A56E-4441-AF16-13349EB4D3A6}">
  <ds:schemaRefs>
    <ds:schemaRef ds:uri="http://schemas.openxmlformats.org/officeDocument/2006/bibliography"/>
  </ds:schemaRefs>
</ds:datastoreItem>
</file>

<file path=customXml/itemProps71.xml><?xml version="1.0" encoding="utf-8"?>
<ds:datastoreItem xmlns:ds="http://schemas.openxmlformats.org/officeDocument/2006/customXml" ds:itemID="{20C6AABB-9EFC-41F5-B7A4-3FEAB8B771BE}">
  <ds:schemaRefs>
    <ds:schemaRef ds:uri="http://schemas.openxmlformats.org/officeDocument/2006/bibliography"/>
  </ds:schemaRefs>
</ds:datastoreItem>
</file>

<file path=customXml/itemProps72.xml><?xml version="1.0" encoding="utf-8"?>
<ds:datastoreItem xmlns:ds="http://schemas.openxmlformats.org/officeDocument/2006/customXml" ds:itemID="{0E8C3351-A7A1-4BD9-BB77-253C771AF816}">
  <ds:schemaRefs>
    <ds:schemaRef ds:uri="http://schemas.openxmlformats.org/officeDocument/2006/bibliography"/>
  </ds:schemaRefs>
</ds:datastoreItem>
</file>

<file path=customXml/itemProps73.xml><?xml version="1.0" encoding="utf-8"?>
<ds:datastoreItem xmlns:ds="http://schemas.openxmlformats.org/officeDocument/2006/customXml" ds:itemID="{63B4E436-1148-4767-8D4A-EB9056E2AA91}">
  <ds:schemaRefs>
    <ds:schemaRef ds:uri="http://schemas.openxmlformats.org/officeDocument/2006/bibliography"/>
  </ds:schemaRefs>
</ds:datastoreItem>
</file>

<file path=customXml/itemProps74.xml><?xml version="1.0" encoding="utf-8"?>
<ds:datastoreItem xmlns:ds="http://schemas.openxmlformats.org/officeDocument/2006/customXml" ds:itemID="{12A1F9B3-D359-4F72-9BDE-9D8BB2399A5A}">
  <ds:schemaRefs>
    <ds:schemaRef ds:uri="http://schemas.openxmlformats.org/officeDocument/2006/bibliography"/>
  </ds:schemaRefs>
</ds:datastoreItem>
</file>

<file path=customXml/itemProps75.xml><?xml version="1.0" encoding="utf-8"?>
<ds:datastoreItem xmlns:ds="http://schemas.openxmlformats.org/officeDocument/2006/customXml" ds:itemID="{0966A06B-D9C9-4A56-88AF-97D75D4ABEAB}">
  <ds:schemaRefs>
    <ds:schemaRef ds:uri="http://schemas.openxmlformats.org/officeDocument/2006/bibliography"/>
  </ds:schemaRefs>
</ds:datastoreItem>
</file>

<file path=customXml/itemProps76.xml><?xml version="1.0" encoding="utf-8"?>
<ds:datastoreItem xmlns:ds="http://schemas.openxmlformats.org/officeDocument/2006/customXml" ds:itemID="{A303A53A-9E19-42F3-9B79-4672C7DBD1E2}">
  <ds:schemaRefs>
    <ds:schemaRef ds:uri="http://schemas.openxmlformats.org/officeDocument/2006/bibliography"/>
  </ds:schemaRefs>
</ds:datastoreItem>
</file>

<file path=customXml/itemProps77.xml><?xml version="1.0" encoding="utf-8"?>
<ds:datastoreItem xmlns:ds="http://schemas.openxmlformats.org/officeDocument/2006/customXml" ds:itemID="{843D5E65-6538-4E9D-8AE9-ADD5083A943D}">
  <ds:schemaRefs>
    <ds:schemaRef ds:uri="http://schemas.openxmlformats.org/officeDocument/2006/bibliography"/>
  </ds:schemaRefs>
</ds:datastoreItem>
</file>

<file path=customXml/itemProps78.xml><?xml version="1.0" encoding="utf-8"?>
<ds:datastoreItem xmlns:ds="http://schemas.openxmlformats.org/officeDocument/2006/customXml" ds:itemID="{4301209A-0CA9-4E55-BE7F-9A8FB5F44CDF}">
  <ds:schemaRefs>
    <ds:schemaRef ds:uri="http://schemas.openxmlformats.org/officeDocument/2006/bibliography"/>
  </ds:schemaRefs>
</ds:datastoreItem>
</file>

<file path=customXml/itemProps79.xml><?xml version="1.0" encoding="utf-8"?>
<ds:datastoreItem xmlns:ds="http://schemas.openxmlformats.org/officeDocument/2006/customXml" ds:itemID="{065B8367-808F-42B6-95F5-2D05E860D2EE}">
  <ds:schemaRefs>
    <ds:schemaRef ds:uri="http://schemas.openxmlformats.org/officeDocument/2006/bibliography"/>
  </ds:schemaRefs>
</ds:datastoreItem>
</file>

<file path=customXml/itemProps8.xml><?xml version="1.0" encoding="utf-8"?>
<ds:datastoreItem xmlns:ds="http://schemas.openxmlformats.org/officeDocument/2006/customXml" ds:itemID="{2FE18689-92C7-4D73-A069-61AC72CC9852}">
  <ds:schemaRefs>
    <ds:schemaRef ds:uri="http://schemas.openxmlformats.org/officeDocument/2006/bibliography"/>
  </ds:schemaRefs>
</ds:datastoreItem>
</file>

<file path=customXml/itemProps80.xml><?xml version="1.0" encoding="utf-8"?>
<ds:datastoreItem xmlns:ds="http://schemas.openxmlformats.org/officeDocument/2006/customXml" ds:itemID="{0287C375-7B78-4FAE-A811-5C9C1CD03758}">
  <ds:schemaRefs>
    <ds:schemaRef ds:uri="http://schemas.openxmlformats.org/officeDocument/2006/bibliography"/>
  </ds:schemaRefs>
</ds:datastoreItem>
</file>

<file path=customXml/itemProps81.xml><?xml version="1.0" encoding="utf-8"?>
<ds:datastoreItem xmlns:ds="http://schemas.openxmlformats.org/officeDocument/2006/customXml" ds:itemID="{DEBDD4B4-3DD2-4477-80CB-09304F25DFF6}">
  <ds:schemaRefs>
    <ds:schemaRef ds:uri="http://schemas.openxmlformats.org/officeDocument/2006/bibliography"/>
  </ds:schemaRefs>
</ds:datastoreItem>
</file>

<file path=customXml/itemProps82.xml><?xml version="1.0" encoding="utf-8"?>
<ds:datastoreItem xmlns:ds="http://schemas.openxmlformats.org/officeDocument/2006/customXml" ds:itemID="{CB895818-054A-48D6-9825-2F17F433A0FC}">
  <ds:schemaRefs>
    <ds:schemaRef ds:uri="http://schemas.openxmlformats.org/officeDocument/2006/bibliography"/>
  </ds:schemaRefs>
</ds:datastoreItem>
</file>

<file path=customXml/itemProps83.xml><?xml version="1.0" encoding="utf-8"?>
<ds:datastoreItem xmlns:ds="http://schemas.openxmlformats.org/officeDocument/2006/customXml" ds:itemID="{44B6D680-E53B-400F-9184-814349E0CE9E}">
  <ds:schemaRefs>
    <ds:schemaRef ds:uri="http://schemas.openxmlformats.org/officeDocument/2006/bibliography"/>
  </ds:schemaRefs>
</ds:datastoreItem>
</file>

<file path=customXml/itemProps84.xml><?xml version="1.0" encoding="utf-8"?>
<ds:datastoreItem xmlns:ds="http://schemas.openxmlformats.org/officeDocument/2006/customXml" ds:itemID="{7B36CAB5-0EC2-4CA4-805A-9D0B2C7AA507}">
  <ds:schemaRefs>
    <ds:schemaRef ds:uri="http://schemas.openxmlformats.org/officeDocument/2006/bibliography"/>
  </ds:schemaRefs>
</ds:datastoreItem>
</file>

<file path=customXml/itemProps85.xml><?xml version="1.0" encoding="utf-8"?>
<ds:datastoreItem xmlns:ds="http://schemas.openxmlformats.org/officeDocument/2006/customXml" ds:itemID="{DE5519D5-80DF-4C3D-BB78-AF9BDAC61F68}">
  <ds:schemaRefs>
    <ds:schemaRef ds:uri="http://schemas.openxmlformats.org/officeDocument/2006/bibliography"/>
  </ds:schemaRefs>
</ds:datastoreItem>
</file>

<file path=customXml/itemProps86.xml><?xml version="1.0" encoding="utf-8"?>
<ds:datastoreItem xmlns:ds="http://schemas.openxmlformats.org/officeDocument/2006/customXml" ds:itemID="{819C75E1-3568-42F7-8266-6B7226993BD1}">
  <ds:schemaRefs>
    <ds:schemaRef ds:uri="http://schemas.openxmlformats.org/officeDocument/2006/bibliography"/>
  </ds:schemaRefs>
</ds:datastoreItem>
</file>

<file path=customXml/itemProps87.xml><?xml version="1.0" encoding="utf-8"?>
<ds:datastoreItem xmlns:ds="http://schemas.openxmlformats.org/officeDocument/2006/customXml" ds:itemID="{DE092074-0BD8-4DB7-BDAB-E98D3FFDC2B7}">
  <ds:schemaRefs>
    <ds:schemaRef ds:uri="http://schemas.openxmlformats.org/officeDocument/2006/bibliography"/>
  </ds:schemaRefs>
</ds:datastoreItem>
</file>

<file path=customXml/itemProps88.xml><?xml version="1.0" encoding="utf-8"?>
<ds:datastoreItem xmlns:ds="http://schemas.openxmlformats.org/officeDocument/2006/customXml" ds:itemID="{D9602B29-FAB6-49E2-9B53-2321B521AFBA}">
  <ds:schemaRefs>
    <ds:schemaRef ds:uri="http://schemas.openxmlformats.org/officeDocument/2006/bibliography"/>
  </ds:schemaRefs>
</ds:datastoreItem>
</file>

<file path=customXml/itemProps89.xml><?xml version="1.0" encoding="utf-8"?>
<ds:datastoreItem xmlns:ds="http://schemas.openxmlformats.org/officeDocument/2006/customXml" ds:itemID="{D74E3597-7348-410A-88B1-EF5424FA5910}">
  <ds:schemaRefs>
    <ds:schemaRef ds:uri="http://schemas.openxmlformats.org/officeDocument/2006/bibliography"/>
  </ds:schemaRefs>
</ds:datastoreItem>
</file>

<file path=customXml/itemProps9.xml><?xml version="1.0" encoding="utf-8"?>
<ds:datastoreItem xmlns:ds="http://schemas.openxmlformats.org/officeDocument/2006/customXml" ds:itemID="{A9FFA4E0-A264-4E0E-906E-8FB6805C7579}">
  <ds:schemaRefs>
    <ds:schemaRef ds:uri="http://schemas.openxmlformats.org/officeDocument/2006/bibliography"/>
  </ds:schemaRefs>
</ds:datastoreItem>
</file>

<file path=customXml/itemProps90.xml><?xml version="1.0" encoding="utf-8"?>
<ds:datastoreItem xmlns:ds="http://schemas.openxmlformats.org/officeDocument/2006/customXml" ds:itemID="{518CE379-A8B1-4701-873E-246AAFCC890D}">
  <ds:schemaRefs>
    <ds:schemaRef ds:uri="http://schemas.openxmlformats.org/officeDocument/2006/bibliography"/>
  </ds:schemaRefs>
</ds:datastoreItem>
</file>

<file path=customXml/itemProps91.xml><?xml version="1.0" encoding="utf-8"?>
<ds:datastoreItem xmlns:ds="http://schemas.openxmlformats.org/officeDocument/2006/customXml" ds:itemID="{0EDFBA73-8F0B-4548-84FC-5F46E46709B4}">
  <ds:schemaRefs>
    <ds:schemaRef ds:uri="http://schemas.openxmlformats.org/officeDocument/2006/bibliography"/>
  </ds:schemaRefs>
</ds:datastoreItem>
</file>

<file path=customXml/itemProps92.xml><?xml version="1.0" encoding="utf-8"?>
<ds:datastoreItem xmlns:ds="http://schemas.openxmlformats.org/officeDocument/2006/customXml" ds:itemID="{F9C6BED0-25FF-4D13-BCC7-8F8DE078B791}">
  <ds:schemaRefs>
    <ds:schemaRef ds:uri="http://schemas.openxmlformats.org/officeDocument/2006/bibliography"/>
  </ds:schemaRefs>
</ds:datastoreItem>
</file>

<file path=customXml/itemProps93.xml><?xml version="1.0" encoding="utf-8"?>
<ds:datastoreItem xmlns:ds="http://schemas.openxmlformats.org/officeDocument/2006/customXml" ds:itemID="{0E26B0FB-2AD0-4A4D-A86F-45A32FBC143C}">
  <ds:schemaRefs>
    <ds:schemaRef ds:uri="http://schemas.openxmlformats.org/officeDocument/2006/bibliography"/>
  </ds:schemaRefs>
</ds:datastoreItem>
</file>

<file path=customXml/itemProps94.xml><?xml version="1.0" encoding="utf-8"?>
<ds:datastoreItem xmlns:ds="http://schemas.openxmlformats.org/officeDocument/2006/customXml" ds:itemID="{B16158AD-6F75-473E-B190-3F6DDD8E9899}">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80</Pages>
  <Words>45312</Words>
  <Characters>258283</Characters>
  <Application>Microsoft Office Word</Application>
  <DocSecurity>8</DocSecurity>
  <Lines>2152</Lines>
  <Paragraphs>605</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302990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2015-09-01T16:13:00Z</dcterms:created>
  <dcterms:modified xsi:type="dcterms:W3CDTF">2015-09-01T16:13:00Z</dcterms:modified>
</cp:coreProperties>
</file>