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860C25" w:rsidRDefault="00993D40" w:rsidP="00090B0E">
      <w:pPr>
        <w:pStyle w:val="ProductList-Body"/>
        <w:shd w:val="clear" w:color="auto" w:fill="00188F"/>
        <w:ind w:right="7470"/>
        <w:rPr>
          <w:lang w:val="es-ES"/>
        </w:rPr>
      </w:pPr>
      <w:r w:rsidRPr="00860C25">
        <w:rPr>
          <w:rFonts w:asciiTheme="majorHAnsi" w:hAnsiTheme="majorHAnsi"/>
          <w:color w:val="FFFFFF" w:themeColor="background1"/>
          <w:sz w:val="6"/>
          <w:szCs w:val="6"/>
          <w:lang w:val="es-ES"/>
        </w:rPr>
        <w:t xml:space="preserve"> </w:t>
      </w:r>
    </w:p>
    <w:p w14:paraId="544830BE" w14:textId="18814930" w:rsidR="00993D40" w:rsidRDefault="00993D40" w:rsidP="0092062A">
      <w:pPr>
        <w:pStyle w:val="ProductList-Body"/>
        <w:shd w:val="clear" w:color="auto" w:fill="00188F"/>
        <w:ind w:right="7470"/>
        <w:rPr>
          <w:rFonts w:asciiTheme="majorHAnsi" w:hAnsiTheme="majorHAnsi"/>
          <w:color w:val="FFFFFF" w:themeColor="background1"/>
          <w:sz w:val="32"/>
          <w:szCs w:val="32"/>
        </w:rPr>
      </w:pPr>
      <w:r w:rsidRPr="00860C25">
        <w:rPr>
          <w:rFonts w:asciiTheme="majorHAnsi" w:hAnsiTheme="majorHAnsi"/>
          <w:color w:val="FFFFFF" w:themeColor="background1"/>
          <w:sz w:val="32"/>
          <w:szCs w:val="32"/>
          <w:lang w:val="es-ES"/>
        </w:rPr>
        <w:tab/>
      </w:r>
      <w:bookmarkEnd w:id="0"/>
      <w:r w:rsidR="00A70494" w:rsidRPr="00846721">
        <w:rPr>
          <w:rFonts w:asciiTheme="majorHAnsi" w:hAnsiTheme="majorHAnsi"/>
          <w:color w:val="FFFFFF" w:themeColor="background1"/>
          <w:sz w:val="32"/>
          <w:szCs w:val="32"/>
        </w:rPr>
        <w:t>Volume Licensing</w:t>
      </w:r>
    </w:p>
    <w:p w14:paraId="669D6491" w14:textId="77777777" w:rsidR="00A70494" w:rsidRDefault="00A70494" w:rsidP="00090B0E">
      <w:pPr>
        <w:pStyle w:val="ProductList-Body"/>
        <w:shd w:val="clear" w:color="auto" w:fill="00188F"/>
        <w:ind w:right="7470"/>
        <w:rPr>
          <w:rFonts w:asciiTheme="majorHAnsi" w:hAnsiTheme="majorHAnsi"/>
          <w:color w:val="FFFFFF" w:themeColor="background1"/>
          <w:sz w:val="32"/>
          <w:szCs w:val="32"/>
        </w:rPr>
      </w:pPr>
    </w:p>
    <w:p w14:paraId="7A26B514" w14:textId="77777777" w:rsidR="00A70494" w:rsidRDefault="00A70494" w:rsidP="00090B0E">
      <w:pPr>
        <w:pStyle w:val="ProductList-Body"/>
        <w:shd w:val="clear" w:color="auto" w:fill="00188F"/>
        <w:ind w:right="7470"/>
        <w:rPr>
          <w:rFonts w:asciiTheme="majorHAnsi" w:hAnsiTheme="majorHAnsi"/>
          <w:color w:val="FFFFFF" w:themeColor="background1"/>
          <w:sz w:val="32"/>
          <w:szCs w:val="32"/>
        </w:rPr>
      </w:pPr>
    </w:p>
    <w:p w14:paraId="545249FF" w14:textId="77777777" w:rsidR="00A70494" w:rsidRDefault="00A70494" w:rsidP="00090B0E">
      <w:pPr>
        <w:pStyle w:val="ProductList-Body"/>
        <w:shd w:val="clear" w:color="auto" w:fill="00188F"/>
        <w:ind w:right="7470"/>
        <w:rPr>
          <w:rFonts w:asciiTheme="majorHAnsi" w:hAnsiTheme="majorHAnsi"/>
          <w:color w:val="FFFFFF" w:themeColor="background1"/>
          <w:sz w:val="32"/>
          <w:szCs w:val="32"/>
        </w:rPr>
      </w:pPr>
    </w:p>
    <w:p w14:paraId="7D1354E9" w14:textId="77777777" w:rsidR="00A70494" w:rsidRPr="00860C25" w:rsidRDefault="00A70494" w:rsidP="00090B0E">
      <w:pPr>
        <w:pStyle w:val="ProductList-Body"/>
        <w:shd w:val="clear" w:color="auto" w:fill="00188F"/>
        <w:ind w:right="7470"/>
        <w:rPr>
          <w:lang w:val="es-ES"/>
        </w:rPr>
      </w:pPr>
    </w:p>
    <w:p w14:paraId="7082D943" w14:textId="77777777" w:rsidR="00993D40" w:rsidRPr="00860C25" w:rsidRDefault="00993D40" w:rsidP="00090B0E">
      <w:pPr>
        <w:pStyle w:val="ProductList-Body"/>
        <w:shd w:val="clear" w:color="auto" w:fill="00188F"/>
        <w:ind w:right="7470"/>
        <w:rPr>
          <w:lang w:val="es-ES"/>
        </w:rPr>
      </w:pPr>
    </w:p>
    <w:p w14:paraId="66D5E349" w14:textId="77777777" w:rsidR="00993D40" w:rsidRPr="00264ADB" w:rsidRDefault="00993D40" w:rsidP="00993D40">
      <w:pPr>
        <w:pStyle w:val="ProductList-Body"/>
        <w:shd w:val="clear" w:color="auto" w:fill="0072C6"/>
        <w:ind w:right="1800"/>
        <w:rPr>
          <w:color w:val="FFFFFF" w:themeColor="background1"/>
          <w:lang w:val="es-ES"/>
        </w:rPr>
      </w:pPr>
    </w:p>
    <w:p w14:paraId="367D62C7" w14:textId="77777777" w:rsidR="00993D40" w:rsidRPr="00264ADB" w:rsidRDefault="00993D40" w:rsidP="00993D40">
      <w:pPr>
        <w:pStyle w:val="ProductList-Body"/>
        <w:shd w:val="clear" w:color="auto" w:fill="0072C6"/>
        <w:tabs>
          <w:tab w:val="clear" w:pos="158"/>
          <w:tab w:val="left" w:pos="180"/>
        </w:tabs>
        <w:ind w:right="1800"/>
        <w:rPr>
          <w:color w:val="FFFFFF" w:themeColor="background1"/>
          <w:lang w:val="es-ES"/>
        </w:rPr>
      </w:pPr>
    </w:p>
    <w:p w14:paraId="59958AC6" w14:textId="77777777" w:rsidR="00CE4B08" w:rsidRPr="00264ADB" w:rsidRDefault="00CE4B08" w:rsidP="00993D40">
      <w:pPr>
        <w:pStyle w:val="ProductList-Body"/>
        <w:shd w:val="clear" w:color="auto" w:fill="0072C6"/>
        <w:tabs>
          <w:tab w:val="clear" w:pos="158"/>
          <w:tab w:val="left" w:pos="180"/>
        </w:tabs>
        <w:ind w:right="1800"/>
        <w:rPr>
          <w:color w:val="FFFFFF" w:themeColor="background1"/>
          <w:lang w:val="es-ES"/>
        </w:rPr>
      </w:pPr>
    </w:p>
    <w:p w14:paraId="03433E6B" w14:textId="051FCE34" w:rsidR="00993D40" w:rsidRPr="00264ADB" w:rsidRDefault="00907FA1" w:rsidP="00302D30">
      <w:pPr>
        <w:pStyle w:val="ProductList-Body"/>
        <w:shd w:val="clear" w:color="auto" w:fill="0072C6"/>
        <w:tabs>
          <w:tab w:val="clear" w:pos="158"/>
        </w:tabs>
        <w:ind w:left="142" w:right="1800" w:hanging="142"/>
        <w:rPr>
          <w:rFonts w:asciiTheme="majorHAnsi" w:hAnsiTheme="majorHAnsi"/>
          <w:color w:val="FFFFFF" w:themeColor="background1"/>
          <w:sz w:val="52"/>
          <w:szCs w:val="52"/>
          <w:lang w:val="es-ES"/>
        </w:rPr>
      </w:pPr>
      <w:r w:rsidRPr="00264ADB">
        <w:rPr>
          <w:rFonts w:asciiTheme="majorHAnsi" w:hAnsiTheme="majorHAnsi"/>
          <w:color w:val="FFFFFF" w:themeColor="background1"/>
          <w:sz w:val="52"/>
          <w:szCs w:val="52"/>
          <w:lang w:val="es-ES"/>
        </w:rPr>
        <w:tab/>
      </w:r>
      <w:proofErr w:type="spellStart"/>
      <w:r w:rsidR="00993D40" w:rsidRPr="00264ADB">
        <w:rPr>
          <w:rFonts w:asciiTheme="majorHAnsi" w:hAnsiTheme="majorHAnsi"/>
          <w:color w:val="FFFFFF" w:themeColor="background1"/>
          <w:sz w:val="52"/>
          <w:szCs w:val="52"/>
          <w:lang w:val="es-ES"/>
        </w:rPr>
        <w:t>Addendum</w:t>
      </w:r>
      <w:proofErr w:type="spellEnd"/>
      <w:r w:rsidR="00993D40" w:rsidRPr="00264ADB">
        <w:rPr>
          <w:rFonts w:asciiTheme="majorHAnsi" w:hAnsiTheme="majorHAnsi"/>
          <w:color w:val="FFFFFF" w:themeColor="background1"/>
          <w:sz w:val="52"/>
          <w:szCs w:val="52"/>
          <w:lang w:val="es-ES"/>
        </w:rPr>
        <w:t xml:space="preserve"> de Protección de Datos </w:t>
      </w:r>
      <w:r w:rsidRPr="00264ADB">
        <w:rPr>
          <w:rFonts w:asciiTheme="majorHAnsi" w:hAnsiTheme="majorHAnsi"/>
          <w:color w:val="FFFFFF" w:themeColor="background1"/>
          <w:sz w:val="52"/>
          <w:szCs w:val="52"/>
          <w:lang w:val="es-ES"/>
        </w:rPr>
        <w:br/>
      </w:r>
      <w:r w:rsidR="00993D40" w:rsidRPr="00264ADB">
        <w:rPr>
          <w:rFonts w:asciiTheme="majorHAnsi" w:hAnsiTheme="majorHAnsi"/>
          <w:color w:val="FFFFFF" w:themeColor="background1"/>
          <w:sz w:val="52"/>
          <w:szCs w:val="52"/>
          <w:lang w:val="es-ES"/>
        </w:rPr>
        <w:t>de los Productos y Servicios de Microsoft</w:t>
      </w:r>
    </w:p>
    <w:p w14:paraId="2A6F2D99" w14:textId="77777777" w:rsidR="00CE4B08" w:rsidRPr="00264ADB" w:rsidRDefault="00CE4B08" w:rsidP="00302D30">
      <w:pPr>
        <w:pStyle w:val="ProductList-Body"/>
        <w:shd w:val="clear" w:color="auto" w:fill="0072C6"/>
        <w:tabs>
          <w:tab w:val="clear" w:pos="158"/>
        </w:tabs>
        <w:ind w:left="142" w:right="1800" w:hanging="142"/>
        <w:rPr>
          <w:color w:val="FFFFFF" w:themeColor="background1"/>
          <w:sz w:val="14"/>
          <w:szCs w:val="18"/>
          <w:lang w:val="es-ES"/>
        </w:rPr>
      </w:pPr>
    </w:p>
    <w:p w14:paraId="5C54110B" w14:textId="77777777" w:rsidR="00CE4B08" w:rsidRPr="00264ADB" w:rsidRDefault="00CE4B08" w:rsidP="00302D30">
      <w:pPr>
        <w:pStyle w:val="ProductList-Body"/>
        <w:shd w:val="clear" w:color="auto" w:fill="0072C6"/>
        <w:tabs>
          <w:tab w:val="clear" w:pos="158"/>
        </w:tabs>
        <w:ind w:left="142" w:right="1800" w:hanging="142"/>
        <w:rPr>
          <w:color w:val="FFFFFF" w:themeColor="background1"/>
          <w:sz w:val="14"/>
          <w:szCs w:val="18"/>
          <w:lang w:val="es-ES"/>
        </w:rPr>
      </w:pPr>
    </w:p>
    <w:p w14:paraId="30193BE5" w14:textId="77777777" w:rsidR="001A0649" w:rsidRPr="00752A4A" w:rsidRDefault="00907FA1" w:rsidP="001A0649">
      <w:pPr>
        <w:shd w:val="clear" w:color="auto" w:fill="0072C6"/>
        <w:tabs>
          <w:tab w:val="left" w:pos="360"/>
        </w:tabs>
        <w:spacing w:after="0" w:line="240" w:lineRule="auto"/>
        <w:ind w:right="1800"/>
        <w:rPr>
          <w:rFonts w:ascii="Calibri Light" w:eastAsia="Calibri" w:hAnsi="Calibri Light" w:cs="Calibri Light"/>
          <w:sz w:val="16"/>
          <w:szCs w:val="20"/>
          <w:u w:val="single"/>
        </w:rPr>
      </w:pPr>
      <w:r w:rsidRPr="00264ADB">
        <w:rPr>
          <w:rFonts w:asciiTheme="majorHAnsi" w:hAnsiTheme="majorHAnsi"/>
          <w:color w:val="FFFFFF" w:themeColor="background1"/>
          <w:sz w:val="48"/>
          <w:szCs w:val="48"/>
          <w:lang w:val="es-ES"/>
        </w:rPr>
        <w:tab/>
      </w:r>
      <w:proofErr w:type="spellStart"/>
      <w:r w:rsidR="001A0649">
        <w:rPr>
          <w:rFonts w:ascii="Calibri Light" w:eastAsia="Calibri" w:hAnsi="Calibri Light" w:cs="Arial"/>
          <w:color w:val="FFFFFF"/>
          <w:sz w:val="48"/>
          <w:szCs w:val="48"/>
        </w:rPr>
        <w:t>Última</w:t>
      </w:r>
      <w:proofErr w:type="spellEnd"/>
      <w:r w:rsidR="001A0649">
        <w:rPr>
          <w:rFonts w:ascii="Calibri Light" w:eastAsia="Calibri" w:hAnsi="Calibri Light" w:cs="Arial"/>
          <w:color w:val="FFFFFF"/>
          <w:sz w:val="48"/>
          <w:szCs w:val="48"/>
        </w:rPr>
        <w:t xml:space="preserve"> </w:t>
      </w:r>
      <w:proofErr w:type="spellStart"/>
      <w:r w:rsidR="001A0649">
        <w:rPr>
          <w:rFonts w:ascii="Calibri Light" w:eastAsia="Calibri" w:hAnsi="Calibri Light" w:cs="Arial"/>
          <w:color w:val="FFFFFF"/>
          <w:sz w:val="48"/>
          <w:szCs w:val="48"/>
        </w:rPr>
        <w:t>actualización</w:t>
      </w:r>
      <w:proofErr w:type="spellEnd"/>
      <w:r w:rsidR="001A0649">
        <w:rPr>
          <w:rFonts w:ascii="Calibri Light" w:eastAsia="Calibri" w:hAnsi="Calibri Light" w:cs="Arial"/>
          <w:color w:val="FFFFFF"/>
          <w:sz w:val="48"/>
          <w:szCs w:val="48"/>
        </w:rPr>
        <w:t xml:space="preserve">: 2 de </w:t>
      </w:r>
      <w:proofErr w:type="spellStart"/>
      <w:r w:rsidR="001A0649">
        <w:rPr>
          <w:rFonts w:ascii="Calibri Light" w:eastAsia="Calibri" w:hAnsi="Calibri Light" w:cs="Arial"/>
          <w:color w:val="FFFFFF"/>
          <w:sz w:val="48"/>
          <w:szCs w:val="48"/>
        </w:rPr>
        <w:t>enero</w:t>
      </w:r>
      <w:proofErr w:type="spellEnd"/>
      <w:r w:rsidR="001A0649">
        <w:rPr>
          <w:rFonts w:ascii="Calibri Light" w:eastAsia="Calibri" w:hAnsi="Calibri Light" w:cs="Arial"/>
          <w:color w:val="FFFFFF"/>
          <w:sz w:val="48"/>
          <w:szCs w:val="48"/>
        </w:rPr>
        <w:t xml:space="preserve"> de 2024</w:t>
      </w:r>
    </w:p>
    <w:p w14:paraId="45BE4558" w14:textId="531B97A2" w:rsidR="00993D40" w:rsidRPr="00264ADB" w:rsidRDefault="00993D40" w:rsidP="00302D30">
      <w:pPr>
        <w:pStyle w:val="ProductList-Body"/>
        <w:shd w:val="clear" w:color="auto" w:fill="0072C6"/>
        <w:tabs>
          <w:tab w:val="clear" w:pos="158"/>
        </w:tabs>
        <w:ind w:left="142" w:right="1800" w:hanging="142"/>
        <w:rPr>
          <w:color w:val="FFFFFF" w:themeColor="background1"/>
          <w:lang w:val="es-ES"/>
        </w:rPr>
      </w:pPr>
    </w:p>
    <w:p w14:paraId="1AEFD08B" w14:textId="77777777" w:rsidR="0027140C" w:rsidRPr="00264ADB" w:rsidRDefault="0027140C" w:rsidP="00993D40">
      <w:pPr>
        <w:pStyle w:val="ProductList-Body"/>
        <w:shd w:val="clear" w:color="auto" w:fill="0072C6"/>
        <w:tabs>
          <w:tab w:val="clear" w:pos="158"/>
          <w:tab w:val="left" w:pos="360"/>
        </w:tabs>
        <w:ind w:right="1800"/>
        <w:rPr>
          <w:color w:val="FFFFFF" w:themeColor="background1"/>
          <w:lang w:val="es-ES"/>
        </w:rPr>
      </w:pPr>
    </w:p>
    <w:p w14:paraId="415B1CA0" w14:textId="77777777" w:rsidR="00F710E5" w:rsidRPr="00264ADB" w:rsidRDefault="00F710E5" w:rsidP="00993D40">
      <w:pPr>
        <w:pStyle w:val="ProductList-Body"/>
        <w:shd w:val="clear" w:color="auto" w:fill="0072C6"/>
        <w:tabs>
          <w:tab w:val="clear" w:pos="158"/>
          <w:tab w:val="left" w:pos="360"/>
        </w:tabs>
        <w:ind w:right="1800"/>
        <w:rPr>
          <w:color w:val="FFFFFF" w:themeColor="background1"/>
          <w:lang w:val="es-ES"/>
        </w:rPr>
      </w:pPr>
    </w:p>
    <w:p w14:paraId="39740FBF" w14:textId="77777777" w:rsidR="00993D40" w:rsidRPr="00860C25" w:rsidRDefault="00993D40" w:rsidP="00993D40">
      <w:pPr>
        <w:pStyle w:val="ProductList-Body"/>
        <w:rPr>
          <w:lang w:val="es-ES"/>
        </w:rPr>
      </w:pPr>
    </w:p>
    <w:p w14:paraId="348CEB8D" w14:textId="77777777" w:rsidR="00993D40" w:rsidRPr="00860C25" w:rsidRDefault="00993D40" w:rsidP="00993D40">
      <w:pPr>
        <w:pStyle w:val="ProductList-Body"/>
        <w:rPr>
          <w:lang w:val="es-ES"/>
        </w:rPr>
        <w:sectPr w:rsidR="00993D40" w:rsidRPr="00860C25" w:rsidSect="004B4668">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08D1C210" w:rsidR="004D27A6" w:rsidRDefault="004D27A6" w:rsidP="007829B6">
      <w:pPr>
        <w:pStyle w:val="ProductList-Body"/>
        <w:spacing w:after="120"/>
        <w:outlineLvl w:val="0"/>
        <w:rPr>
          <w:rFonts w:asciiTheme="majorHAnsi" w:hAnsiTheme="majorHAnsi"/>
          <w:b/>
          <w:sz w:val="40"/>
          <w:szCs w:val="40"/>
        </w:rPr>
        <w:sectPr w:rsidR="004D27A6" w:rsidSect="004B4668">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proofErr w:type="spellStart"/>
      <w:r>
        <w:rPr>
          <w:rFonts w:asciiTheme="majorHAnsi" w:hAnsiTheme="majorHAnsi"/>
          <w:b/>
          <w:sz w:val="40"/>
          <w:szCs w:val="40"/>
        </w:rPr>
        <w:lastRenderedPageBreak/>
        <w:t>Tabla</w:t>
      </w:r>
      <w:proofErr w:type="spellEnd"/>
      <w:r>
        <w:rPr>
          <w:rFonts w:asciiTheme="majorHAnsi" w:hAnsiTheme="majorHAnsi"/>
          <w:b/>
          <w:sz w:val="40"/>
          <w:szCs w:val="40"/>
        </w:rPr>
        <w:t xml:space="preserve"> de </w:t>
      </w:r>
      <w:proofErr w:type="spellStart"/>
      <w:r>
        <w:rPr>
          <w:rFonts w:asciiTheme="majorHAnsi" w:hAnsiTheme="majorHAnsi"/>
          <w:b/>
          <w:sz w:val="40"/>
          <w:szCs w:val="40"/>
        </w:rPr>
        <w:t>Contenido</w:t>
      </w:r>
      <w:proofErr w:type="spellEnd"/>
    </w:p>
    <w:bookmarkEnd w:id="1"/>
    <w:p w14:paraId="122CA6B5" w14:textId="0E083BF2" w:rsidR="00EC56F9" w:rsidRDefault="00A430D3">
      <w:pPr>
        <w:pStyle w:val="TOC1"/>
        <w:rPr>
          <w:rFonts w:eastAsiaTheme="minorEastAsia"/>
          <w:b w:val="0"/>
          <w:caps w:val="0"/>
          <w:noProof/>
          <w:kern w:val="2"/>
          <w:sz w:val="24"/>
          <w:szCs w:val="24"/>
          <w:lang w:eastAsia="en-US"/>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2826" w:history="1">
        <w:r w:rsidR="00EC56F9" w:rsidRPr="008015C8">
          <w:rPr>
            <w:rStyle w:val="Hyperlink"/>
            <w:noProof/>
            <w:lang w:val="es-ES"/>
          </w:rPr>
          <w:t>Introducción</w:t>
        </w:r>
        <w:r w:rsidR="00EC56F9">
          <w:rPr>
            <w:noProof/>
            <w:webHidden/>
          </w:rPr>
          <w:tab/>
        </w:r>
        <w:r w:rsidR="00EC56F9">
          <w:rPr>
            <w:noProof/>
            <w:webHidden/>
          </w:rPr>
          <w:fldChar w:fldCharType="begin"/>
        </w:r>
        <w:r w:rsidR="00EC56F9">
          <w:rPr>
            <w:noProof/>
            <w:webHidden/>
          </w:rPr>
          <w:instrText xml:space="preserve"> PAGEREF _Toc155362826 \h </w:instrText>
        </w:r>
        <w:r w:rsidR="00EC56F9">
          <w:rPr>
            <w:noProof/>
            <w:webHidden/>
          </w:rPr>
        </w:r>
        <w:r w:rsidR="00EC56F9">
          <w:rPr>
            <w:noProof/>
            <w:webHidden/>
          </w:rPr>
          <w:fldChar w:fldCharType="separate"/>
        </w:r>
        <w:r w:rsidR="00EC56F9">
          <w:rPr>
            <w:noProof/>
            <w:webHidden/>
          </w:rPr>
          <w:t>3</w:t>
        </w:r>
        <w:r w:rsidR="00EC56F9">
          <w:rPr>
            <w:noProof/>
            <w:webHidden/>
          </w:rPr>
          <w:fldChar w:fldCharType="end"/>
        </w:r>
      </w:hyperlink>
    </w:p>
    <w:p w14:paraId="56042979" w14:textId="24BDDA4E"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27" w:history="1">
        <w:r w:rsidR="00EC56F9" w:rsidRPr="008015C8">
          <w:rPr>
            <w:rStyle w:val="Hyperlink"/>
            <w:noProof/>
            <w:lang w:val="es-ES"/>
          </w:rPr>
          <w:t>Términos del DPA: vigencia y actualizaciones</w:t>
        </w:r>
        <w:r w:rsidR="00EC56F9">
          <w:rPr>
            <w:noProof/>
            <w:webHidden/>
          </w:rPr>
          <w:tab/>
        </w:r>
        <w:r w:rsidR="00EC56F9">
          <w:rPr>
            <w:noProof/>
            <w:webHidden/>
          </w:rPr>
          <w:fldChar w:fldCharType="begin"/>
        </w:r>
        <w:r w:rsidR="00EC56F9">
          <w:rPr>
            <w:noProof/>
            <w:webHidden/>
          </w:rPr>
          <w:instrText xml:space="preserve"> PAGEREF _Toc155362827 \h </w:instrText>
        </w:r>
        <w:r w:rsidR="00EC56F9">
          <w:rPr>
            <w:noProof/>
            <w:webHidden/>
          </w:rPr>
        </w:r>
        <w:r w:rsidR="00EC56F9">
          <w:rPr>
            <w:noProof/>
            <w:webHidden/>
          </w:rPr>
          <w:fldChar w:fldCharType="separate"/>
        </w:r>
        <w:r w:rsidR="00EC56F9">
          <w:rPr>
            <w:noProof/>
            <w:webHidden/>
          </w:rPr>
          <w:t>3</w:t>
        </w:r>
        <w:r w:rsidR="00EC56F9">
          <w:rPr>
            <w:noProof/>
            <w:webHidden/>
          </w:rPr>
          <w:fldChar w:fldCharType="end"/>
        </w:r>
      </w:hyperlink>
    </w:p>
    <w:p w14:paraId="78B7D7E0" w14:textId="463440AC"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28" w:history="1">
        <w:r w:rsidR="00EC56F9" w:rsidRPr="008015C8">
          <w:rPr>
            <w:rStyle w:val="Hyperlink"/>
            <w:noProof/>
            <w:lang w:val="es-ES"/>
          </w:rPr>
          <w:t>Notificaciones electrónicas</w:t>
        </w:r>
        <w:r w:rsidR="00EC56F9">
          <w:rPr>
            <w:noProof/>
            <w:webHidden/>
          </w:rPr>
          <w:tab/>
        </w:r>
        <w:r w:rsidR="00EC56F9">
          <w:rPr>
            <w:noProof/>
            <w:webHidden/>
          </w:rPr>
          <w:fldChar w:fldCharType="begin"/>
        </w:r>
        <w:r w:rsidR="00EC56F9">
          <w:rPr>
            <w:noProof/>
            <w:webHidden/>
          </w:rPr>
          <w:instrText xml:space="preserve"> PAGEREF _Toc155362828 \h </w:instrText>
        </w:r>
        <w:r w:rsidR="00EC56F9">
          <w:rPr>
            <w:noProof/>
            <w:webHidden/>
          </w:rPr>
        </w:r>
        <w:r w:rsidR="00EC56F9">
          <w:rPr>
            <w:noProof/>
            <w:webHidden/>
          </w:rPr>
          <w:fldChar w:fldCharType="separate"/>
        </w:r>
        <w:r w:rsidR="00EC56F9">
          <w:rPr>
            <w:noProof/>
            <w:webHidden/>
          </w:rPr>
          <w:t>3</w:t>
        </w:r>
        <w:r w:rsidR="00EC56F9">
          <w:rPr>
            <w:noProof/>
            <w:webHidden/>
          </w:rPr>
          <w:fldChar w:fldCharType="end"/>
        </w:r>
      </w:hyperlink>
    </w:p>
    <w:p w14:paraId="3FE1B32C" w14:textId="1E77696B"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29" w:history="1">
        <w:r w:rsidR="00EC56F9" w:rsidRPr="008015C8">
          <w:rPr>
            <w:rStyle w:val="Hyperlink"/>
            <w:noProof/>
            <w:lang w:val="es-ES"/>
          </w:rPr>
          <w:t>Versiones anteriores</w:t>
        </w:r>
        <w:r w:rsidR="00EC56F9">
          <w:rPr>
            <w:noProof/>
            <w:webHidden/>
          </w:rPr>
          <w:tab/>
        </w:r>
        <w:r w:rsidR="00EC56F9">
          <w:rPr>
            <w:noProof/>
            <w:webHidden/>
          </w:rPr>
          <w:fldChar w:fldCharType="begin"/>
        </w:r>
        <w:r w:rsidR="00EC56F9">
          <w:rPr>
            <w:noProof/>
            <w:webHidden/>
          </w:rPr>
          <w:instrText xml:space="preserve"> PAGEREF _Toc155362829 \h </w:instrText>
        </w:r>
        <w:r w:rsidR="00EC56F9">
          <w:rPr>
            <w:noProof/>
            <w:webHidden/>
          </w:rPr>
        </w:r>
        <w:r w:rsidR="00EC56F9">
          <w:rPr>
            <w:noProof/>
            <w:webHidden/>
          </w:rPr>
          <w:fldChar w:fldCharType="separate"/>
        </w:r>
        <w:r w:rsidR="00EC56F9">
          <w:rPr>
            <w:noProof/>
            <w:webHidden/>
          </w:rPr>
          <w:t>3</w:t>
        </w:r>
        <w:r w:rsidR="00EC56F9">
          <w:rPr>
            <w:noProof/>
            <w:webHidden/>
          </w:rPr>
          <w:fldChar w:fldCharType="end"/>
        </w:r>
      </w:hyperlink>
    </w:p>
    <w:p w14:paraId="50A37022" w14:textId="28652197" w:rsidR="00EC56F9" w:rsidRDefault="00F26346">
      <w:pPr>
        <w:pStyle w:val="TOC1"/>
        <w:rPr>
          <w:rFonts w:eastAsiaTheme="minorEastAsia"/>
          <w:b w:val="0"/>
          <w:caps w:val="0"/>
          <w:noProof/>
          <w:kern w:val="2"/>
          <w:sz w:val="24"/>
          <w:szCs w:val="24"/>
          <w:lang w:eastAsia="en-US"/>
          <w14:ligatures w14:val="standardContextual"/>
        </w:rPr>
      </w:pPr>
      <w:hyperlink w:anchor="_Toc155362830" w:history="1">
        <w:r w:rsidR="00EC56F9" w:rsidRPr="008015C8">
          <w:rPr>
            <w:rStyle w:val="Hyperlink"/>
            <w:noProof/>
            <w:lang w:val="es-ES"/>
          </w:rPr>
          <w:t>Definiciones</w:t>
        </w:r>
        <w:r w:rsidR="00EC56F9">
          <w:rPr>
            <w:noProof/>
            <w:webHidden/>
          </w:rPr>
          <w:tab/>
        </w:r>
        <w:r w:rsidR="00EC56F9">
          <w:rPr>
            <w:noProof/>
            <w:webHidden/>
          </w:rPr>
          <w:fldChar w:fldCharType="begin"/>
        </w:r>
        <w:r w:rsidR="00EC56F9">
          <w:rPr>
            <w:noProof/>
            <w:webHidden/>
          </w:rPr>
          <w:instrText xml:space="preserve"> PAGEREF _Toc155362830 \h </w:instrText>
        </w:r>
        <w:r w:rsidR="00EC56F9">
          <w:rPr>
            <w:noProof/>
            <w:webHidden/>
          </w:rPr>
        </w:r>
        <w:r w:rsidR="00EC56F9">
          <w:rPr>
            <w:noProof/>
            <w:webHidden/>
          </w:rPr>
          <w:fldChar w:fldCharType="separate"/>
        </w:r>
        <w:r w:rsidR="00EC56F9">
          <w:rPr>
            <w:noProof/>
            <w:webHidden/>
          </w:rPr>
          <w:t>4</w:t>
        </w:r>
        <w:r w:rsidR="00EC56F9">
          <w:rPr>
            <w:noProof/>
            <w:webHidden/>
          </w:rPr>
          <w:fldChar w:fldCharType="end"/>
        </w:r>
      </w:hyperlink>
    </w:p>
    <w:p w14:paraId="29119754" w14:textId="2175F8B6" w:rsidR="00EC56F9" w:rsidRDefault="00F26346">
      <w:pPr>
        <w:pStyle w:val="TOC1"/>
        <w:rPr>
          <w:rFonts w:eastAsiaTheme="minorEastAsia"/>
          <w:b w:val="0"/>
          <w:caps w:val="0"/>
          <w:noProof/>
          <w:kern w:val="2"/>
          <w:sz w:val="24"/>
          <w:szCs w:val="24"/>
          <w:lang w:eastAsia="en-US"/>
          <w14:ligatures w14:val="standardContextual"/>
        </w:rPr>
      </w:pPr>
      <w:hyperlink w:anchor="_Toc155362831" w:history="1">
        <w:r w:rsidR="00EC56F9" w:rsidRPr="008015C8">
          <w:rPr>
            <w:rStyle w:val="Hyperlink"/>
            <w:noProof/>
            <w:lang w:val="es-ES"/>
          </w:rPr>
          <w:t>Términos Generales</w:t>
        </w:r>
        <w:r w:rsidR="00EC56F9">
          <w:rPr>
            <w:noProof/>
            <w:webHidden/>
          </w:rPr>
          <w:tab/>
        </w:r>
        <w:r w:rsidR="00EC56F9">
          <w:rPr>
            <w:noProof/>
            <w:webHidden/>
          </w:rPr>
          <w:fldChar w:fldCharType="begin"/>
        </w:r>
        <w:r w:rsidR="00EC56F9">
          <w:rPr>
            <w:noProof/>
            <w:webHidden/>
          </w:rPr>
          <w:instrText xml:space="preserve"> PAGEREF _Toc155362831 \h </w:instrText>
        </w:r>
        <w:r w:rsidR="00EC56F9">
          <w:rPr>
            <w:noProof/>
            <w:webHidden/>
          </w:rPr>
        </w:r>
        <w:r w:rsidR="00EC56F9">
          <w:rPr>
            <w:noProof/>
            <w:webHidden/>
          </w:rPr>
          <w:fldChar w:fldCharType="separate"/>
        </w:r>
        <w:r w:rsidR="00EC56F9">
          <w:rPr>
            <w:noProof/>
            <w:webHidden/>
          </w:rPr>
          <w:t>6</w:t>
        </w:r>
        <w:r w:rsidR="00EC56F9">
          <w:rPr>
            <w:noProof/>
            <w:webHidden/>
          </w:rPr>
          <w:fldChar w:fldCharType="end"/>
        </w:r>
      </w:hyperlink>
    </w:p>
    <w:p w14:paraId="22E7363A" w14:textId="769883A7"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2" w:history="1">
        <w:r w:rsidR="00EC56F9" w:rsidRPr="008015C8">
          <w:rPr>
            <w:rStyle w:val="Hyperlink"/>
            <w:noProof/>
            <w:lang w:val="es-ES"/>
          </w:rPr>
          <w:t>Cumplimiento de las leyes</w:t>
        </w:r>
        <w:r w:rsidR="00EC56F9">
          <w:rPr>
            <w:noProof/>
            <w:webHidden/>
          </w:rPr>
          <w:tab/>
        </w:r>
        <w:r w:rsidR="00EC56F9">
          <w:rPr>
            <w:noProof/>
            <w:webHidden/>
          </w:rPr>
          <w:fldChar w:fldCharType="begin"/>
        </w:r>
        <w:r w:rsidR="00EC56F9">
          <w:rPr>
            <w:noProof/>
            <w:webHidden/>
          </w:rPr>
          <w:instrText xml:space="preserve"> PAGEREF _Toc155362832 \h </w:instrText>
        </w:r>
        <w:r w:rsidR="00EC56F9">
          <w:rPr>
            <w:noProof/>
            <w:webHidden/>
          </w:rPr>
        </w:r>
        <w:r w:rsidR="00EC56F9">
          <w:rPr>
            <w:noProof/>
            <w:webHidden/>
          </w:rPr>
          <w:fldChar w:fldCharType="separate"/>
        </w:r>
        <w:r w:rsidR="00EC56F9">
          <w:rPr>
            <w:noProof/>
            <w:webHidden/>
          </w:rPr>
          <w:t>6</w:t>
        </w:r>
        <w:r w:rsidR="00EC56F9">
          <w:rPr>
            <w:noProof/>
            <w:webHidden/>
          </w:rPr>
          <w:fldChar w:fldCharType="end"/>
        </w:r>
      </w:hyperlink>
    </w:p>
    <w:p w14:paraId="1B181834" w14:textId="15C56EE6" w:rsidR="00EC56F9" w:rsidRDefault="00F26346">
      <w:pPr>
        <w:pStyle w:val="TOC1"/>
        <w:rPr>
          <w:rFonts w:eastAsiaTheme="minorEastAsia"/>
          <w:b w:val="0"/>
          <w:caps w:val="0"/>
          <w:noProof/>
          <w:kern w:val="2"/>
          <w:sz w:val="24"/>
          <w:szCs w:val="24"/>
          <w:lang w:eastAsia="en-US"/>
          <w14:ligatures w14:val="standardContextual"/>
        </w:rPr>
      </w:pPr>
      <w:hyperlink w:anchor="_Toc155362833" w:history="1">
        <w:r w:rsidR="00EC56F9" w:rsidRPr="008015C8">
          <w:rPr>
            <w:rStyle w:val="Hyperlink"/>
            <w:noProof/>
            <w:lang w:val="es-ES"/>
          </w:rPr>
          <w:t>Términos de Protección de Datos</w:t>
        </w:r>
        <w:r w:rsidR="00EC56F9">
          <w:rPr>
            <w:noProof/>
            <w:webHidden/>
          </w:rPr>
          <w:tab/>
        </w:r>
        <w:r w:rsidR="00EC56F9">
          <w:rPr>
            <w:noProof/>
            <w:webHidden/>
          </w:rPr>
          <w:fldChar w:fldCharType="begin"/>
        </w:r>
        <w:r w:rsidR="00EC56F9">
          <w:rPr>
            <w:noProof/>
            <w:webHidden/>
          </w:rPr>
          <w:instrText xml:space="preserve"> PAGEREF _Toc155362833 \h </w:instrText>
        </w:r>
        <w:r w:rsidR="00EC56F9">
          <w:rPr>
            <w:noProof/>
            <w:webHidden/>
          </w:rPr>
        </w:r>
        <w:r w:rsidR="00EC56F9">
          <w:rPr>
            <w:noProof/>
            <w:webHidden/>
          </w:rPr>
          <w:fldChar w:fldCharType="separate"/>
        </w:r>
        <w:r w:rsidR="00EC56F9">
          <w:rPr>
            <w:noProof/>
            <w:webHidden/>
          </w:rPr>
          <w:t>6</w:t>
        </w:r>
        <w:r w:rsidR="00EC56F9">
          <w:rPr>
            <w:noProof/>
            <w:webHidden/>
          </w:rPr>
          <w:fldChar w:fldCharType="end"/>
        </w:r>
      </w:hyperlink>
    </w:p>
    <w:p w14:paraId="06654129" w14:textId="60F46671"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4" w:history="1">
        <w:r w:rsidR="00EC56F9" w:rsidRPr="008015C8">
          <w:rPr>
            <w:rStyle w:val="Hyperlink"/>
            <w:noProof/>
            <w:lang w:val="es-ES"/>
          </w:rPr>
          <w:t>Alcance</w:t>
        </w:r>
        <w:r w:rsidR="00EC56F9">
          <w:rPr>
            <w:noProof/>
            <w:webHidden/>
          </w:rPr>
          <w:tab/>
        </w:r>
        <w:r w:rsidR="00EC56F9">
          <w:rPr>
            <w:noProof/>
            <w:webHidden/>
          </w:rPr>
          <w:fldChar w:fldCharType="begin"/>
        </w:r>
        <w:r w:rsidR="00EC56F9">
          <w:rPr>
            <w:noProof/>
            <w:webHidden/>
          </w:rPr>
          <w:instrText xml:space="preserve"> PAGEREF _Toc155362834 \h </w:instrText>
        </w:r>
        <w:r w:rsidR="00EC56F9">
          <w:rPr>
            <w:noProof/>
            <w:webHidden/>
          </w:rPr>
        </w:r>
        <w:r w:rsidR="00EC56F9">
          <w:rPr>
            <w:noProof/>
            <w:webHidden/>
          </w:rPr>
          <w:fldChar w:fldCharType="separate"/>
        </w:r>
        <w:r w:rsidR="00EC56F9">
          <w:rPr>
            <w:noProof/>
            <w:webHidden/>
          </w:rPr>
          <w:t>6</w:t>
        </w:r>
        <w:r w:rsidR="00EC56F9">
          <w:rPr>
            <w:noProof/>
            <w:webHidden/>
          </w:rPr>
          <w:fldChar w:fldCharType="end"/>
        </w:r>
      </w:hyperlink>
    </w:p>
    <w:p w14:paraId="75817332" w14:textId="736EC040"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5" w:history="1">
        <w:r w:rsidR="00EC56F9" w:rsidRPr="008015C8">
          <w:rPr>
            <w:rStyle w:val="Hyperlink"/>
            <w:noProof/>
            <w:lang w:val="es-ES"/>
          </w:rPr>
          <w:t>Naturaleza del tratamiento de datos; titularidad</w:t>
        </w:r>
        <w:r w:rsidR="00EC56F9">
          <w:rPr>
            <w:noProof/>
            <w:webHidden/>
          </w:rPr>
          <w:tab/>
        </w:r>
        <w:r w:rsidR="00EC56F9">
          <w:rPr>
            <w:noProof/>
            <w:webHidden/>
          </w:rPr>
          <w:fldChar w:fldCharType="begin"/>
        </w:r>
        <w:r w:rsidR="00EC56F9">
          <w:rPr>
            <w:noProof/>
            <w:webHidden/>
          </w:rPr>
          <w:instrText xml:space="preserve"> PAGEREF _Toc155362835 \h </w:instrText>
        </w:r>
        <w:r w:rsidR="00EC56F9">
          <w:rPr>
            <w:noProof/>
            <w:webHidden/>
          </w:rPr>
        </w:r>
        <w:r w:rsidR="00EC56F9">
          <w:rPr>
            <w:noProof/>
            <w:webHidden/>
          </w:rPr>
          <w:fldChar w:fldCharType="separate"/>
        </w:r>
        <w:r w:rsidR="00EC56F9">
          <w:rPr>
            <w:noProof/>
            <w:webHidden/>
          </w:rPr>
          <w:t>6</w:t>
        </w:r>
        <w:r w:rsidR="00EC56F9">
          <w:rPr>
            <w:noProof/>
            <w:webHidden/>
          </w:rPr>
          <w:fldChar w:fldCharType="end"/>
        </w:r>
      </w:hyperlink>
    </w:p>
    <w:p w14:paraId="022D32F0" w14:textId="404E95A6"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6" w:history="1">
        <w:r w:rsidR="00EC56F9" w:rsidRPr="008015C8">
          <w:rPr>
            <w:rStyle w:val="Hyperlink"/>
            <w:noProof/>
            <w:lang w:val="es-ES"/>
          </w:rPr>
          <w:t>Revelación de Datos Procesados</w:t>
        </w:r>
        <w:r w:rsidR="00EC56F9">
          <w:rPr>
            <w:noProof/>
            <w:webHidden/>
          </w:rPr>
          <w:tab/>
        </w:r>
        <w:r w:rsidR="00EC56F9">
          <w:rPr>
            <w:noProof/>
            <w:webHidden/>
          </w:rPr>
          <w:fldChar w:fldCharType="begin"/>
        </w:r>
        <w:r w:rsidR="00EC56F9">
          <w:rPr>
            <w:noProof/>
            <w:webHidden/>
          </w:rPr>
          <w:instrText xml:space="preserve"> PAGEREF _Toc155362836 \h </w:instrText>
        </w:r>
        <w:r w:rsidR="00EC56F9">
          <w:rPr>
            <w:noProof/>
            <w:webHidden/>
          </w:rPr>
        </w:r>
        <w:r w:rsidR="00EC56F9">
          <w:rPr>
            <w:noProof/>
            <w:webHidden/>
          </w:rPr>
          <w:fldChar w:fldCharType="separate"/>
        </w:r>
        <w:r w:rsidR="00EC56F9">
          <w:rPr>
            <w:noProof/>
            <w:webHidden/>
          </w:rPr>
          <w:t>7</w:t>
        </w:r>
        <w:r w:rsidR="00EC56F9">
          <w:rPr>
            <w:noProof/>
            <w:webHidden/>
          </w:rPr>
          <w:fldChar w:fldCharType="end"/>
        </w:r>
      </w:hyperlink>
    </w:p>
    <w:p w14:paraId="1B07D8B6" w14:textId="7A88385D"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7" w:history="1">
        <w:r w:rsidR="00EC56F9" w:rsidRPr="008015C8">
          <w:rPr>
            <w:rStyle w:val="Hyperlink"/>
            <w:noProof/>
            <w:lang w:val="es-ES"/>
          </w:rPr>
          <w:t>Tratamiento de Datos Personales; RGPD</w:t>
        </w:r>
        <w:r w:rsidR="00EC56F9">
          <w:rPr>
            <w:noProof/>
            <w:webHidden/>
          </w:rPr>
          <w:tab/>
        </w:r>
        <w:r w:rsidR="00EC56F9">
          <w:rPr>
            <w:noProof/>
            <w:webHidden/>
          </w:rPr>
          <w:fldChar w:fldCharType="begin"/>
        </w:r>
        <w:r w:rsidR="00EC56F9">
          <w:rPr>
            <w:noProof/>
            <w:webHidden/>
          </w:rPr>
          <w:instrText xml:space="preserve"> PAGEREF _Toc155362837 \h </w:instrText>
        </w:r>
        <w:r w:rsidR="00EC56F9">
          <w:rPr>
            <w:noProof/>
            <w:webHidden/>
          </w:rPr>
        </w:r>
        <w:r w:rsidR="00EC56F9">
          <w:rPr>
            <w:noProof/>
            <w:webHidden/>
          </w:rPr>
          <w:fldChar w:fldCharType="separate"/>
        </w:r>
        <w:r w:rsidR="00EC56F9">
          <w:rPr>
            <w:noProof/>
            <w:webHidden/>
          </w:rPr>
          <w:t>8</w:t>
        </w:r>
        <w:r w:rsidR="00EC56F9">
          <w:rPr>
            <w:noProof/>
            <w:webHidden/>
          </w:rPr>
          <w:fldChar w:fldCharType="end"/>
        </w:r>
      </w:hyperlink>
    </w:p>
    <w:p w14:paraId="17118874" w14:textId="39676AA8"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8" w:history="1">
        <w:r w:rsidR="00EC56F9" w:rsidRPr="008015C8">
          <w:rPr>
            <w:rStyle w:val="Hyperlink"/>
            <w:noProof/>
            <w:lang w:val="es-ES"/>
          </w:rPr>
          <w:t>Seguridad de los datos</w:t>
        </w:r>
        <w:r w:rsidR="00EC56F9">
          <w:rPr>
            <w:noProof/>
            <w:webHidden/>
          </w:rPr>
          <w:tab/>
        </w:r>
        <w:r w:rsidR="00EC56F9">
          <w:rPr>
            <w:noProof/>
            <w:webHidden/>
          </w:rPr>
          <w:fldChar w:fldCharType="begin"/>
        </w:r>
        <w:r w:rsidR="00EC56F9">
          <w:rPr>
            <w:noProof/>
            <w:webHidden/>
          </w:rPr>
          <w:instrText xml:space="preserve"> PAGEREF _Toc155362838 \h </w:instrText>
        </w:r>
        <w:r w:rsidR="00EC56F9">
          <w:rPr>
            <w:noProof/>
            <w:webHidden/>
          </w:rPr>
        </w:r>
        <w:r w:rsidR="00EC56F9">
          <w:rPr>
            <w:noProof/>
            <w:webHidden/>
          </w:rPr>
          <w:fldChar w:fldCharType="separate"/>
        </w:r>
        <w:r w:rsidR="00EC56F9">
          <w:rPr>
            <w:noProof/>
            <w:webHidden/>
          </w:rPr>
          <w:t>9</w:t>
        </w:r>
        <w:r w:rsidR="00EC56F9">
          <w:rPr>
            <w:noProof/>
            <w:webHidden/>
          </w:rPr>
          <w:fldChar w:fldCharType="end"/>
        </w:r>
      </w:hyperlink>
    </w:p>
    <w:p w14:paraId="16AC7574" w14:textId="0C3EE9D7"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39" w:history="1">
        <w:r w:rsidR="00EC56F9" w:rsidRPr="008015C8">
          <w:rPr>
            <w:rStyle w:val="Hyperlink"/>
            <w:noProof/>
            <w:lang w:val="es-ES"/>
          </w:rPr>
          <w:t>Notificación de Incidentes de Seguridad</w:t>
        </w:r>
        <w:r w:rsidR="00EC56F9">
          <w:rPr>
            <w:noProof/>
            <w:webHidden/>
          </w:rPr>
          <w:tab/>
        </w:r>
        <w:r w:rsidR="00EC56F9">
          <w:rPr>
            <w:noProof/>
            <w:webHidden/>
          </w:rPr>
          <w:fldChar w:fldCharType="begin"/>
        </w:r>
        <w:r w:rsidR="00EC56F9">
          <w:rPr>
            <w:noProof/>
            <w:webHidden/>
          </w:rPr>
          <w:instrText xml:space="preserve"> PAGEREF _Toc155362839 \h </w:instrText>
        </w:r>
        <w:r w:rsidR="00EC56F9">
          <w:rPr>
            <w:noProof/>
            <w:webHidden/>
          </w:rPr>
        </w:r>
        <w:r w:rsidR="00EC56F9">
          <w:rPr>
            <w:noProof/>
            <w:webHidden/>
          </w:rPr>
          <w:fldChar w:fldCharType="separate"/>
        </w:r>
        <w:r w:rsidR="00EC56F9">
          <w:rPr>
            <w:noProof/>
            <w:webHidden/>
          </w:rPr>
          <w:t>11</w:t>
        </w:r>
        <w:r w:rsidR="00EC56F9">
          <w:rPr>
            <w:noProof/>
            <w:webHidden/>
          </w:rPr>
          <w:fldChar w:fldCharType="end"/>
        </w:r>
      </w:hyperlink>
    </w:p>
    <w:p w14:paraId="7122962A" w14:textId="6144097F"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0" w:history="1">
        <w:r w:rsidR="00EC56F9" w:rsidRPr="008015C8">
          <w:rPr>
            <w:rStyle w:val="Hyperlink"/>
            <w:noProof/>
            <w:lang w:val="es-ES"/>
          </w:rPr>
          <w:t>Transferencias y ubicación de los datos</w:t>
        </w:r>
        <w:r w:rsidR="00EC56F9">
          <w:rPr>
            <w:noProof/>
            <w:webHidden/>
          </w:rPr>
          <w:tab/>
        </w:r>
        <w:r w:rsidR="00EC56F9">
          <w:rPr>
            <w:noProof/>
            <w:webHidden/>
          </w:rPr>
          <w:fldChar w:fldCharType="begin"/>
        </w:r>
        <w:r w:rsidR="00EC56F9">
          <w:rPr>
            <w:noProof/>
            <w:webHidden/>
          </w:rPr>
          <w:instrText xml:space="preserve"> PAGEREF _Toc155362840 \h </w:instrText>
        </w:r>
        <w:r w:rsidR="00EC56F9">
          <w:rPr>
            <w:noProof/>
            <w:webHidden/>
          </w:rPr>
        </w:r>
        <w:r w:rsidR="00EC56F9">
          <w:rPr>
            <w:noProof/>
            <w:webHidden/>
          </w:rPr>
          <w:fldChar w:fldCharType="separate"/>
        </w:r>
        <w:r w:rsidR="00EC56F9">
          <w:rPr>
            <w:noProof/>
            <w:webHidden/>
          </w:rPr>
          <w:t>11</w:t>
        </w:r>
        <w:r w:rsidR="00EC56F9">
          <w:rPr>
            <w:noProof/>
            <w:webHidden/>
          </w:rPr>
          <w:fldChar w:fldCharType="end"/>
        </w:r>
      </w:hyperlink>
    </w:p>
    <w:p w14:paraId="56E7BDD8" w14:textId="705ADD3D"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1" w:history="1">
        <w:r w:rsidR="00EC56F9" w:rsidRPr="008015C8">
          <w:rPr>
            <w:rStyle w:val="Hyperlink"/>
            <w:noProof/>
            <w:lang w:val="es-ES"/>
          </w:rPr>
          <w:t>Conservación y eliminación de datos</w:t>
        </w:r>
        <w:r w:rsidR="00EC56F9">
          <w:rPr>
            <w:noProof/>
            <w:webHidden/>
          </w:rPr>
          <w:tab/>
        </w:r>
        <w:r w:rsidR="00EC56F9">
          <w:rPr>
            <w:noProof/>
            <w:webHidden/>
          </w:rPr>
          <w:fldChar w:fldCharType="begin"/>
        </w:r>
        <w:r w:rsidR="00EC56F9">
          <w:rPr>
            <w:noProof/>
            <w:webHidden/>
          </w:rPr>
          <w:instrText xml:space="preserve"> PAGEREF _Toc155362841 \h </w:instrText>
        </w:r>
        <w:r w:rsidR="00EC56F9">
          <w:rPr>
            <w:noProof/>
            <w:webHidden/>
          </w:rPr>
        </w:r>
        <w:r w:rsidR="00EC56F9">
          <w:rPr>
            <w:noProof/>
            <w:webHidden/>
          </w:rPr>
          <w:fldChar w:fldCharType="separate"/>
        </w:r>
        <w:r w:rsidR="00EC56F9">
          <w:rPr>
            <w:noProof/>
            <w:webHidden/>
          </w:rPr>
          <w:t>11</w:t>
        </w:r>
        <w:r w:rsidR="00EC56F9">
          <w:rPr>
            <w:noProof/>
            <w:webHidden/>
          </w:rPr>
          <w:fldChar w:fldCharType="end"/>
        </w:r>
      </w:hyperlink>
    </w:p>
    <w:p w14:paraId="136AF996" w14:textId="0BDB3730"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2" w:history="1">
        <w:r w:rsidR="00EC56F9" w:rsidRPr="008015C8">
          <w:rPr>
            <w:rStyle w:val="Hyperlink"/>
            <w:noProof/>
            <w:lang w:val="es-ES"/>
          </w:rPr>
          <w:t>Compromiso de confidencialidad como encargado del tratamiento</w:t>
        </w:r>
        <w:r w:rsidR="00EC56F9">
          <w:rPr>
            <w:noProof/>
            <w:webHidden/>
          </w:rPr>
          <w:tab/>
        </w:r>
        <w:r w:rsidR="00EC56F9">
          <w:rPr>
            <w:noProof/>
            <w:webHidden/>
          </w:rPr>
          <w:fldChar w:fldCharType="begin"/>
        </w:r>
        <w:r w:rsidR="00EC56F9">
          <w:rPr>
            <w:noProof/>
            <w:webHidden/>
          </w:rPr>
          <w:instrText xml:space="preserve"> PAGEREF _Toc155362842 \h </w:instrText>
        </w:r>
        <w:r w:rsidR="00EC56F9">
          <w:rPr>
            <w:noProof/>
            <w:webHidden/>
          </w:rPr>
        </w:r>
        <w:r w:rsidR="00EC56F9">
          <w:rPr>
            <w:noProof/>
            <w:webHidden/>
          </w:rPr>
          <w:fldChar w:fldCharType="separate"/>
        </w:r>
        <w:r w:rsidR="00EC56F9">
          <w:rPr>
            <w:noProof/>
            <w:webHidden/>
          </w:rPr>
          <w:t>12</w:t>
        </w:r>
        <w:r w:rsidR="00EC56F9">
          <w:rPr>
            <w:noProof/>
            <w:webHidden/>
          </w:rPr>
          <w:fldChar w:fldCharType="end"/>
        </w:r>
      </w:hyperlink>
    </w:p>
    <w:p w14:paraId="09F5BB79" w14:textId="74BA8FAF"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3" w:history="1">
        <w:r w:rsidR="00EC56F9" w:rsidRPr="008015C8">
          <w:rPr>
            <w:rStyle w:val="Hyperlink"/>
            <w:noProof/>
            <w:lang w:val="es-ES"/>
          </w:rPr>
          <w:t>Notificaciones y controles sobre el uso de Subencargados</w:t>
        </w:r>
        <w:r w:rsidR="00EC56F9">
          <w:rPr>
            <w:noProof/>
            <w:webHidden/>
          </w:rPr>
          <w:tab/>
        </w:r>
        <w:r w:rsidR="00EC56F9">
          <w:rPr>
            <w:noProof/>
            <w:webHidden/>
          </w:rPr>
          <w:fldChar w:fldCharType="begin"/>
        </w:r>
        <w:r w:rsidR="00EC56F9">
          <w:rPr>
            <w:noProof/>
            <w:webHidden/>
          </w:rPr>
          <w:instrText xml:space="preserve"> PAGEREF _Toc155362843 \h </w:instrText>
        </w:r>
        <w:r w:rsidR="00EC56F9">
          <w:rPr>
            <w:noProof/>
            <w:webHidden/>
          </w:rPr>
        </w:r>
        <w:r w:rsidR="00EC56F9">
          <w:rPr>
            <w:noProof/>
            <w:webHidden/>
          </w:rPr>
          <w:fldChar w:fldCharType="separate"/>
        </w:r>
        <w:r w:rsidR="00EC56F9">
          <w:rPr>
            <w:noProof/>
            <w:webHidden/>
          </w:rPr>
          <w:t>12</w:t>
        </w:r>
        <w:r w:rsidR="00EC56F9">
          <w:rPr>
            <w:noProof/>
            <w:webHidden/>
          </w:rPr>
          <w:fldChar w:fldCharType="end"/>
        </w:r>
      </w:hyperlink>
    </w:p>
    <w:p w14:paraId="3325CB7A" w14:textId="435C0D47"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4" w:history="1">
        <w:r w:rsidR="00EC56F9" w:rsidRPr="008015C8">
          <w:rPr>
            <w:rStyle w:val="Hyperlink"/>
            <w:noProof/>
            <w:lang w:val="es-ES"/>
          </w:rPr>
          <w:t>Instituciones educativas</w:t>
        </w:r>
        <w:r w:rsidR="00EC56F9">
          <w:rPr>
            <w:noProof/>
            <w:webHidden/>
          </w:rPr>
          <w:tab/>
        </w:r>
        <w:r w:rsidR="00EC56F9">
          <w:rPr>
            <w:noProof/>
            <w:webHidden/>
          </w:rPr>
          <w:fldChar w:fldCharType="begin"/>
        </w:r>
        <w:r w:rsidR="00EC56F9">
          <w:rPr>
            <w:noProof/>
            <w:webHidden/>
          </w:rPr>
          <w:instrText xml:space="preserve"> PAGEREF _Toc155362844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4BFBDBD7" w14:textId="0DB3622B"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5" w:history="1">
        <w:r w:rsidR="00EC56F9" w:rsidRPr="008015C8">
          <w:rPr>
            <w:rStyle w:val="Hyperlink"/>
            <w:i/>
            <w:iCs/>
            <w:noProof/>
            <w:lang w:val="es-ES"/>
          </w:rPr>
          <w:t>CJIS Customer Agreement</w:t>
        </w:r>
        <w:r w:rsidR="00EC56F9">
          <w:rPr>
            <w:noProof/>
            <w:webHidden/>
          </w:rPr>
          <w:tab/>
        </w:r>
        <w:r w:rsidR="00EC56F9">
          <w:rPr>
            <w:noProof/>
            <w:webHidden/>
          </w:rPr>
          <w:fldChar w:fldCharType="begin"/>
        </w:r>
        <w:r w:rsidR="00EC56F9">
          <w:rPr>
            <w:noProof/>
            <w:webHidden/>
          </w:rPr>
          <w:instrText xml:space="preserve"> PAGEREF _Toc155362845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182D9CC0" w14:textId="0BE007D3"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6" w:history="1">
        <w:r w:rsidR="00EC56F9" w:rsidRPr="008015C8">
          <w:rPr>
            <w:rStyle w:val="Hyperlink"/>
            <w:i/>
            <w:iCs/>
            <w:noProof/>
            <w:lang w:val="es-ES"/>
          </w:rPr>
          <w:t>HIPAA Business Associate</w:t>
        </w:r>
        <w:r w:rsidR="00EC56F9">
          <w:rPr>
            <w:noProof/>
            <w:webHidden/>
          </w:rPr>
          <w:tab/>
        </w:r>
        <w:r w:rsidR="00EC56F9">
          <w:rPr>
            <w:noProof/>
            <w:webHidden/>
          </w:rPr>
          <w:fldChar w:fldCharType="begin"/>
        </w:r>
        <w:r w:rsidR="00EC56F9">
          <w:rPr>
            <w:noProof/>
            <w:webHidden/>
          </w:rPr>
          <w:instrText xml:space="preserve"> PAGEREF _Toc155362846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28E33CD4" w14:textId="5BCC8C4C"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7" w:history="1">
        <w:r w:rsidR="00EC56F9" w:rsidRPr="008015C8">
          <w:rPr>
            <w:rStyle w:val="Hyperlink"/>
            <w:noProof/>
          </w:rPr>
          <w:t>Datos de telecomunicaciones</w:t>
        </w:r>
        <w:r w:rsidR="00EC56F9">
          <w:rPr>
            <w:noProof/>
            <w:webHidden/>
          </w:rPr>
          <w:tab/>
        </w:r>
        <w:r w:rsidR="00EC56F9">
          <w:rPr>
            <w:noProof/>
            <w:webHidden/>
          </w:rPr>
          <w:fldChar w:fldCharType="begin"/>
        </w:r>
        <w:r w:rsidR="00EC56F9">
          <w:rPr>
            <w:noProof/>
            <w:webHidden/>
          </w:rPr>
          <w:instrText xml:space="preserve"> PAGEREF _Toc155362847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30A16B01" w14:textId="587EFF7A"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8" w:history="1">
        <w:r w:rsidR="00EC56F9" w:rsidRPr="008015C8">
          <w:rPr>
            <w:rStyle w:val="Hyperlink"/>
            <w:i/>
            <w:iCs/>
            <w:noProof/>
            <w:lang w:val="es-ES"/>
          </w:rPr>
          <w:t>California Consumer Privacy Act</w:t>
        </w:r>
        <w:r w:rsidR="00EC56F9" w:rsidRPr="008015C8">
          <w:rPr>
            <w:rStyle w:val="Hyperlink"/>
            <w:noProof/>
            <w:lang w:val="es-ES"/>
          </w:rPr>
          <w:t xml:space="preserve"> (CCPA)</w:t>
        </w:r>
        <w:r w:rsidR="00EC56F9">
          <w:rPr>
            <w:noProof/>
            <w:webHidden/>
          </w:rPr>
          <w:tab/>
        </w:r>
        <w:r w:rsidR="00EC56F9">
          <w:rPr>
            <w:noProof/>
            <w:webHidden/>
          </w:rPr>
          <w:fldChar w:fldCharType="begin"/>
        </w:r>
        <w:r w:rsidR="00EC56F9">
          <w:rPr>
            <w:noProof/>
            <w:webHidden/>
          </w:rPr>
          <w:instrText xml:space="preserve"> PAGEREF _Toc155362848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3B92E4F9" w14:textId="1D751B95"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49" w:history="1">
        <w:r w:rsidR="00EC56F9" w:rsidRPr="008015C8">
          <w:rPr>
            <w:rStyle w:val="Hyperlink"/>
            <w:noProof/>
            <w:lang w:val="es-ES"/>
          </w:rPr>
          <w:t>Datos Biométricos</w:t>
        </w:r>
        <w:r w:rsidR="00EC56F9">
          <w:rPr>
            <w:noProof/>
            <w:webHidden/>
          </w:rPr>
          <w:tab/>
        </w:r>
        <w:r w:rsidR="00EC56F9">
          <w:rPr>
            <w:noProof/>
            <w:webHidden/>
          </w:rPr>
          <w:fldChar w:fldCharType="begin"/>
        </w:r>
        <w:r w:rsidR="00EC56F9">
          <w:rPr>
            <w:noProof/>
            <w:webHidden/>
          </w:rPr>
          <w:instrText xml:space="preserve"> PAGEREF _Toc155362849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0D66F59C" w14:textId="4489951D"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50" w:history="1">
        <w:r w:rsidR="00EC56F9" w:rsidRPr="008015C8">
          <w:rPr>
            <w:rStyle w:val="Hyperlink"/>
            <w:noProof/>
            <w:lang w:val="es-ES"/>
          </w:rPr>
          <w:t>Servicios Profesionales Suplementarios</w:t>
        </w:r>
        <w:r w:rsidR="00EC56F9">
          <w:rPr>
            <w:noProof/>
            <w:webHidden/>
          </w:rPr>
          <w:tab/>
        </w:r>
        <w:r w:rsidR="00EC56F9">
          <w:rPr>
            <w:noProof/>
            <w:webHidden/>
          </w:rPr>
          <w:fldChar w:fldCharType="begin"/>
        </w:r>
        <w:r w:rsidR="00EC56F9">
          <w:rPr>
            <w:noProof/>
            <w:webHidden/>
          </w:rPr>
          <w:instrText xml:space="preserve"> PAGEREF _Toc155362850 \h </w:instrText>
        </w:r>
        <w:r w:rsidR="00EC56F9">
          <w:rPr>
            <w:noProof/>
            <w:webHidden/>
          </w:rPr>
        </w:r>
        <w:r w:rsidR="00EC56F9">
          <w:rPr>
            <w:noProof/>
            <w:webHidden/>
          </w:rPr>
          <w:fldChar w:fldCharType="separate"/>
        </w:r>
        <w:r w:rsidR="00EC56F9">
          <w:rPr>
            <w:noProof/>
            <w:webHidden/>
          </w:rPr>
          <w:t>13</w:t>
        </w:r>
        <w:r w:rsidR="00EC56F9">
          <w:rPr>
            <w:noProof/>
            <w:webHidden/>
          </w:rPr>
          <w:fldChar w:fldCharType="end"/>
        </w:r>
      </w:hyperlink>
    </w:p>
    <w:p w14:paraId="41E90A49" w14:textId="3AC4B5EF" w:rsidR="00EC56F9" w:rsidRDefault="00F26346">
      <w:pPr>
        <w:pStyle w:val="TOC5"/>
        <w:tabs>
          <w:tab w:val="right" w:leader="dot" w:pos="5030"/>
        </w:tabs>
        <w:rPr>
          <w:rFonts w:eastAsiaTheme="minorEastAsia"/>
          <w:noProof/>
          <w:kern w:val="2"/>
          <w:sz w:val="24"/>
          <w:szCs w:val="24"/>
          <w:lang w:eastAsia="en-US"/>
          <w14:ligatures w14:val="standardContextual"/>
        </w:rPr>
      </w:pPr>
      <w:hyperlink w:anchor="_Toc155362851" w:history="1">
        <w:r w:rsidR="00EC56F9" w:rsidRPr="008015C8">
          <w:rPr>
            <w:rStyle w:val="Hyperlink"/>
            <w:noProof/>
            <w:lang w:val="es-ES"/>
          </w:rPr>
          <w:t>Cómo ponerse en contacto con Microsoft</w:t>
        </w:r>
        <w:r w:rsidR="00EC56F9">
          <w:rPr>
            <w:noProof/>
            <w:webHidden/>
          </w:rPr>
          <w:tab/>
        </w:r>
        <w:r w:rsidR="00EC56F9">
          <w:rPr>
            <w:noProof/>
            <w:webHidden/>
          </w:rPr>
          <w:fldChar w:fldCharType="begin"/>
        </w:r>
        <w:r w:rsidR="00EC56F9">
          <w:rPr>
            <w:noProof/>
            <w:webHidden/>
          </w:rPr>
          <w:instrText xml:space="preserve"> PAGEREF _Toc155362851 \h </w:instrText>
        </w:r>
        <w:r w:rsidR="00EC56F9">
          <w:rPr>
            <w:noProof/>
            <w:webHidden/>
          </w:rPr>
        </w:r>
        <w:r w:rsidR="00EC56F9">
          <w:rPr>
            <w:noProof/>
            <w:webHidden/>
          </w:rPr>
          <w:fldChar w:fldCharType="separate"/>
        </w:r>
        <w:r w:rsidR="00EC56F9">
          <w:rPr>
            <w:noProof/>
            <w:webHidden/>
          </w:rPr>
          <w:t>14</w:t>
        </w:r>
        <w:r w:rsidR="00EC56F9">
          <w:rPr>
            <w:noProof/>
            <w:webHidden/>
          </w:rPr>
          <w:fldChar w:fldCharType="end"/>
        </w:r>
      </w:hyperlink>
    </w:p>
    <w:p w14:paraId="243C573B" w14:textId="55B40F2E" w:rsidR="00EC56F9" w:rsidRDefault="00F26346">
      <w:pPr>
        <w:pStyle w:val="TOC1"/>
        <w:rPr>
          <w:rFonts w:eastAsiaTheme="minorEastAsia"/>
          <w:b w:val="0"/>
          <w:caps w:val="0"/>
          <w:noProof/>
          <w:kern w:val="2"/>
          <w:sz w:val="24"/>
          <w:szCs w:val="24"/>
          <w:lang w:eastAsia="en-US"/>
          <w14:ligatures w14:val="standardContextual"/>
        </w:rPr>
      </w:pPr>
      <w:hyperlink w:anchor="_Toc155362852" w:history="1">
        <w:r w:rsidR="00EC56F9" w:rsidRPr="008015C8">
          <w:rPr>
            <w:rStyle w:val="Hyperlink"/>
            <w:noProof/>
            <w:lang w:val="es-ES"/>
          </w:rPr>
          <w:t>Apéndice A: Medidas de seguridad</w:t>
        </w:r>
        <w:r w:rsidR="00EC56F9">
          <w:rPr>
            <w:noProof/>
            <w:webHidden/>
          </w:rPr>
          <w:tab/>
        </w:r>
        <w:r w:rsidR="00EC56F9">
          <w:rPr>
            <w:noProof/>
            <w:webHidden/>
          </w:rPr>
          <w:fldChar w:fldCharType="begin"/>
        </w:r>
        <w:r w:rsidR="00EC56F9">
          <w:rPr>
            <w:noProof/>
            <w:webHidden/>
          </w:rPr>
          <w:instrText xml:space="preserve"> PAGEREF _Toc155362852 \h </w:instrText>
        </w:r>
        <w:r w:rsidR="00EC56F9">
          <w:rPr>
            <w:noProof/>
            <w:webHidden/>
          </w:rPr>
        </w:r>
        <w:r w:rsidR="00EC56F9">
          <w:rPr>
            <w:noProof/>
            <w:webHidden/>
          </w:rPr>
          <w:fldChar w:fldCharType="separate"/>
        </w:r>
        <w:r w:rsidR="00EC56F9">
          <w:rPr>
            <w:noProof/>
            <w:webHidden/>
          </w:rPr>
          <w:t>15</w:t>
        </w:r>
        <w:r w:rsidR="00EC56F9">
          <w:rPr>
            <w:noProof/>
            <w:webHidden/>
          </w:rPr>
          <w:fldChar w:fldCharType="end"/>
        </w:r>
      </w:hyperlink>
    </w:p>
    <w:p w14:paraId="39EB3B90" w14:textId="56B6C7AF" w:rsidR="00EC56F9" w:rsidRDefault="00F26346">
      <w:pPr>
        <w:pStyle w:val="TOC1"/>
        <w:rPr>
          <w:rFonts w:eastAsiaTheme="minorEastAsia"/>
          <w:b w:val="0"/>
          <w:caps w:val="0"/>
          <w:noProof/>
          <w:kern w:val="2"/>
          <w:sz w:val="24"/>
          <w:szCs w:val="24"/>
          <w:lang w:eastAsia="en-US"/>
          <w14:ligatures w14:val="standardContextual"/>
        </w:rPr>
      </w:pPr>
      <w:hyperlink w:anchor="_Toc155362853" w:history="1">
        <w:r w:rsidR="00EC56F9" w:rsidRPr="008015C8">
          <w:rPr>
            <w:rStyle w:val="Hyperlink"/>
            <w:noProof/>
            <w:lang w:val="es-ES"/>
          </w:rPr>
          <w:t>Apéndice B: Interesados y categorías de Datos Personales.</w:t>
        </w:r>
        <w:r w:rsidR="00EC56F9">
          <w:rPr>
            <w:noProof/>
            <w:webHidden/>
          </w:rPr>
          <w:tab/>
        </w:r>
        <w:r w:rsidR="00EC56F9">
          <w:rPr>
            <w:noProof/>
            <w:webHidden/>
          </w:rPr>
          <w:fldChar w:fldCharType="begin"/>
        </w:r>
        <w:r w:rsidR="00EC56F9">
          <w:rPr>
            <w:noProof/>
            <w:webHidden/>
          </w:rPr>
          <w:instrText xml:space="preserve"> PAGEREF _Toc155362853 \h </w:instrText>
        </w:r>
        <w:r w:rsidR="00EC56F9">
          <w:rPr>
            <w:noProof/>
            <w:webHidden/>
          </w:rPr>
        </w:r>
        <w:r w:rsidR="00EC56F9">
          <w:rPr>
            <w:noProof/>
            <w:webHidden/>
          </w:rPr>
          <w:fldChar w:fldCharType="separate"/>
        </w:r>
        <w:r w:rsidR="00EC56F9">
          <w:rPr>
            <w:noProof/>
            <w:webHidden/>
          </w:rPr>
          <w:t>18</w:t>
        </w:r>
        <w:r w:rsidR="00EC56F9">
          <w:rPr>
            <w:noProof/>
            <w:webHidden/>
          </w:rPr>
          <w:fldChar w:fldCharType="end"/>
        </w:r>
      </w:hyperlink>
    </w:p>
    <w:p w14:paraId="1058E7F2" w14:textId="61036589" w:rsidR="00EC56F9" w:rsidRDefault="00F26346">
      <w:pPr>
        <w:pStyle w:val="TOC1"/>
        <w:rPr>
          <w:rFonts w:eastAsiaTheme="minorEastAsia"/>
          <w:b w:val="0"/>
          <w:caps w:val="0"/>
          <w:noProof/>
          <w:kern w:val="2"/>
          <w:sz w:val="24"/>
          <w:szCs w:val="24"/>
          <w:lang w:eastAsia="en-US"/>
          <w14:ligatures w14:val="standardContextual"/>
        </w:rPr>
      </w:pPr>
      <w:hyperlink w:anchor="_Toc155362854" w:history="1">
        <w:r w:rsidR="00EC56F9" w:rsidRPr="008015C8">
          <w:rPr>
            <w:rStyle w:val="Hyperlink"/>
            <w:noProof/>
            <w:lang w:val="es-ES"/>
          </w:rPr>
          <w:t>Apéndice C: Addendum de Garantías Adicionales</w:t>
        </w:r>
        <w:r w:rsidR="00EC56F9">
          <w:rPr>
            <w:noProof/>
            <w:webHidden/>
          </w:rPr>
          <w:tab/>
        </w:r>
        <w:r w:rsidR="00EC56F9">
          <w:rPr>
            <w:noProof/>
            <w:webHidden/>
          </w:rPr>
          <w:fldChar w:fldCharType="begin"/>
        </w:r>
        <w:r w:rsidR="00EC56F9">
          <w:rPr>
            <w:noProof/>
            <w:webHidden/>
          </w:rPr>
          <w:instrText xml:space="preserve"> PAGEREF _Toc155362854 \h </w:instrText>
        </w:r>
        <w:r w:rsidR="00EC56F9">
          <w:rPr>
            <w:noProof/>
            <w:webHidden/>
          </w:rPr>
        </w:r>
        <w:r w:rsidR="00EC56F9">
          <w:rPr>
            <w:noProof/>
            <w:webHidden/>
          </w:rPr>
          <w:fldChar w:fldCharType="separate"/>
        </w:r>
        <w:r w:rsidR="00EC56F9">
          <w:rPr>
            <w:noProof/>
            <w:webHidden/>
          </w:rPr>
          <w:t>20</w:t>
        </w:r>
        <w:r w:rsidR="00EC56F9">
          <w:rPr>
            <w:noProof/>
            <w:webHidden/>
          </w:rPr>
          <w:fldChar w:fldCharType="end"/>
        </w:r>
      </w:hyperlink>
    </w:p>
    <w:p w14:paraId="3DC6E038" w14:textId="17932B6E" w:rsidR="00EC56F9" w:rsidRDefault="00F26346">
      <w:pPr>
        <w:pStyle w:val="TOC1"/>
        <w:rPr>
          <w:rFonts w:eastAsiaTheme="minorEastAsia"/>
          <w:b w:val="0"/>
          <w:caps w:val="0"/>
          <w:noProof/>
          <w:kern w:val="2"/>
          <w:sz w:val="24"/>
          <w:szCs w:val="24"/>
          <w:lang w:eastAsia="en-US"/>
          <w14:ligatures w14:val="standardContextual"/>
        </w:rPr>
      </w:pPr>
      <w:hyperlink w:anchor="_Toc155362855" w:history="1">
        <w:r w:rsidR="00EC56F9" w:rsidRPr="008015C8">
          <w:rPr>
            <w:rStyle w:val="Hyperlink"/>
            <w:noProof/>
            <w:lang w:val="es-ES"/>
          </w:rPr>
          <w:t>Anexo 1: Términos de conformidad con el Reglamento General de Protección de Datos de la Unión Europea</w:t>
        </w:r>
        <w:r w:rsidR="00EC56F9">
          <w:rPr>
            <w:noProof/>
            <w:webHidden/>
          </w:rPr>
          <w:tab/>
        </w:r>
        <w:r w:rsidR="00EC56F9">
          <w:rPr>
            <w:noProof/>
            <w:webHidden/>
          </w:rPr>
          <w:fldChar w:fldCharType="begin"/>
        </w:r>
        <w:r w:rsidR="00EC56F9">
          <w:rPr>
            <w:noProof/>
            <w:webHidden/>
          </w:rPr>
          <w:instrText xml:space="preserve"> PAGEREF _Toc155362855 \h </w:instrText>
        </w:r>
        <w:r w:rsidR="00EC56F9">
          <w:rPr>
            <w:noProof/>
            <w:webHidden/>
          </w:rPr>
        </w:r>
        <w:r w:rsidR="00EC56F9">
          <w:rPr>
            <w:noProof/>
            <w:webHidden/>
          </w:rPr>
          <w:fldChar w:fldCharType="separate"/>
        </w:r>
        <w:r w:rsidR="00EC56F9">
          <w:rPr>
            <w:noProof/>
            <w:webHidden/>
          </w:rPr>
          <w:t>21</w:t>
        </w:r>
        <w:r w:rsidR="00EC56F9">
          <w:rPr>
            <w:noProof/>
            <w:webHidden/>
          </w:rPr>
          <w:fldChar w:fldCharType="end"/>
        </w:r>
      </w:hyperlink>
    </w:p>
    <w:p w14:paraId="078B3149" w14:textId="11948BC1" w:rsidR="00D70DF3" w:rsidRDefault="00A430D3" w:rsidP="00E50D90">
      <w:pPr>
        <w:pStyle w:val="TOC1"/>
        <w:sectPr w:rsidR="00D70DF3" w:rsidSect="004B4668">
          <w:type w:val="continuous"/>
          <w:pgSz w:w="12240" w:h="15840"/>
          <w:pgMar w:top="1440" w:right="720" w:bottom="1440" w:left="720" w:header="720" w:footer="720" w:gutter="0"/>
          <w:cols w:num="2" w:space="720"/>
          <w:docGrid w:linePitch="360"/>
        </w:sectPr>
      </w:pPr>
      <w:r>
        <w:fldChar w:fldCharType="end"/>
      </w:r>
    </w:p>
    <w:p w14:paraId="4E4BAF0B" w14:textId="37F3D0C8" w:rsidR="009776B9" w:rsidRPr="00860C25" w:rsidRDefault="009776B9" w:rsidP="0044608A">
      <w:pPr>
        <w:pStyle w:val="ProductList-SectionHeading"/>
        <w:pageBreakBefore/>
        <w:spacing w:after="120"/>
        <w:jc w:val="both"/>
        <w:outlineLvl w:val="0"/>
        <w:rPr>
          <w:lang w:val="es-ES"/>
        </w:rPr>
      </w:pPr>
      <w:bookmarkStart w:id="2" w:name="_Toc507768531"/>
      <w:bookmarkStart w:id="3" w:name="_Toc6563780"/>
      <w:bookmarkStart w:id="4" w:name="_Toc26883653"/>
      <w:bookmarkStart w:id="5" w:name="_Toc155362826"/>
      <w:bookmarkStart w:id="6" w:name="Introduction"/>
      <w:r w:rsidRPr="00860C25">
        <w:rPr>
          <w:lang w:val="es-ES"/>
        </w:rPr>
        <w:t>Introducción</w:t>
      </w:r>
      <w:bookmarkEnd w:id="2"/>
      <w:bookmarkEnd w:id="3"/>
      <w:bookmarkEnd w:id="4"/>
      <w:bookmarkEnd w:id="5"/>
    </w:p>
    <w:p w14:paraId="6EB4772A" w14:textId="77777777" w:rsidR="00CC2407" w:rsidRPr="005A7C1B" w:rsidRDefault="00CC2407" w:rsidP="00302D30">
      <w:pPr>
        <w:pStyle w:val="ProductList-Body"/>
        <w:spacing w:after="120" w:line="210" w:lineRule="exact"/>
        <w:jc w:val="both"/>
        <w:rPr>
          <w:szCs w:val="18"/>
          <w:lang w:val="es-ES"/>
        </w:rPr>
      </w:pPr>
      <w:bookmarkStart w:id="7" w:name="_Toc507768532"/>
      <w:bookmarkStart w:id="8" w:name="_Toc6563781"/>
      <w:bookmarkStart w:id="9" w:name="_Toc26883654"/>
      <w:bookmarkStart w:id="10" w:name="_Toc507768534"/>
      <w:bookmarkStart w:id="11" w:name="_Toc6563783"/>
      <w:bookmarkStart w:id="12" w:name="_Toc26883656"/>
      <w:bookmarkStart w:id="13" w:name="_Hlk494736247"/>
      <w:bookmarkStart w:id="14" w:name="_Hlk494736381"/>
      <w:bookmarkEnd w:id="6"/>
      <w:r w:rsidRPr="003E2463">
        <w:rPr>
          <w:szCs w:val="18"/>
          <w:lang w:val="es-ES"/>
        </w:rPr>
        <w:t xml:space="preserve">Las partes </w:t>
      </w:r>
      <w:r w:rsidRPr="005A7C1B">
        <w:rPr>
          <w:szCs w:val="18"/>
          <w:lang w:val="es-ES"/>
        </w:rPr>
        <w:t>acuerdan</w:t>
      </w:r>
      <w:r w:rsidRPr="003E2463">
        <w:rPr>
          <w:szCs w:val="18"/>
          <w:lang w:val="es-ES"/>
        </w:rPr>
        <w:t xml:space="preserve"> que el presente </w:t>
      </w:r>
      <w:proofErr w:type="spellStart"/>
      <w:r w:rsidRPr="003E2463">
        <w:rPr>
          <w:szCs w:val="18"/>
          <w:lang w:val="es-ES"/>
        </w:rPr>
        <w:t>Addendum</w:t>
      </w:r>
      <w:proofErr w:type="spellEnd"/>
      <w:r w:rsidRPr="003E2463">
        <w:rPr>
          <w:szCs w:val="18"/>
          <w:lang w:val="es-ES"/>
        </w:rPr>
        <w:t xml:space="preserve"> de Protección de Datos de los Productos y Servicios de Microsoft</w:t>
      </w:r>
      <w:r w:rsidRPr="005A7C1B">
        <w:rPr>
          <w:szCs w:val="18"/>
          <w:lang w:val="es-ES"/>
        </w:rPr>
        <w:t xml:space="preserve"> (“DPA”)</w:t>
      </w:r>
      <w:r w:rsidRPr="003E2463">
        <w:rPr>
          <w:szCs w:val="18"/>
          <w:lang w:val="es-ES"/>
        </w:rPr>
        <w:t xml:space="preserve"> establece sus obligaciones con respecto al </w:t>
      </w:r>
      <w:r w:rsidRPr="005A7C1B">
        <w:rPr>
          <w:szCs w:val="18"/>
          <w:lang w:val="es-ES"/>
        </w:rPr>
        <w:t>tratamiento</w:t>
      </w:r>
      <w:r w:rsidRPr="003E2463">
        <w:rPr>
          <w:szCs w:val="18"/>
          <w:lang w:val="es-ES"/>
        </w:rPr>
        <w:t xml:space="preserve"> y la seguridad de los Datos del Cliente, </w:t>
      </w:r>
      <w:r w:rsidRPr="005A7C1B">
        <w:rPr>
          <w:szCs w:val="18"/>
          <w:lang w:val="es-ES"/>
        </w:rPr>
        <w:t xml:space="preserve">los </w:t>
      </w:r>
      <w:r w:rsidRPr="003E2463">
        <w:rPr>
          <w:szCs w:val="18"/>
          <w:lang w:val="es-ES"/>
        </w:rPr>
        <w:t xml:space="preserve">Datos de Servicios Profesionales y </w:t>
      </w:r>
      <w:r w:rsidRPr="005A7C1B">
        <w:rPr>
          <w:szCs w:val="18"/>
          <w:lang w:val="es-ES"/>
        </w:rPr>
        <w:t xml:space="preserve">los </w:t>
      </w:r>
      <w:r w:rsidRPr="003E2463">
        <w:rPr>
          <w:szCs w:val="18"/>
          <w:lang w:val="es-ES"/>
        </w:rPr>
        <w:t xml:space="preserve">Datos Personales en relación con los Productos y Servicios. El DPA </w:t>
      </w:r>
      <w:r>
        <w:rPr>
          <w:szCs w:val="18"/>
          <w:lang w:val="es-ES"/>
        </w:rPr>
        <w:t xml:space="preserve">queda </w:t>
      </w:r>
      <w:r w:rsidRPr="003E2463">
        <w:rPr>
          <w:szCs w:val="18"/>
          <w:lang w:val="es-ES"/>
        </w:rPr>
        <w:t>incorpora</w:t>
      </w:r>
      <w:r>
        <w:rPr>
          <w:szCs w:val="18"/>
          <w:lang w:val="es-ES"/>
        </w:rPr>
        <w:t>do a</w:t>
      </w:r>
      <w:r w:rsidRPr="003E2463">
        <w:rPr>
          <w:szCs w:val="18"/>
          <w:lang w:val="es-ES"/>
        </w:rPr>
        <w:t xml:space="preserve"> los Términos de</w:t>
      </w:r>
      <w:r w:rsidRPr="005A7C1B">
        <w:rPr>
          <w:szCs w:val="18"/>
          <w:lang w:val="es-ES"/>
        </w:rPr>
        <w:t xml:space="preserve"> </w:t>
      </w:r>
      <w:r w:rsidRPr="003E2463">
        <w:rPr>
          <w:szCs w:val="18"/>
          <w:lang w:val="es-ES"/>
        </w:rPr>
        <w:t>l</w:t>
      </w:r>
      <w:r w:rsidRPr="005A7C1B">
        <w:rPr>
          <w:szCs w:val="18"/>
          <w:lang w:val="es-ES"/>
        </w:rPr>
        <w:t>os</w:t>
      </w:r>
      <w:r w:rsidRPr="003E2463">
        <w:rPr>
          <w:szCs w:val="18"/>
          <w:lang w:val="es-ES"/>
        </w:rPr>
        <w:t xml:space="preserve"> Producto</w:t>
      </w:r>
      <w:r w:rsidRPr="005A7C1B">
        <w:rPr>
          <w:szCs w:val="18"/>
          <w:lang w:val="es-ES"/>
        </w:rPr>
        <w:t>s</w:t>
      </w:r>
      <w:r>
        <w:rPr>
          <w:szCs w:val="18"/>
          <w:lang w:val="es-ES"/>
        </w:rPr>
        <w:t>, así como a</w:t>
      </w:r>
      <w:r w:rsidRPr="005A7C1B">
        <w:rPr>
          <w:szCs w:val="18"/>
          <w:lang w:val="es-ES"/>
        </w:rPr>
        <w:t xml:space="preserve"> </w:t>
      </w:r>
      <w:r w:rsidRPr="003E2463">
        <w:rPr>
          <w:szCs w:val="18"/>
          <w:lang w:val="es-ES"/>
        </w:rPr>
        <w:t>otros contratos de Microsoft</w:t>
      </w:r>
      <w:r>
        <w:rPr>
          <w:szCs w:val="18"/>
          <w:lang w:val="es-ES"/>
        </w:rPr>
        <w:t>, mediante la referencia que estos hacen al DPA</w:t>
      </w:r>
      <w:r w:rsidRPr="003E2463">
        <w:rPr>
          <w:szCs w:val="18"/>
          <w:lang w:val="es-ES"/>
        </w:rPr>
        <w:t xml:space="preserve">. </w:t>
      </w:r>
      <w:r w:rsidRPr="005A7C1B">
        <w:rPr>
          <w:szCs w:val="18"/>
          <w:lang w:val="es-ES"/>
        </w:rPr>
        <w:t xml:space="preserve">Las partes también acuerdan que, salvo que exista un contrato aparte para Servicios Profesionales, el presente DPA regirá el tratamiento y la seguridad de los Datos de Servicios Profesionales. </w:t>
      </w:r>
      <w:bookmarkStart w:id="15" w:name="_Hlk24368805"/>
      <w:r w:rsidRPr="005A7C1B">
        <w:rPr>
          <w:szCs w:val="18"/>
          <w:lang w:val="es-ES"/>
        </w:rPr>
        <w:t xml:space="preserve">El uso que el Cliente realice de Productos que no son de Microsoft se regirá por otros términos independientes, incluyendo términos de privacidad y seguridad diferentes. </w:t>
      </w:r>
      <w:bookmarkEnd w:id="15"/>
    </w:p>
    <w:p w14:paraId="21EACB68" w14:textId="77777777" w:rsidR="00FC75A7" w:rsidRDefault="00FC75A7" w:rsidP="00FC75A7">
      <w:pPr>
        <w:pStyle w:val="ProductList-Body"/>
        <w:spacing w:after="120"/>
      </w:pPr>
      <w:r>
        <w:t xml:space="preserve">En </w:t>
      </w:r>
      <w:proofErr w:type="spellStart"/>
      <w:r>
        <w:t>caso</w:t>
      </w:r>
      <w:proofErr w:type="spellEnd"/>
      <w:r>
        <w:t xml:space="preserve"> de que </w:t>
      </w:r>
      <w:proofErr w:type="spellStart"/>
      <w:r>
        <w:t>hubiese</w:t>
      </w:r>
      <w:proofErr w:type="spellEnd"/>
      <w:r>
        <w:t xml:space="preserve"> </w:t>
      </w:r>
      <w:proofErr w:type="spellStart"/>
      <w:r>
        <w:t>cualquier</w:t>
      </w:r>
      <w:proofErr w:type="spellEnd"/>
      <w:r>
        <w:t xml:space="preserve"> </w:t>
      </w:r>
      <w:proofErr w:type="spellStart"/>
      <w:r>
        <w:t>conflicto</w:t>
      </w:r>
      <w:proofErr w:type="spellEnd"/>
      <w:r>
        <w:t xml:space="preserve"> o </w:t>
      </w:r>
      <w:proofErr w:type="spellStart"/>
      <w:r>
        <w:t>inconsistencia</w:t>
      </w:r>
      <w:proofErr w:type="spellEnd"/>
      <w:r>
        <w:t xml:space="preserve"> entre </w:t>
      </w:r>
      <w:proofErr w:type="spellStart"/>
      <w:r>
        <w:t>los</w:t>
      </w:r>
      <w:proofErr w:type="spellEnd"/>
      <w:r>
        <w:t xml:space="preserve"> </w:t>
      </w:r>
      <w:proofErr w:type="spellStart"/>
      <w:r>
        <w:t>Términos</w:t>
      </w:r>
      <w:proofErr w:type="spellEnd"/>
      <w:r>
        <w:t xml:space="preserve"> del DPA y </w:t>
      </w:r>
      <w:proofErr w:type="spellStart"/>
      <w:r>
        <w:t>cualquiera</w:t>
      </w:r>
      <w:proofErr w:type="spellEnd"/>
      <w:r>
        <w:t xml:space="preserve"> de </w:t>
      </w:r>
      <w:proofErr w:type="spellStart"/>
      <w:r>
        <w:t>los</w:t>
      </w:r>
      <w:proofErr w:type="spellEnd"/>
      <w:r>
        <w:t xml:space="preserve"> </w:t>
      </w:r>
      <w:proofErr w:type="spellStart"/>
      <w:r>
        <w:t>demás</w:t>
      </w:r>
      <w:proofErr w:type="spellEnd"/>
      <w:r>
        <w:t xml:space="preserve"> </w:t>
      </w:r>
      <w:proofErr w:type="spellStart"/>
      <w:r>
        <w:t>términos</w:t>
      </w:r>
      <w:proofErr w:type="spellEnd"/>
      <w:r>
        <w:t xml:space="preserve"> del </w:t>
      </w:r>
      <w:proofErr w:type="spellStart"/>
      <w:r>
        <w:t>contrato</w:t>
      </w:r>
      <w:proofErr w:type="spellEnd"/>
      <w:r>
        <w:t xml:space="preserve"> de </w:t>
      </w:r>
      <w:proofErr w:type="spellStart"/>
      <w:r>
        <w:t>licencias</w:t>
      </w:r>
      <w:proofErr w:type="spellEnd"/>
      <w:r>
        <w:t xml:space="preserve"> </w:t>
      </w:r>
      <w:proofErr w:type="spellStart"/>
      <w:r>
        <w:t>por</w:t>
      </w:r>
      <w:proofErr w:type="spellEnd"/>
      <w:r>
        <w:t xml:space="preserve"> </w:t>
      </w:r>
      <w:proofErr w:type="spellStart"/>
      <w:r>
        <w:t>volumen</w:t>
      </w:r>
      <w:proofErr w:type="spellEnd"/>
      <w:r>
        <w:t xml:space="preserve"> del </w:t>
      </w:r>
      <w:proofErr w:type="spellStart"/>
      <w:r>
        <w:t>Cliente</w:t>
      </w:r>
      <w:proofErr w:type="spellEnd"/>
      <w:r>
        <w:t xml:space="preserve"> u </w:t>
      </w:r>
      <w:proofErr w:type="spellStart"/>
      <w:r>
        <w:t>otros</w:t>
      </w:r>
      <w:proofErr w:type="spellEnd"/>
      <w:r>
        <w:t xml:space="preserve"> </w:t>
      </w:r>
      <w:proofErr w:type="spellStart"/>
      <w:r>
        <w:t>contractos</w:t>
      </w:r>
      <w:proofErr w:type="spellEnd"/>
      <w:r>
        <w:t xml:space="preserve"> </w:t>
      </w:r>
      <w:proofErr w:type="spellStart"/>
      <w:r>
        <w:t>aplicables</w:t>
      </w:r>
      <w:proofErr w:type="spellEnd"/>
      <w:r>
        <w:t xml:space="preserve"> </w:t>
      </w:r>
      <w:proofErr w:type="spellStart"/>
      <w:r>
        <w:t>en</w:t>
      </w:r>
      <w:proofErr w:type="spellEnd"/>
      <w:r>
        <w:t xml:space="preserve"> </w:t>
      </w:r>
      <w:proofErr w:type="spellStart"/>
      <w:r>
        <w:t>relación</w:t>
      </w:r>
      <w:proofErr w:type="spellEnd"/>
      <w:r>
        <w:t xml:space="preserve"> con </w:t>
      </w:r>
      <w:proofErr w:type="spellStart"/>
      <w:r>
        <w:t>los</w:t>
      </w:r>
      <w:proofErr w:type="spellEnd"/>
      <w:r>
        <w:t xml:space="preserve"> </w:t>
      </w:r>
      <w:proofErr w:type="spellStart"/>
      <w:r>
        <w:t>Productos</w:t>
      </w:r>
      <w:proofErr w:type="spellEnd"/>
      <w:r>
        <w:t xml:space="preserve"> y </w:t>
      </w:r>
      <w:proofErr w:type="spellStart"/>
      <w:r>
        <w:t>Servicios</w:t>
      </w:r>
      <w:proofErr w:type="spellEnd"/>
      <w:r>
        <w:t xml:space="preserve"> (</w:t>
      </w:r>
      <w:r w:rsidRPr="00D769EE">
        <w:rPr>
          <w:lang w:val="es-419"/>
        </w:rPr>
        <w:t>“</w:t>
      </w:r>
      <w:proofErr w:type="spellStart"/>
      <w:r>
        <w:t>contrato</w:t>
      </w:r>
      <w:proofErr w:type="spellEnd"/>
      <w:r>
        <w:t xml:space="preserve"> del </w:t>
      </w:r>
      <w:proofErr w:type="spellStart"/>
      <w:r>
        <w:t>Cliente</w:t>
      </w:r>
      <w:proofErr w:type="spellEnd"/>
      <w:r w:rsidRPr="00D769EE">
        <w:rPr>
          <w:lang w:val="es-419"/>
        </w:rPr>
        <w:t>”</w:t>
      </w:r>
      <w:r>
        <w:t xml:space="preserve">), </w:t>
      </w:r>
      <w:proofErr w:type="spellStart"/>
      <w:r>
        <w:t>prevalecerán</w:t>
      </w:r>
      <w:proofErr w:type="spellEnd"/>
      <w:r>
        <w:t xml:space="preserve"> </w:t>
      </w:r>
      <w:proofErr w:type="spellStart"/>
      <w:r>
        <w:t>los</w:t>
      </w:r>
      <w:proofErr w:type="spellEnd"/>
      <w:r>
        <w:t xml:space="preserve"> </w:t>
      </w:r>
      <w:proofErr w:type="spellStart"/>
      <w:r>
        <w:t>Términos</w:t>
      </w:r>
      <w:proofErr w:type="spellEnd"/>
      <w:r>
        <w:t xml:space="preserve"> del DPA. Las </w:t>
      </w:r>
      <w:proofErr w:type="spellStart"/>
      <w:r>
        <w:t>disposiciones</w:t>
      </w:r>
      <w:proofErr w:type="spellEnd"/>
      <w:r>
        <w:t xml:space="preserve"> </w:t>
      </w:r>
      <w:proofErr w:type="spellStart"/>
      <w:r>
        <w:t>establecidas</w:t>
      </w:r>
      <w:proofErr w:type="spellEnd"/>
      <w:r>
        <w:t xml:space="preserve"> </w:t>
      </w:r>
      <w:proofErr w:type="spellStart"/>
      <w:r>
        <w:t>en</w:t>
      </w:r>
      <w:proofErr w:type="spellEnd"/>
      <w:r>
        <w:t xml:space="preserve"> </w:t>
      </w:r>
      <w:proofErr w:type="spellStart"/>
      <w:r>
        <w:t>los</w:t>
      </w:r>
      <w:proofErr w:type="spellEnd"/>
      <w:r>
        <w:t xml:space="preserve"> </w:t>
      </w:r>
      <w:proofErr w:type="spellStart"/>
      <w:r>
        <w:t>Términos</w:t>
      </w:r>
      <w:proofErr w:type="spellEnd"/>
      <w:r>
        <w:t xml:space="preserve"> del DPA </w:t>
      </w:r>
      <w:proofErr w:type="spellStart"/>
      <w:r>
        <w:t>sustituyen</w:t>
      </w:r>
      <w:proofErr w:type="spellEnd"/>
      <w:r>
        <w:t xml:space="preserve"> </w:t>
      </w:r>
      <w:proofErr w:type="spellStart"/>
      <w:r>
        <w:t>toda</w:t>
      </w:r>
      <w:proofErr w:type="spellEnd"/>
      <w:r>
        <w:t xml:space="preserve"> </w:t>
      </w:r>
      <w:proofErr w:type="spellStart"/>
      <w:r>
        <w:t>disposición</w:t>
      </w:r>
      <w:proofErr w:type="spellEnd"/>
      <w:r>
        <w:t xml:space="preserve"> </w:t>
      </w:r>
      <w:proofErr w:type="spellStart"/>
      <w:r>
        <w:t>contraria</w:t>
      </w:r>
      <w:proofErr w:type="spellEnd"/>
      <w:r>
        <w:t xml:space="preserve"> </w:t>
      </w:r>
      <w:proofErr w:type="spellStart"/>
      <w:r>
        <w:t>establecida</w:t>
      </w:r>
      <w:proofErr w:type="spellEnd"/>
      <w:r>
        <w:t xml:space="preserve"> </w:t>
      </w:r>
      <w:proofErr w:type="spellStart"/>
      <w:r>
        <w:t>en</w:t>
      </w:r>
      <w:proofErr w:type="spellEnd"/>
      <w:r>
        <w:t xml:space="preserve"> la </w:t>
      </w:r>
      <w:proofErr w:type="spellStart"/>
      <w:r>
        <w:t>Declaración</w:t>
      </w:r>
      <w:proofErr w:type="spellEnd"/>
      <w:r>
        <w:t xml:space="preserve"> de </w:t>
      </w:r>
      <w:proofErr w:type="spellStart"/>
      <w:r>
        <w:t>Privacidad</w:t>
      </w:r>
      <w:proofErr w:type="spellEnd"/>
      <w:r>
        <w:t xml:space="preserve"> de Microsoft que, de </w:t>
      </w:r>
      <w:proofErr w:type="spellStart"/>
      <w:r>
        <w:t>otro</w:t>
      </w:r>
      <w:proofErr w:type="spellEnd"/>
      <w:r>
        <w:t xml:space="preserve"> modo, </w:t>
      </w:r>
      <w:proofErr w:type="spellStart"/>
      <w:r>
        <w:t>pudiera</w:t>
      </w:r>
      <w:proofErr w:type="spellEnd"/>
      <w:r>
        <w:t xml:space="preserve"> ser de </w:t>
      </w:r>
      <w:proofErr w:type="spellStart"/>
      <w:r>
        <w:t>aplicación</w:t>
      </w:r>
      <w:proofErr w:type="spellEnd"/>
      <w:r>
        <w:t xml:space="preserve"> al </w:t>
      </w:r>
      <w:proofErr w:type="spellStart"/>
      <w:r>
        <w:t>tratamiento</w:t>
      </w:r>
      <w:proofErr w:type="spellEnd"/>
      <w:r>
        <w:t xml:space="preserve"> de </w:t>
      </w:r>
      <w:proofErr w:type="spellStart"/>
      <w:r>
        <w:t>los</w:t>
      </w:r>
      <w:proofErr w:type="spellEnd"/>
      <w:r>
        <w:t xml:space="preserve"> </w:t>
      </w:r>
      <w:proofErr w:type="spellStart"/>
      <w:r>
        <w:t>Datos</w:t>
      </w:r>
      <w:proofErr w:type="spellEnd"/>
      <w:r>
        <w:t xml:space="preserve"> del </w:t>
      </w:r>
      <w:proofErr w:type="spellStart"/>
      <w:r>
        <w:t>Cliente</w:t>
      </w:r>
      <w:proofErr w:type="spellEnd"/>
      <w:r>
        <w:t xml:space="preserve">, </w:t>
      </w:r>
      <w:proofErr w:type="spellStart"/>
      <w:r>
        <w:t>los</w:t>
      </w:r>
      <w:proofErr w:type="spellEnd"/>
      <w:r>
        <w:t xml:space="preserve"> </w:t>
      </w:r>
      <w:proofErr w:type="spellStart"/>
      <w:r>
        <w:t>Datos</w:t>
      </w:r>
      <w:proofErr w:type="spellEnd"/>
      <w:r>
        <w:t xml:space="preserve"> de </w:t>
      </w:r>
      <w:proofErr w:type="spellStart"/>
      <w:r>
        <w:t>Servicios</w:t>
      </w:r>
      <w:proofErr w:type="spellEnd"/>
      <w:r>
        <w:t xml:space="preserve"> </w:t>
      </w:r>
      <w:proofErr w:type="spellStart"/>
      <w:r>
        <w:t>Profesionales</w:t>
      </w:r>
      <w:proofErr w:type="spellEnd"/>
      <w:r>
        <w:t xml:space="preserve"> </w:t>
      </w:r>
      <w:proofErr w:type="spellStart"/>
      <w:r>
        <w:t>o</w:t>
      </w:r>
      <w:proofErr w:type="spellEnd"/>
      <w:r>
        <w:t xml:space="preserve"> </w:t>
      </w:r>
      <w:proofErr w:type="spellStart"/>
      <w:r>
        <w:t>los</w:t>
      </w:r>
      <w:proofErr w:type="spellEnd"/>
      <w:r>
        <w:t xml:space="preserve"> </w:t>
      </w:r>
      <w:proofErr w:type="spellStart"/>
      <w:r>
        <w:t>Datos</w:t>
      </w:r>
      <w:proofErr w:type="spellEnd"/>
      <w:r>
        <w:t xml:space="preserve"> </w:t>
      </w:r>
      <w:proofErr w:type="spellStart"/>
      <w:r>
        <w:t>Personales</w:t>
      </w:r>
      <w:proofErr w:type="spellEnd"/>
      <w:r>
        <w:t xml:space="preserve"> </w:t>
      </w:r>
      <w:proofErr w:type="spellStart"/>
      <w:r>
        <w:t>según</w:t>
      </w:r>
      <w:proofErr w:type="spellEnd"/>
      <w:r>
        <w:t xml:space="preserve"> lo </w:t>
      </w:r>
      <w:proofErr w:type="spellStart"/>
      <w:r>
        <w:t>definido</w:t>
      </w:r>
      <w:proofErr w:type="spellEnd"/>
      <w:r>
        <w:t xml:space="preserve"> </w:t>
      </w:r>
      <w:proofErr w:type="spellStart"/>
      <w:r>
        <w:t>en</w:t>
      </w:r>
      <w:proofErr w:type="spellEnd"/>
      <w:r>
        <w:t xml:space="preserve"> </w:t>
      </w:r>
      <w:proofErr w:type="spellStart"/>
      <w:r>
        <w:t>el</w:t>
      </w:r>
      <w:proofErr w:type="spellEnd"/>
      <w:r>
        <w:t xml:space="preserve"> </w:t>
      </w:r>
      <w:proofErr w:type="spellStart"/>
      <w:r>
        <w:t>presente</w:t>
      </w:r>
      <w:proofErr w:type="spellEnd"/>
      <w:r>
        <w:t xml:space="preserve"> </w:t>
      </w:r>
      <w:proofErr w:type="spellStart"/>
      <w:r>
        <w:t>documento</w:t>
      </w:r>
      <w:proofErr w:type="spellEnd"/>
      <w:r>
        <w:t xml:space="preserve">. </w:t>
      </w:r>
    </w:p>
    <w:p w14:paraId="478A1BF7" w14:textId="77777777" w:rsidR="00FC75A7" w:rsidRDefault="00FC75A7" w:rsidP="00FC75A7">
      <w:pPr>
        <w:pStyle w:val="ProductList-Body"/>
        <w:spacing w:after="120"/>
      </w:pPr>
      <w:r>
        <w:t xml:space="preserve">Microsoft </w:t>
      </w:r>
      <w:proofErr w:type="spellStart"/>
      <w:r>
        <w:t>asume</w:t>
      </w:r>
      <w:proofErr w:type="spellEnd"/>
      <w:r>
        <w:t xml:space="preserve"> </w:t>
      </w:r>
      <w:proofErr w:type="spellStart"/>
      <w:r>
        <w:t>los</w:t>
      </w:r>
      <w:proofErr w:type="spellEnd"/>
      <w:r>
        <w:t xml:space="preserve"> </w:t>
      </w:r>
      <w:proofErr w:type="spellStart"/>
      <w:r>
        <w:t>compromisos</w:t>
      </w:r>
      <w:proofErr w:type="spellEnd"/>
      <w:r>
        <w:t xml:space="preserve"> </w:t>
      </w:r>
      <w:proofErr w:type="spellStart"/>
      <w:r>
        <w:t>dispuestos</w:t>
      </w:r>
      <w:proofErr w:type="spellEnd"/>
      <w:r>
        <w:t xml:space="preserve"> </w:t>
      </w:r>
      <w:proofErr w:type="spellStart"/>
      <w:r>
        <w:t>en</w:t>
      </w:r>
      <w:proofErr w:type="spellEnd"/>
      <w:r>
        <w:t xml:space="preserve"> </w:t>
      </w:r>
      <w:proofErr w:type="spellStart"/>
      <w:r>
        <w:t>este</w:t>
      </w:r>
      <w:proofErr w:type="spellEnd"/>
      <w:r>
        <w:t xml:space="preserve"> DPA para </w:t>
      </w:r>
      <w:proofErr w:type="spellStart"/>
      <w:r>
        <w:t>todos</w:t>
      </w:r>
      <w:proofErr w:type="spellEnd"/>
      <w:r>
        <w:t xml:space="preserve"> </w:t>
      </w:r>
      <w:proofErr w:type="spellStart"/>
      <w:r>
        <w:t>los</w:t>
      </w:r>
      <w:proofErr w:type="spellEnd"/>
      <w:r>
        <w:t xml:space="preserve"> </w:t>
      </w:r>
      <w:proofErr w:type="spellStart"/>
      <w:r>
        <w:t>Clientes</w:t>
      </w:r>
      <w:proofErr w:type="spellEnd"/>
      <w:r>
        <w:t xml:space="preserve"> que </w:t>
      </w:r>
      <w:proofErr w:type="spellStart"/>
      <w:r>
        <w:t>dispongan</w:t>
      </w:r>
      <w:proofErr w:type="spellEnd"/>
      <w:r>
        <w:t xml:space="preserve"> de un </w:t>
      </w:r>
      <w:proofErr w:type="spellStart"/>
      <w:r>
        <w:t>contrato</w:t>
      </w:r>
      <w:proofErr w:type="spellEnd"/>
      <w:r>
        <w:t xml:space="preserve"> de </w:t>
      </w:r>
      <w:proofErr w:type="spellStart"/>
      <w:r>
        <w:t>cliente</w:t>
      </w:r>
      <w:proofErr w:type="spellEnd"/>
      <w:r>
        <w:t xml:space="preserve"> </w:t>
      </w:r>
      <w:proofErr w:type="spellStart"/>
      <w:r>
        <w:t>existente</w:t>
      </w:r>
      <w:proofErr w:type="spellEnd"/>
      <w:r>
        <w:t xml:space="preserve">. </w:t>
      </w:r>
      <w:proofErr w:type="spellStart"/>
      <w:r>
        <w:t>Estos</w:t>
      </w:r>
      <w:proofErr w:type="spellEnd"/>
      <w:r>
        <w:t xml:space="preserve"> </w:t>
      </w:r>
      <w:proofErr w:type="spellStart"/>
      <w:r>
        <w:t>compromisos</w:t>
      </w:r>
      <w:proofErr w:type="spellEnd"/>
      <w:r>
        <w:t xml:space="preserve"> son </w:t>
      </w:r>
      <w:proofErr w:type="spellStart"/>
      <w:r>
        <w:t>vinculantes</w:t>
      </w:r>
      <w:proofErr w:type="spellEnd"/>
      <w:r>
        <w:t xml:space="preserve"> </w:t>
      </w:r>
      <w:proofErr w:type="gramStart"/>
      <w:r>
        <w:t>para Microsoft</w:t>
      </w:r>
      <w:proofErr w:type="gramEnd"/>
      <w:r>
        <w:t xml:space="preserve"> con </w:t>
      </w:r>
      <w:proofErr w:type="spellStart"/>
      <w:r>
        <w:t>respecto</w:t>
      </w:r>
      <w:proofErr w:type="spellEnd"/>
      <w:r>
        <w:t xml:space="preserve"> al </w:t>
      </w:r>
      <w:proofErr w:type="spellStart"/>
      <w:r>
        <w:t>Cliente</w:t>
      </w:r>
      <w:proofErr w:type="spellEnd"/>
      <w:r>
        <w:t xml:space="preserve">, sin </w:t>
      </w:r>
      <w:proofErr w:type="spellStart"/>
      <w:r>
        <w:t>importar</w:t>
      </w:r>
      <w:proofErr w:type="spellEnd"/>
      <w:r>
        <w:t xml:space="preserve"> (1) </w:t>
      </w:r>
      <w:proofErr w:type="spellStart"/>
      <w:r>
        <w:t>los</w:t>
      </w:r>
      <w:proofErr w:type="spellEnd"/>
      <w:r>
        <w:t xml:space="preserve"> </w:t>
      </w:r>
      <w:proofErr w:type="spellStart"/>
      <w:r>
        <w:t>Términos</w:t>
      </w:r>
      <w:proofErr w:type="spellEnd"/>
      <w:r>
        <w:t xml:space="preserve"> de </w:t>
      </w:r>
      <w:proofErr w:type="spellStart"/>
      <w:r>
        <w:t>Productos</w:t>
      </w:r>
      <w:proofErr w:type="spellEnd"/>
      <w:r>
        <w:t xml:space="preserve"> que de </w:t>
      </w:r>
      <w:proofErr w:type="spellStart"/>
      <w:r>
        <w:t>otro</w:t>
      </w:r>
      <w:proofErr w:type="spellEnd"/>
      <w:r>
        <w:t xml:space="preserve"> modo </w:t>
      </w:r>
      <w:proofErr w:type="spellStart"/>
      <w:r>
        <w:t>sean</w:t>
      </w:r>
      <w:proofErr w:type="spellEnd"/>
      <w:r>
        <w:t xml:space="preserve"> </w:t>
      </w:r>
      <w:proofErr w:type="spellStart"/>
      <w:r>
        <w:t>aplicables</w:t>
      </w:r>
      <w:proofErr w:type="spellEnd"/>
      <w:r>
        <w:t xml:space="preserve"> a </w:t>
      </w:r>
      <w:proofErr w:type="spellStart"/>
      <w:r>
        <w:t>una</w:t>
      </w:r>
      <w:proofErr w:type="spellEnd"/>
      <w:r>
        <w:t xml:space="preserve"> </w:t>
      </w:r>
      <w:proofErr w:type="spellStart"/>
      <w:r>
        <w:t>determinada</w:t>
      </w:r>
      <w:proofErr w:type="spellEnd"/>
      <w:r>
        <w:t xml:space="preserve"> </w:t>
      </w:r>
      <w:proofErr w:type="spellStart"/>
      <w:r>
        <w:t>suscripción</w:t>
      </w:r>
      <w:proofErr w:type="spellEnd"/>
      <w:r>
        <w:t xml:space="preserve"> o </w:t>
      </w:r>
      <w:proofErr w:type="spellStart"/>
      <w:r>
        <w:t>licencia</w:t>
      </w:r>
      <w:proofErr w:type="spellEnd"/>
      <w:r>
        <w:t xml:space="preserve"> de </w:t>
      </w:r>
      <w:proofErr w:type="spellStart"/>
      <w:r>
        <w:t>Productos</w:t>
      </w:r>
      <w:proofErr w:type="spellEnd"/>
      <w:r>
        <w:t xml:space="preserve">, o (2) </w:t>
      </w:r>
      <w:proofErr w:type="spellStart"/>
      <w:r>
        <w:t>cualquier</w:t>
      </w:r>
      <w:proofErr w:type="spellEnd"/>
      <w:r>
        <w:t xml:space="preserve"> </w:t>
      </w:r>
      <w:proofErr w:type="spellStart"/>
      <w:r>
        <w:t>otro</w:t>
      </w:r>
      <w:proofErr w:type="spellEnd"/>
      <w:r>
        <w:t xml:space="preserve"> </w:t>
      </w:r>
      <w:proofErr w:type="spellStart"/>
      <w:r>
        <w:t>contrato</w:t>
      </w:r>
      <w:proofErr w:type="spellEnd"/>
      <w:r>
        <w:t xml:space="preserve"> que </w:t>
      </w:r>
      <w:proofErr w:type="spellStart"/>
      <w:r>
        <w:t>haga</w:t>
      </w:r>
      <w:proofErr w:type="spellEnd"/>
      <w:r>
        <w:t xml:space="preserve"> </w:t>
      </w:r>
      <w:proofErr w:type="spellStart"/>
      <w:r>
        <w:t>referencia</w:t>
      </w:r>
      <w:proofErr w:type="spellEnd"/>
      <w:r>
        <w:t xml:space="preserve"> a </w:t>
      </w:r>
      <w:proofErr w:type="spellStart"/>
      <w:r>
        <w:t>los</w:t>
      </w:r>
      <w:proofErr w:type="spellEnd"/>
      <w:r>
        <w:t xml:space="preserve"> </w:t>
      </w:r>
      <w:proofErr w:type="spellStart"/>
      <w:r>
        <w:t>Términos</w:t>
      </w:r>
      <w:proofErr w:type="spellEnd"/>
      <w:r>
        <w:t xml:space="preserve"> de </w:t>
      </w:r>
      <w:proofErr w:type="spellStart"/>
      <w:r>
        <w:t>Productos</w:t>
      </w:r>
      <w:proofErr w:type="spellEnd"/>
      <w:r>
        <w:t>.</w:t>
      </w:r>
    </w:p>
    <w:p w14:paraId="7FE645A9" w14:textId="77777777" w:rsidR="00CC2407" w:rsidRPr="003E2463" w:rsidRDefault="00CC2407" w:rsidP="00302D30">
      <w:pPr>
        <w:pStyle w:val="ProductList-SubSubSectionHeading"/>
        <w:spacing w:after="120"/>
        <w:jc w:val="both"/>
        <w:outlineLvl w:val="1"/>
        <w:rPr>
          <w:lang w:val="es-ES"/>
        </w:rPr>
      </w:pPr>
      <w:bookmarkStart w:id="16" w:name="_Toc42764827"/>
      <w:bookmarkStart w:id="17" w:name="_Toc82644447"/>
      <w:bookmarkStart w:id="18" w:name="_Toc155362827"/>
      <w:bookmarkEnd w:id="7"/>
      <w:bookmarkEnd w:id="8"/>
      <w:bookmarkEnd w:id="9"/>
      <w:r w:rsidRPr="003E2463">
        <w:rPr>
          <w:lang w:val="es-ES"/>
        </w:rPr>
        <w:t>Términos del DPA</w:t>
      </w:r>
      <w:r w:rsidRPr="005A7C1B">
        <w:rPr>
          <w:lang w:val="es-ES"/>
        </w:rPr>
        <w:t>: vigencia y actualizaciones</w:t>
      </w:r>
      <w:bookmarkEnd w:id="16"/>
      <w:bookmarkEnd w:id="17"/>
      <w:bookmarkEnd w:id="18"/>
    </w:p>
    <w:p w14:paraId="400B5F5A" w14:textId="77777777" w:rsidR="00CC2407" w:rsidRPr="003E2463" w:rsidRDefault="00CC2407" w:rsidP="00302D30">
      <w:pPr>
        <w:pStyle w:val="ProductList-Body"/>
        <w:spacing w:after="120"/>
        <w:ind w:left="187"/>
        <w:jc w:val="both"/>
        <w:outlineLvl w:val="2"/>
        <w:rPr>
          <w:lang w:val="es-ES"/>
        </w:rPr>
      </w:pPr>
      <w:r w:rsidRPr="003E2463">
        <w:rPr>
          <w:b/>
          <w:color w:val="0072C6"/>
          <w:lang w:val="es-ES"/>
        </w:rPr>
        <w:t>Límites en materia de actualizaciones</w:t>
      </w:r>
    </w:p>
    <w:p w14:paraId="61F8D0ED" w14:textId="77777777" w:rsidR="007220AD" w:rsidRDefault="007220AD" w:rsidP="007220AD">
      <w:pPr>
        <w:pStyle w:val="ProductList-Body"/>
        <w:spacing w:after="120"/>
        <w:ind w:left="158"/>
      </w:pPr>
      <w:proofErr w:type="spellStart"/>
      <w:r>
        <w:t>Cuando</w:t>
      </w:r>
      <w:proofErr w:type="spellEnd"/>
      <w:r>
        <w:t xml:space="preserve"> </w:t>
      </w:r>
      <w:proofErr w:type="spellStart"/>
      <w:r>
        <w:t>el</w:t>
      </w:r>
      <w:proofErr w:type="spellEnd"/>
      <w:r>
        <w:t xml:space="preserve"> </w:t>
      </w:r>
      <w:proofErr w:type="spellStart"/>
      <w:r>
        <w:t>Cliente</w:t>
      </w:r>
      <w:proofErr w:type="spellEnd"/>
      <w:r>
        <w:t xml:space="preserve"> </w:t>
      </w:r>
      <w:proofErr w:type="spellStart"/>
      <w:r>
        <w:t>renueve</w:t>
      </w:r>
      <w:proofErr w:type="spellEnd"/>
      <w:r>
        <w:t xml:space="preserve"> o contrate </w:t>
      </w:r>
      <w:proofErr w:type="spellStart"/>
      <w:r>
        <w:t>una</w:t>
      </w:r>
      <w:proofErr w:type="spellEnd"/>
      <w:r>
        <w:t xml:space="preserve"> </w:t>
      </w:r>
      <w:proofErr w:type="spellStart"/>
      <w:r>
        <w:t>nueva</w:t>
      </w:r>
      <w:proofErr w:type="spellEnd"/>
      <w:r>
        <w:t xml:space="preserve"> </w:t>
      </w:r>
      <w:proofErr w:type="spellStart"/>
      <w:r>
        <w:t>suscripción</w:t>
      </w:r>
      <w:proofErr w:type="spellEnd"/>
      <w:r>
        <w:t xml:space="preserve"> a un </w:t>
      </w:r>
      <w:proofErr w:type="spellStart"/>
      <w:r>
        <w:t>Producto</w:t>
      </w:r>
      <w:proofErr w:type="spellEnd"/>
      <w:r>
        <w:t xml:space="preserve"> o </w:t>
      </w:r>
      <w:proofErr w:type="spellStart"/>
      <w:r>
        <w:t>formalice</w:t>
      </w:r>
      <w:proofErr w:type="spellEnd"/>
      <w:r>
        <w:t xml:space="preserve"> </w:t>
      </w:r>
      <w:proofErr w:type="spellStart"/>
      <w:r>
        <w:t>una</w:t>
      </w:r>
      <w:proofErr w:type="spellEnd"/>
      <w:r>
        <w:t xml:space="preserve"> </w:t>
      </w:r>
      <w:proofErr w:type="spellStart"/>
      <w:r>
        <w:t>orden</w:t>
      </w:r>
      <w:proofErr w:type="spellEnd"/>
      <w:r>
        <w:t xml:space="preserve"> de </w:t>
      </w:r>
      <w:proofErr w:type="spellStart"/>
      <w:r>
        <w:t>trabajo</w:t>
      </w:r>
      <w:proofErr w:type="spellEnd"/>
      <w:r>
        <w:t xml:space="preserve"> para un Servicio </w:t>
      </w:r>
      <w:proofErr w:type="spellStart"/>
      <w:r>
        <w:t>Profesional</w:t>
      </w:r>
      <w:proofErr w:type="spellEnd"/>
      <w:r>
        <w:t xml:space="preserve">, se </w:t>
      </w:r>
      <w:proofErr w:type="spellStart"/>
      <w:r>
        <w:t>aplicarán</w:t>
      </w:r>
      <w:proofErr w:type="spellEnd"/>
      <w:r>
        <w:t xml:space="preserve"> </w:t>
      </w:r>
      <w:proofErr w:type="spellStart"/>
      <w:r>
        <w:t>los</w:t>
      </w:r>
      <w:proofErr w:type="spellEnd"/>
      <w:r>
        <w:t xml:space="preserve"> </w:t>
      </w:r>
      <w:proofErr w:type="spellStart"/>
      <w:r>
        <w:t>Términos</w:t>
      </w:r>
      <w:proofErr w:type="spellEnd"/>
      <w:r>
        <w:t xml:space="preserve"> del DPA que </w:t>
      </w:r>
      <w:proofErr w:type="spellStart"/>
      <w:r>
        <w:t>estén</w:t>
      </w:r>
      <w:proofErr w:type="spellEnd"/>
      <w:r>
        <w:t xml:space="preserve"> </w:t>
      </w:r>
      <w:proofErr w:type="spellStart"/>
      <w:r>
        <w:t>vigentes</w:t>
      </w:r>
      <w:proofErr w:type="spellEnd"/>
      <w:r>
        <w:t xml:space="preserve"> </w:t>
      </w:r>
      <w:proofErr w:type="spellStart"/>
      <w:r>
        <w:t>en</w:t>
      </w:r>
      <w:proofErr w:type="spellEnd"/>
      <w:r>
        <w:t xml:space="preserve"> ese </w:t>
      </w:r>
      <w:proofErr w:type="spellStart"/>
      <w:r>
        <w:t>momento</w:t>
      </w:r>
      <w:proofErr w:type="spellEnd"/>
      <w:r>
        <w:t xml:space="preserve">, </w:t>
      </w:r>
      <w:proofErr w:type="spellStart"/>
      <w:r>
        <w:t>los</w:t>
      </w:r>
      <w:proofErr w:type="spellEnd"/>
      <w:r>
        <w:t xml:space="preserve"> </w:t>
      </w:r>
      <w:proofErr w:type="spellStart"/>
      <w:r>
        <w:t>cuales</w:t>
      </w:r>
      <w:proofErr w:type="spellEnd"/>
      <w:r>
        <w:t xml:space="preserve"> no </w:t>
      </w:r>
      <w:proofErr w:type="spellStart"/>
      <w:r>
        <w:t>cambiarán</w:t>
      </w:r>
      <w:proofErr w:type="spellEnd"/>
      <w:r>
        <w:t xml:space="preserve"> </w:t>
      </w:r>
      <w:proofErr w:type="spellStart"/>
      <w:r>
        <w:t>durante</w:t>
      </w:r>
      <w:proofErr w:type="spellEnd"/>
      <w:r>
        <w:t xml:space="preserve"> la </w:t>
      </w:r>
      <w:proofErr w:type="spellStart"/>
      <w:r>
        <w:t>mencionada</w:t>
      </w:r>
      <w:proofErr w:type="spellEnd"/>
      <w:r>
        <w:t xml:space="preserve"> </w:t>
      </w:r>
      <w:proofErr w:type="spellStart"/>
      <w:r>
        <w:t>suscripción</w:t>
      </w:r>
      <w:proofErr w:type="spellEnd"/>
      <w:r>
        <w:t xml:space="preserve"> del </w:t>
      </w:r>
      <w:proofErr w:type="spellStart"/>
      <w:r>
        <w:t>Cliente</w:t>
      </w:r>
      <w:proofErr w:type="spellEnd"/>
      <w:r>
        <w:t xml:space="preserve"> para ese </w:t>
      </w:r>
      <w:proofErr w:type="spellStart"/>
      <w:r>
        <w:t>Producto</w:t>
      </w:r>
      <w:proofErr w:type="spellEnd"/>
      <w:r>
        <w:t xml:space="preserve"> </w:t>
      </w:r>
      <w:proofErr w:type="spellStart"/>
      <w:r>
        <w:t>ni</w:t>
      </w:r>
      <w:proofErr w:type="spellEnd"/>
      <w:r>
        <w:t xml:space="preserve"> </w:t>
      </w:r>
      <w:proofErr w:type="spellStart"/>
      <w:r>
        <w:t>durante</w:t>
      </w:r>
      <w:proofErr w:type="spellEnd"/>
      <w:r>
        <w:t xml:space="preserve"> </w:t>
      </w:r>
      <w:proofErr w:type="spellStart"/>
      <w:r>
        <w:t>el</w:t>
      </w:r>
      <w:proofErr w:type="spellEnd"/>
      <w:r>
        <w:t xml:space="preserve"> </w:t>
      </w:r>
      <w:proofErr w:type="spellStart"/>
      <w:r>
        <w:t>período</w:t>
      </w:r>
      <w:proofErr w:type="spellEnd"/>
      <w:r>
        <w:t xml:space="preserve"> de </w:t>
      </w:r>
      <w:proofErr w:type="spellStart"/>
      <w:r>
        <w:t>vigencia</w:t>
      </w:r>
      <w:proofErr w:type="spellEnd"/>
      <w:r>
        <w:t xml:space="preserve"> </w:t>
      </w:r>
      <w:proofErr w:type="spellStart"/>
      <w:r>
        <w:t>correspondiente</w:t>
      </w:r>
      <w:proofErr w:type="spellEnd"/>
      <w:r>
        <w:t xml:space="preserve"> al </w:t>
      </w:r>
      <w:proofErr w:type="spellStart"/>
      <w:r>
        <w:t>mencionado</w:t>
      </w:r>
      <w:proofErr w:type="spellEnd"/>
      <w:r>
        <w:t xml:space="preserve"> Servicio </w:t>
      </w:r>
      <w:proofErr w:type="spellStart"/>
      <w:r>
        <w:t>Profesional</w:t>
      </w:r>
      <w:proofErr w:type="spellEnd"/>
      <w:r>
        <w:t xml:space="preserve">. Si </w:t>
      </w:r>
      <w:proofErr w:type="spellStart"/>
      <w:r>
        <w:t>el</w:t>
      </w:r>
      <w:proofErr w:type="spellEnd"/>
      <w:r>
        <w:t xml:space="preserve"> </w:t>
      </w:r>
      <w:proofErr w:type="spellStart"/>
      <w:r>
        <w:t>cliente</w:t>
      </w:r>
      <w:proofErr w:type="spellEnd"/>
      <w:r>
        <w:t xml:space="preserve"> </w:t>
      </w:r>
      <w:proofErr w:type="spellStart"/>
      <w:r>
        <w:t>obtiene</w:t>
      </w:r>
      <w:proofErr w:type="spellEnd"/>
      <w:r>
        <w:t xml:space="preserve"> </w:t>
      </w:r>
      <w:proofErr w:type="spellStart"/>
      <w:r>
        <w:t>una</w:t>
      </w:r>
      <w:proofErr w:type="spellEnd"/>
      <w:r>
        <w:t xml:space="preserve"> </w:t>
      </w:r>
      <w:proofErr w:type="spellStart"/>
      <w:r>
        <w:t>licencia</w:t>
      </w:r>
      <w:proofErr w:type="spellEnd"/>
      <w:r>
        <w:t xml:space="preserve"> </w:t>
      </w:r>
      <w:proofErr w:type="spellStart"/>
      <w:r>
        <w:t>perpetua</w:t>
      </w:r>
      <w:proofErr w:type="spellEnd"/>
      <w:r>
        <w:t xml:space="preserve"> para </w:t>
      </w:r>
      <w:proofErr w:type="spellStart"/>
      <w:r>
        <w:t>el</w:t>
      </w:r>
      <w:proofErr w:type="spellEnd"/>
      <w:r>
        <w:t xml:space="preserve"> Software, se </w:t>
      </w:r>
      <w:proofErr w:type="spellStart"/>
      <w:r>
        <w:t>aplicarán</w:t>
      </w:r>
      <w:proofErr w:type="spellEnd"/>
      <w:r>
        <w:t xml:space="preserve"> </w:t>
      </w:r>
      <w:proofErr w:type="spellStart"/>
      <w:r>
        <w:t>los</w:t>
      </w:r>
      <w:proofErr w:type="spellEnd"/>
      <w:r>
        <w:t xml:space="preserve"> </w:t>
      </w:r>
      <w:proofErr w:type="spellStart"/>
      <w:r>
        <w:t>Términos</w:t>
      </w:r>
      <w:proofErr w:type="spellEnd"/>
      <w:r>
        <w:t xml:space="preserve"> de DPA </w:t>
      </w:r>
      <w:proofErr w:type="spellStart"/>
      <w:r>
        <w:t>vigentes</w:t>
      </w:r>
      <w:proofErr w:type="spellEnd"/>
      <w:r>
        <w:t xml:space="preserve"> </w:t>
      </w:r>
      <w:proofErr w:type="spellStart"/>
      <w:r>
        <w:t>en</w:t>
      </w:r>
      <w:proofErr w:type="spellEnd"/>
      <w:r>
        <w:t xml:space="preserve"> ese </w:t>
      </w:r>
      <w:proofErr w:type="spellStart"/>
      <w:r>
        <w:t>momento</w:t>
      </w:r>
      <w:proofErr w:type="spellEnd"/>
      <w:r>
        <w:t xml:space="preserve"> (</w:t>
      </w:r>
      <w:proofErr w:type="spellStart"/>
      <w:r>
        <w:t>siguiendo</w:t>
      </w:r>
      <w:proofErr w:type="spellEnd"/>
      <w:r>
        <w:t xml:space="preserve"> la </w:t>
      </w:r>
      <w:proofErr w:type="spellStart"/>
      <w:r>
        <w:t>misma</w:t>
      </w:r>
      <w:proofErr w:type="spellEnd"/>
      <w:r>
        <w:t xml:space="preserve"> </w:t>
      </w:r>
      <w:proofErr w:type="spellStart"/>
      <w:r>
        <w:t>disposición</w:t>
      </w:r>
      <w:proofErr w:type="spellEnd"/>
      <w:r>
        <w:t xml:space="preserve"> para </w:t>
      </w:r>
      <w:proofErr w:type="spellStart"/>
      <w:r>
        <w:t>determinar</w:t>
      </w:r>
      <w:proofErr w:type="spellEnd"/>
      <w:r>
        <w:t xml:space="preserve"> </w:t>
      </w:r>
      <w:proofErr w:type="spellStart"/>
      <w:r>
        <w:t>los</w:t>
      </w:r>
      <w:proofErr w:type="spellEnd"/>
      <w:r>
        <w:t xml:space="preserve"> </w:t>
      </w:r>
      <w:proofErr w:type="spellStart"/>
      <w:r>
        <w:t>Términos</w:t>
      </w:r>
      <w:proofErr w:type="spellEnd"/>
      <w:r>
        <w:t xml:space="preserve"> de </w:t>
      </w:r>
      <w:proofErr w:type="spellStart"/>
      <w:r>
        <w:t>Producto</w:t>
      </w:r>
      <w:proofErr w:type="spellEnd"/>
      <w:r>
        <w:t xml:space="preserve"> </w:t>
      </w:r>
      <w:proofErr w:type="spellStart"/>
      <w:r>
        <w:t>vigentes</w:t>
      </w:r>
      <w:proofErr w:type="spellEnd"/>
      <w:r>
        <w:t xml:space="preserve"> </w:t>
      </w:r>
      <w:proofErr w:type="spellStart"/>
      <w:r>
        <w:t>en</w:t>
      </w:r>
      <w:proofErr w:type="spellEnd"/>
      <w:r>
        <w:t xml:space="preserve"> ese </w:t>
      </w:r>
      <w:proofErr w:type="spellStart"/>
      <w:r>
        <w:t>momento</w:t>
      </w:r>
      <w:proofErr w:type="spellEnd"/>
      <w:r>
        <w:t xml:space="preserve"> para ese Software </w:t>
      </w:r>
      <w:proofErr w:type="spellStart"/>
      <w:r>
        <w:t>en</w:t>
      </w:r>
      <w:proofErr w:type="spellEnd"/>
      <w:r>
        <w:t xml:space="preserve"> </w:t>
      </w:r>
      <w:proofErr w:type="spellStart"/>
      <w:r>
        <w:t>el</w:t>
      </w:r>
      <w:proofErr w:type="spellEnd"/>
      <w:r>
        <w:t xml:space="preserve"> </w:t>
      </w:r>
      <w:proofErr w:type="spellStart"/>
      <w:r>
        <w:t>contrato</w:t>
      </w:r>
      <w:proofErr w:type="spellEnd"/>
      <w:r>
        <w:t xml:space="preserve"> del </w:t>
      </w:r>
      <w:proofErr w:type="spellStart"/>
      <w:r>
        <w:t>Cliente</w:t>
      </w:r>
      <w:proofErr w:type="spellEnd"/>
      <w:r>
        <w:t xml:space="preserve">) y no </w:t>
      </w:r>
      <w:proofErr w:type="spellStart"/>
      <w:r>
        <w:t>cambiarán</w:t>
      </w:r>
      <w:proofErr w:type="spellEnd"/>
      <w:r>
        <w:t xml:space="preserve"> </w:t>
      </w:r>
      <w:proofErr w:type="spellStart"/>
      <w:r>
        <w:t>durante</w:t>
      </w:r>
      <w:proofErr w:type="spellEnd"/>
      <w:r>
        <w:t xml:space="preserve"> la </w:t>
      </w:r>
      <w:proofErr w:type="spellStart"/>
      <w:r>
        <w:t>licencia</w:t>
      </w:r>
      <w:proofErr w:type="spellEnd"/>
      <w:r>
        <w:t xml:space="preserve"> del </w:t>
      </w:r>
      <w:proofErr w:type="spellStart"/>
      <w:r>
        <w:t>Cliente</w:t>
      </w:r>
      <w:proofErr w:type="spellEnd"/>
      <w:r>
        <w:t xml:space="preserve"> para ese Software. </w:t>
      </w:r>
    </w:p>
    <w:p w14:paraId="6BF46986" w14:textId="77777777" w:rsidR="00CC2407" w:rsidRPr="003E2463" w:rsidRDefault="00CC2407" w:rsidP="00302D30">
      <w:pPr>
        <w:pStyle w:val="ProductList-Body"/>
        <w:spacing w:after="120"/>
        <w:ind w:left="187"/>
        <w:jc w:val="both"/>
        <w:outlineLvl w:val="2"/>
        <w:rPr>
          <w:lang w:val="es-ES"/>
        </w:rPr>
      </w:pPr>
      <w:bookmarkStart w:id="19" w:name="_Hlk40343587"/>
      <w:r w:rsidRPr="003E2463">
        <w:rPr>
          <w:b/>
          <w:color w:val="0072C6"/>
          <w:lang w:val="es-ES"/>
        </w:rPr>
        <w:t>Nuevas características, complementos o software relacionado</w:t>
      </w:r>
      <w:bookmarkEnd w:id="19"/>
    </w:p>
    <w:p w14:paraId="1A81364A" w14:textId="77777777" w:rsidR="00CC2407" w:rsidRPr="003E2463" w:rsidRDefault="00CC2407" w:rsidP="00302D30">
      <w:pPr>
        <w:pStyle w:val="ProductList-Body"/>
        <w:spacing w:after="120"/>
        <w:ind w:left="158"/>
        <w:jc w:val="both"/>
        <w:rPr>
          <w:lang w:val="es-ES"/>
        </w:rPr>
      </w:pPr>
      <w:r w:rsidRPr="005A7C1B">
        <w:rPr>
          <w:lang w:val="es-ES"/>
        </w:rPr>
        <w:t xml:space="preserve">No </w:t>
      </w:r>
      <w:proofErr w:type="gramStart"/>
      <w:r w:rsidRPr="005A7C1B">
        <w:rPr>
          <w:lang w:val="es-ES"/>
        </w:rPr>
        <w:t>obstante</w:t>
      </w:r>
      <w:proofErr w:type="gramEnd"/>
      <w:r w:rsidRPr="003E2463">
        <w:rPr>
          <w:lang w:val="es-ES"/>
        </w:rPr>
        <w:t xml:space="preserve"> los límites indicados en materia de actualizaciones, cuando Microsoft introduzca nuevas características, ofertas, complementos o</w:t>
      </w:r>
      <w:r w:rsidRPr="005A7C1B">
        <w:rPr>
          <w:lang w:val="es-ES"/>
        </w:rPr>
        <w:t xml:space="preserve"> </w:t>
      </w:r>
      <w:r w:rsidRPr="003E2463">
        <w:rPr>
          <w:lang w:val="es-ES"/>
        </w:rPr>
        <w:t xml:space="preserve">software relacionado (es decir, </w:t>
      </w:r>
      <w:r>
        <w:rPr>
          <w:lang w:val="es-ES"/>
        </w:rPr>
        <w:t xml:space="preserve">aquellos </w:t>
      </w:r>
      <w:r w:rsidRPr="003E2463">
        <w:rPr>
          <w:lang w:val="es-ES"/>
        </w:rPr>
        <w:t xml:space="preserve">que no estaban incluidos anteriormente con los Productos o Servicios), Microsoft podrá proporcionar términos </w:t>
      </w:r>
      <w:r w:rsidRPr="005A7C1B">
        <w:rPr>
          <w:lang w:val="es-ES"/>
        </w:rPr>
        <w:t>—</w:t>
      </w:r>
      <w:r w:rsidRPr="003E2463">
        <w:rPr>
          <w:lang w:val="es-ES"/>
        </w:rPr>
        <w:t>o realizar actualizaciones en el DPA</w:t>
      </w:r>
      <w:r w:rsidRPr="005A7C1B">
        <w:rPr>
          <w:lang w:val="es-ES"/>
        </w:rPr>
        <w:t>—</w:t>
      </w:r>
      <w:r w:rsidRPr="003E2463">
        <w:rPr>
          <w:lang w:val="es-ES"/>
        </w:rPr>
        <w:t xml:space="preserve"> que se apliquen al uso que el Cliente efectúe de esas nuevas características, </w:t>
      </w:r>
      <w:r w:rsidRPr="005A7C1B">
        <w:rPr>
          <w:lang w:val="es-ES"/>
        </w:rPr>
        <w:t xml:space="preserve">ofertas, </w:t>
      </w:r>
      <w:r w:rsidRPr="003E2463">
        <w:rPr>
          <w:lang w:val="es-ES"/>
        </w:rPr>
        <w:t>complementos o software relacionado. Si esos términos incluyen algún cambio material adverso en los Términos del DPA, Microsoft proporcionará al Cliente la opción de no utilizar las nuevas características, ofertas, complementos o software relacionado, sin pérdida de la funcionalidad existente de un Producto o</w:t>
      </w:r>
      <w:r w:rsidRPr="005A7C1B">
        <w:rPr>
          <w:lang w:val="es-ES"/>
        </w:rPr>
        <w:t xml:space="preserve"> </w:t>
      </w:r>
      <w:r w:rsidRPr="003E2463">
        <w:rPr>
          <w:lang w:val="es-ES"/>
        </w:rPr>
        <w:t>Servicio Profesional que esté disponible con carácter general. Si el Cliente no instala o utiliza las nuevas características, ofertas, complementos o software relacionado, no se aplicarán los nuevos términos en cuestión.</w:t>
      </w:r>
    </w:p>
    <w:p w14:paraId="6A0C6B0E" w14:textId="77777777" w:rsidR="00CC2407" w:rsidRPr="005A7C1B" w:rsidRDefault="00CC2407" w:rsidP="00302D30">
      <w:pPr>
        <w:pStyle w:val="ProductList-Body"/>
        <w:spacing w:after="120"/>
        <w:ind w:left="187"/>
        <w:jc w:val="both"/>
        <w:outlineLvl w:val="2"/>
        <w:rPr>
          <w:b/>
          <w:color w:val="0072C6"/>
          <w:lang w:val="es-ES"/>
        </w:rPr>
      </w:pPr>
      <w:r w:rsidRPr="005A7C1B">
        <w:rPr>
          <w:b/>
          <w:color w:val="0072C6"/>
          <w:lang w:val="es-ES"/>
        </w:rPr>
        <w:t>Regulaciones y requisitos gubernamentales.</w:t>
      </w:r>
    </w:p>
    <w:p w14:paraId="7973DE6F" w14:textId="77777777" w:rsidR="00CC2407" w:rsidRPr="003E2463" w:rsidRDefault="00CC2407" w:rsidP="00302D30">
      <w:pPr>
        <w:pStyle w:val="ProductList-Body"/>
        <w:spacing w:after="120"/>
        <w:ind w:left="158"/>
        <w:jc w:val="both"/>
        <w:rPr>
          <w:lang w:val="es-ES"/>
        </w:rPr>
      </w:pPr>
      <w:r w:rsidRPr="005A7C1B">
        <w:rPr>
          <w:lang w:val="es-ES"/>
        </w:rPr>
        <w:t>No obstante</w:t>
      </w:r>
      <w:r w:rsidRPr="003E2463">
        <w:rPr>
          <w:lang w:val="es-ES"/>
        </w:rPr>
        <w:t xml:space="preserve"> los límites </w:t>
      </w:r>
      <w:r w:rsidRPr="005A7C1B">
        <w:rPr>
          <w:lang w:val="es-ES"/>
        </w:rPr>
        <w:t xml:space="preserve">indicados </w:t>
      </w:r>
      <w:r w:rsidRPr="003E2463">
        <w:rPr>
          <w:lang w:val="es-ES"/>
        </w:rPr>
        <w:t xml:space="preserve">en </w:t>
      </w:r>
      <w:r w:rsidRPr="005A7C1B">
        <w:rPr>
          <w:lang w:val="es-ES"/>
        </w:rPr>
        <w:t xml:space="preserve">materia de </w:t>
      </w:r>
      <w:r w:rsidRPr="003E2463">
        <w:rPr>
          <w:lang w:val="es-ES"/>
        </w:rPr>
        <w:t>actualizaciones, Microsoft puede modificar o terminar un Producto o Servicio Profesional en cualquier país o jurisdicción en que exista</w:t>
      </w:r>
      <w:r w:rsidRPr="005A7C1B">
        <w:rPr>
          <w:lang w:val="es-ES"/>
        </w:rPr>
        <w:t>, ahora o en el futuro,</w:t>
      </w:r>
      <w:r w:rsidRPr="003E2463">
        <w:rPr>
          <w:lang w:val="es-ES"/>
        </w:rPr>
        <w:t xml:space="preserve"> un requisito u obligación gubernamental que (1) someta a Microsoft a </w:t>
      </w:r>
      <w:r w:rsidRPr="005A7C1B">
        <w:rPr>
          <w:lang w:val="es-ES"/>
        </w:rPr>
        <w:t>una regulación</w:t>
      </w:r>
      <w:r w:rsidRPr="003E2463">
        <w:rPr>
          <w:lang w:val="es-ES"/>
        </w:rPr>
        <w:t xml:space="preserve"> o</w:t>
      </w:r>
      <w:r w:rsidRPr="005A7C1B">
        <w:rPr>
          <w:lang w:val="es-ES"/>
        </w:rPr>
        <w:t xml:space="preserve"> </w:t>
      </w:r>
      <w:r w:rsidRPr="003E2463">
        <w:rPr>
          <w:lang w:val="es-ES"/>
        </w:rPr>
        <w:t>requisito que no se apli</w:t>
      </w:r>
      <w:r w:rsidRPr="005A7C1B">
        <w:rPr>
          <w:lang w:val="es-ES"/>
        </w:rPr>
        <w:t>que</w:t>
      </w:r>
      <w:r w:rsidRPr="003E2463">
        <w:rPr>
          <w:lang w:val="es-ES"/>
        </w:rPr>
        <w:t xml:space="preserve"> </w:t>
      </w:r>
      <w:r w:rsidRPr="005A7C1B">
        <w:rPr>
          <w:lang w:val="es-ES"/>
        </w:rPr>
        <w:t>con carácter general</w:t>
      </w:r>
      <w:r w:rsidRPr="003E2463">
        <w:rPr>
          <w:lang w:val="es-ES"/>
        </w:rPr>
        <w:t xml:space="preserve"> a </w:t>
      </w:r>
      <w:r w:rsidRPr="005A7C1B">
        <w:rPr>
          <w:lang w:val="es-ES"/>
        </w:rPr>
        <w:t xml:space="preserve">las </w:t>
      </w:r>
      <w:r w:rsidRPr="003E2463">
        <w:rPr>
          <w:lang w:val="es-ES"/>
        </w:rPr>
        <w:t>empresas que allí operan, (2) plantee una dificultad para que Microsoft siga operando el Producto u</w:t>
      </w:r>
      <w:r w:rsidRPr="005A7C1B">
        <w:rPr>
          <w:lang w:val="es-ES"/>
        </w:rPr>
        <w:t xml:space="preserve"> ofreciendo</w:t>
      </w:r>
      <w:r w:rsidRPr="003E2463">
        <w:rPr>
          <w:lang w:val="es-ES"/>
        </w:rPr>
        <w:t xml:space="preserve"> el Servicio Profesional sin modificación y/o (3) provoque que Microsoft considere que los </w:t>
      </w:r>
      <w:r w:rsidRPr="005A7C1B">
        <w:rPr>
          <w:lang w:val="es-ES"/>
        </w:rPr>
        <w:t>T</w:t>
      </w:r>
      <w:r w:rsidRPr="003E2463">
        <w:rPr>
          <w:lang w:val="es-ES"/>
        </w:rPr>
        <w:t>érminos del DPA</w:t>
      </w:r>
      <w:r>
        <w:rPr>
          <w:lang w:val="es-ES"/>
        </w:rPr>
        <w:t>,</w:t>
      </w:r>
      <w:r w:rsidRPr="005A7C1B">
        <w:rPr>
          <w:lang w:val="es-ES"/>
        </w:rPr>
        <w:t xml:space="preserve"> o</w:t>
      </w:r>
      <w:r w:rsidRPr="003E2463">
        <w:rPr>
          <w:lang w:val="es-ES"/>
        </w:rPr>
        <w:t xml:space="preserve"> el Producto o Servicio Profesional</w:t>
      </w:r>
      <w:r>
        <w:rPr>
          <w:lang w:val="es-ES"/>
        </w:rPr>
        <w:t>,</w:t>
      </w:r>
      <w:r w:rsidRPr="003E2463">
        <w:rPr>
          <w:lang w:val="es-ES"/>
        </w:rPr>
        <w:t xml:space="preserve"> puedan estar en conflicto con dicho requisito u obligación.</w:t>
      </w:r>
    </w:p>
    <w:p w14:paraId="6D294D2B" w14:textId="77777777" w:rsidR="00CC2407" w:rsidRPr="003E2463" w:rsidRDefault="00CC2407" w:rsidP="00302D30">
      <w:pPr>
        <w:pStyle w:val="ProductList-SubSubSectionHeading"/>
        <w:spacing w:after="120"/>
        <w:jc w:val="both"/>
        <w:outlineLvl w:val="1"/>
        <w:rPr>
          <w:lang w:val="es-ES"/>
        </w:rPr>
      </w:pPr>
      <w:bookmarkStart w:id="20" w:name="_Toc82644448"/>
      <w:bookmarkStart w:id="21" w:name="_Toc155362828"/>
      <w:r w:rsidRPr="003E2463">
        <w:rPr>
          <w:lang w:val="es-ES"/>
        </w:rPr>
        <w:t>Notificaciones electrónicas</w:t>
      </w:r>
      <w:bookmarkEnd w:id="10"/>
      <w:bookmarkEnd w:id="11"/>
      <w:bookmarkEnd w:id="12"/>
      <w:bookmarkEnd w:id="20"/>
      <w:bookmarkEnd w:id="21"/>
    </w:p>
    <w:p w14:paraId="64826CC5" w14:textId="77777777" w:rsidR="00CC2407" w:rsidRPr="003E2463" w:rsidRDefault="00CC2407" w:rsidP="00302D30">
      <w:pPr>
        <w:pStyle w:val="ProductList-Body"/>
        <w:spacing w:after="120"/>
        <w:jc w:val="both"/>
        <w:rPr>
          <w:lang w:val="es-ES"/>
        </w:rPr>
      </w:pPr>
      <w:r w:rsidRPr="003E2463">
        <w:rPr>
          <w:lang w:val="es-ES"/>
        </w:rPr>
        <w:t xml:space="preserve">Microsoft puede proporcionar al Cliente informaciones y notificaciones sobre los Productos </w:t>
      </w:r>
      <w:r w:rsidRPr="005A7C1B">
        <w:rPr>
          <w:lang w:val="es-ES"/>
        </w:rPr>
        <w:t>y</w:t>
      </w:r>
      <w:r w:rsidRPr="003E2463">
        <w:rPr>
          <w:lang w:val="es-ES"/>
        </w:rPr>
        <w:t xml:space="preserve"> Servicios de forma electrónica; por ejemplo, por correo electrónico, a través del portal de</w:t>
      </w:r>
      <w:r w:rsidRPr="005A7C1B">
        <w:rPr>
          <w:lang w:val="es-ES"/>
        </w:rPr>
        <w:t xml:space="preserve"> un</w:t>
      </w:r>
      <w:r w:rsidRPr="003E2463">
        <w:rPr>
          <w:lang w:val="es-ES"/>
        </w:rPr>
        <w:t xml:space="preserve"> Servicio Online o mediante un sitio web que Microsoft identifique. Una notificación se considerará entregada en la fecha en que Microsoft la ponga a disposición. </w:t>
      </w:r>
    </w:p>
    <w:p w14:paraId="7A93AF09" w14:textId="77777777" w:rsidR="00CC2407" w:rsidRPr="003E2463" w:rsidRDefault="00CC2407" w:rsidP="00302D30">
      <w:pPr>
        <w:pStyle w:val="ProductList-SubSubSectionHeading"/>
        <w:spacing w:after="120"/>
        <w:jc w:val="both"/>
        <w:outlineLvl w:val="1"/>
        <w:rPr>
          <w:lang w:val="es-ES"/>
        </w:rPr>
      </w:pPr>
      <w:bookmarkStart w:id="22" w:name="_Toc507768535"/>
      <w:bookmarkStart w:id="23" w:name="_Toc6563784"/>
      <w:bookmarkStart w:id="24" w:name="_Toc26883657"/>
      <w:bookmarkStart w:id="25" w:name="_Toc82644449"/>
      <w:bookmarkStart w:id="26" w:name="_Toc155362829"/>
      <w:r w:rsidRPr="003E2463">
        <w:rPr>
          <w:lang w:val="es-ES"/>
        </w:rPr>
        <w:t>Versiones anteriores</w:t>
      </w:r>
      <w:bookmarkEnd w:id="22"/>
      <w:bookmarkEnd w:id="23"/>
      <w:bookmarkEnd w:id="24"/>
      <w:bookmarkEnd w:id="25"/>
      <w:bookmarkEnd w:id="26"/>
    </w:p>
    <w:p w14:paraId="0EAED493" w14:textId="65C07438" w:rsidR="00CC2407" w:rsidRPr="003E2463" w:rsidRDefault="00CC2407" w:rsidP="00302D30">
      <w:pPr>
        <w:pStyle w:val="ProductList-Body"/>
        <w:spacing w:after="120"/>
        <w:jc w:val="both"/>
        <w:rPr>
          <w:lang w:val="es-ES"/>
        </w:rPr>
      </w:pPr>
      <w:r w:rsidRPr="003E2463">
        <w:rPr>
          <w:lang w:val="es-ES"/>
        </w:rPr>
        <w:t xml:space="preserve">Los Términos del DPA establecen términos aplicables a los Productos y Servicios </w:t>
      </w:r>
      <w:r w:rsidRPr="005A7C1B">
        <w:rPr>
          <w:lang w:val="es-ES"/>
        </w:rPr>
        <w:t xml:space="preserve">que están </w:t>
      </w:r>
      <w:r w:rsidRPr="003E2463">
        <w:rPr>
          <w:lang w:val="es-ES"/>
        </w:rPr>
        <w:t>disponibles actualmente. Para obtener versiones anteriores de los Términos del DPA, el Cliente puede consultar</w:t>
      </w:r>
      <w:r w:rsidR="00F570F1">
        <w:rPr>
          <w:lang w:val="es-ES"/>
        </w:rPr>
        <w:t xml:space="preserve"> en</w:t>
      </w:r>
      <w:r w:rsidRPr="003E2463">
        <w:rPr>
          <w:lang w:val="es-ES"/>
        </w:rPr>
        <w:t xml:space="preserve"> </w:t>
      </w:r>
      <w:bookmarkStart w:id="27" w:name="_Hlk27046654"/>
      <w:r w:rsidRPr="003E2463">
        <w:rPr>
          <w:lang w:val="es-ES"/>
        </w:rPr>
        <w:fldChar w:fldCharType="begin"/>
      </w:r>
      <w:r w:rsidRPr="003E2463">
        <w:rPr>
          <w:lang w:val="es-ES"/>
        </w:rPr>
        <w:instrText>HYPERLINK "https://aka.ms/licensingdocs"</w:instrText>
      </w:r>
      <w:r w:rsidRPr="003E2463">
        <w:rPr>
          <w:lang w:val="es-ES"/>
        </w:rPr>
      </w:r>
      <w:r w:rsidRPr="003E2463">
        <w:rPr>
          <w:lang w:val="es-ES"/>
        </w:rPr>
        <w:fldChar w:fldCharType="separate"/>
      </w:r>
      <w:r w:rsidRPr="003E2463">
        <w:rPr>
          <w:rStyle w:val="Hyperlink"/>
          <w:lang w:val="es-ES"/>
        </w:rPr>
        <w:t>https://aka.ms/licensingdocs</w:t>
      </w:r>
      <w:r w:rsidRPr="003E2463">
        <w:rPr>
          <w:lang w:val="es-ES"/>
        </w:rPr>
        <w:fldChar w:fldCharType="end"/>
      </w:r>
      <w:bookmarkEnd w:id="27"/>
      <w:r w:rsidRPr="003E2463">
        <w:rPr>
          <w:lang w:val="es-ES"/>
        </w:rPr>
        <w:t xml:space="preserve"> o ponerse en contacto con su revendedor o </w:t>
      </w:r>
      <w:r w:rsidRPr="005A7C1B">
        <w:rPr>
          <w:lang w:val="es-ES"/>
        </w:rPr>
        <w:t xml:space="preserve">con el </w:t>
      </w:r>
      <w:r w:rsidRPr="003E2463">
        <w:rPr>
          <w:lang w:val="es-ES"/>
        </w:rPr>
        <w:t xml:space="preserve">gestor de </w:t>
      </w:r>
      <w:r w:rsidRPr="005A7C1B">
        <w:rPr>
          <w:lang w:val="es-ES"/>
        </w:rPr>
        <w:t xml:space="preserve">su </w:t>
      </w:r>
      <w:r w:rsidRPr="003E2463">
        <w:rPr>
          <w:lang w:val="es-ES"/>
        </w:rPr>
        <w:t xml:space="preserve">cuenta </w:t>
      </w:r>
      <w:r w:rsidRPr="005A7C1B">
        <w:rPr>
          <w:lang w:val="es-ES"/>
        </w:rPr>
        <w:t>en</w:t>
      </w:r>
      <w:r w:rsidRPr="003E2463">
        <w:rPr>
          <w:lang w:val="es-ES"/>
        </w:rPr>
        <w:t xml:space="preserve"> Microsoft.</w:t>
      </w:r>
    </w:p>
    <w:p w14:paraId="5CA89841" w14:textId="77777777" w:rsidR="0074788A" w:rsidRPr="00860C25" w:rsidRDefault="00F26346" w:rsidP="0074788A">
      <w:pPr>
        <w:pStyle w:val="ProductList-Body"/>
        <w:shd w:val="clear" w:color="auto" w:fill="A6A6A6" w:themeFill="background1" w:themeFillShade="A6"/>
        <w:spacing w:after="120"/>
        <w:jc w:val="right"/>
        <w:rPr>
          <w:lang w:val="es-ES"/>
        </w:rPr>
      </w:pPr>
      <w:hyperlink w:anchor="TableofContents" w:history="1">
        <w:r w:rsidR="00C942A4" w:rsidRPr="00860C25">
          <w:rPr>
            <w:rStyle w:val="Hyperlink"/>
            <w:sz w:val="16"/>
            <w:szCs w:val="16"/>
            <w:lang w:val="es-ES"/>
          </w:rPr>
          <w:t>Tabla de Contenido</w:t>
        </w:r>
      </w:hyperlink>
      <w:r w:rsidR="00C942A4" w:rsidRPr="00860C25">
        <w:rPr>
          <w:sz w:val="16"/>
          <w:szCs w:val="16"/>
          <w:lang w:val="es-ES"/>
        </w:rPr>
        <w:t xml:space="preserve"> / </w:t>
      </w:r>
      <w:hyperlink w:anchor="Términos Generales" w:tooltip="Términos Generales" w:history="1">
        <w:r w:rsidR="00C942A4" w:rsidRPr="00860C25">
          <w:rPr>
            <w:rStyle w:val="Hyperlink"/>
            <w:sz w:val="16"/>
            <w:szCs w:val="16"/>
            <w:lang w:val="es-ES"/>
          </w:rPr>
          <w:t>Términos Generales</w:t>
        </w:r>
      </w:hyperlink>
    </w:p>
    <w:p w14:paraId="40E64317" w14:textId="77777777" w:rsidR="0074788A" w:rsidRPr="00860C25" w:rsidRDefault="0074788A" w:rsidP="007829B6">
      <w:pPr>
        <w:pStyle w:val="ProductList-Body"/>
        <w:spacing w:after="120"/>
        <w:rPr>
          <w:lang w:val="es-ES"/>
        </w:rPr>
      </w:pPr>
    </w:p>
    <w:p w14:paraId="6B34AF1C" w14:textId="0C0681DF" w:rsidR="00D11AA3" w:rsidRPr="00860C25" w:rsidRDefault="00D11AA3" w:rsidP="007829B6">
      <w:pPr>
        <w:pStyle w:val="ProductList-Body"/>
        <w:spacing w:after="120"/>
        <w:rPr>
          <w:lang w:val="es-ES"/>
        </w:rPr>
        <w:sectPr w:rsidR="00D11AA3" w:rsidRPr="00860C25" w:rsidSect="004B4668">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860C25" w:rsidRDefault="009776B9" w:rsidP="00264BA0">
      <w:pPr>
        <w:pStyle w:val="ProductList-SectionHeading"/>
        <w:spacing w:after="120"/>
        <w:jc w:val="both"/>
        <w:outlineLvl w:val="0"/>
        <w:rPr>
          <w:lang w:val="es-ES"/>
        </w:rPr>
      </w:pPr>
      <w:bookmarkStart w:id="28" w:name="_Toc507768537"/>
      <w:bookmarkStart w:id="29" w:name="_Toc6563786"/>
      <w:bookmarkStart w:id="30" w:name="_Toc26883659"/>
      <w:bookmarkStart w:id="31" w:name="_Toc155362830"/>
      <w:bookmarkStart w:id="32" w:name="Definitions"/>
      <w:bookmarkEnd w:id="13"/>
      <w:bookmarkEnd w:id="14"/>
      <w:r w:rsidRPr="00860C25">
        <w:rPr>
          <w:lang w:val="es-ES"/>
        </w:rPr>
        <w:t>Definiciones</w:t>
      </w:r>
      <w:bookmarkEnd w:id="28"/>
      <w:bookmarkEnd w:id="29"/>
      <w:bookmarkEnd w:id="30"/>
      <w:bookmarkEnd w:id="31"/>
    </w:p>
    <w:bookmarkEnd w:id="32"/>
    <w:p w14:paraId="61363429" w14:textId="77777777" w:rsidR="00C92D70" w:rsidRDefault="00C92D70" w:rsidP="004E42EF">
      <w:pPr>
        <w:pStyle w:val="ProductList-Body"/>
        <w:spacing w:after="120"/>
      </w:pPr>
      <w:r>
        <w:t xml:space="preserve">Los </w:t>
      </w:r>
      <w:proofErr w:type="spellStart"/>
      <w:r>
        <w:t>términos</w:t>
      </w:r>
      <w:proofErr w:type="spellEnd"/>
      <w:r>
        <w:t xml:space="preserve"> </w:t>
      </w:r>
      <w:proofErr w:type="spellStart"/>
      <w:r>
        <w:t>en</w:t>
      </w:r>
      <w:proofErr w:type="spellEnd"/>
      <w:r>
        <w:t xml:space="preserve"> </w:t>
      </w:r>
      <w:proofErr w:type="spellStart"/>
      <w:r>
        <w:t>mayúsculas</w:t>
      </w:r>
      <w:proofErr w:type="spellEnd"/>
      <w:r>
        <w:t xml:space="preserve"> que se </w:t>
      </w:r>
      <w:proofErr w:type="spellStart"/>
      <w:r>
        <w:t>utilizan</w:t>
      </w:r>
      <w:proofErr w:type="spellEnd"/>
      <w:r>
        <w:t xml:space="preserve">, </w:t>
      </w:r>
      <w:proofErr w:type="spellStart"/>
      <w:r>
        <w:t>pero</w:t>
      </w:r>
      <w:proofErr w:type="spellEnd"/>
      <w:r>
        <w:t xml:space="preserve"> no se </w:t>
      </w:r>
      <w:proofErr w:type="spellStart"/>
      <w:r>
        <w:t>definen</w:t>
      </w:r>
      <w:proofErr w:type="spellEnd"/>
      <w:r>
        <w:t xml:space="preserve"> </w:t>
      </w:r>
      <w:proofErr w:type="spellStart"/>
      <w:r>
        <w:t>en</w:t>
      </w:r>
      <w:proofErr w:type="spellEnd"/>
      <w:r>
        <w:t xml:space="preserve"> </w:t>
      </w:r>
      <w:proofErr w:type="spellStart"/>
      <w:r>
        <w:t>este</w:t>
      </w:r>
      <w:proofErr w:type="spellEnd"/>
      <w:r>
        <w:t xml:space="preserve"> DPA, </w:t>
      </w:r>
      <w:proofErr w:type="spellStart"/>
      <w:r>
        <w:t>tendrán</w:t>
      </w:r>
      <w:proofErr w:type="spellEnd"/>
      <w:r>
        <w:t xml:space="preserve"> </w:t>
      </w:r>
      <w:proofErr w:type="spellStart"/>
      <w:r>
        <w:t>el</w:t>
      </w:r>
      <w:proofErr w:type="spellEnd"/>
      <w:r>
        <w:t xml:space="preserve"> </w:t>
      </w:r>
      <w:proofErr w:type="spellStart"/>
      <w:r>
        <w:t>significado</w:t>
      </w:r>
      <w:proofErr w:type="spellEnd"/>
      <w:r>
        <w:t xml:space="preserve"> que se les </w:t>
      </w:r>
      <w:proofErr w:type="spellStart"/>
      <w:r>
        <w:t>asigna</w:t>
      </w:r>
      <w:proofErr w:type="spellEnd"/>
      <w:r>
        <w:t xml:space="preserve"> </w:t>
      </w:r>
      <w:proofErr w:type="spellStart"/>
      <w:r>
        <w:t>en</w:t>
      </w:r>
      <w:proofErr w:type="spellEnd"/>
      <w:r>
        <w:t xml:space="preserve"> </w:t>
      </w:r>
      <w:proofErr w:type="spellStart"/>
      <w:r>
        <w:t>el</w:t>
      </w:r>
      <w:proofErr w:type="spellEnd"/>
      <w:r>
        <w:t xml:space="preserve"> </w:t>
      </w:r>
      <w:proofErr w:type="spellStart"/>
      <w:r>
        <w:t>contrato</w:t>
      </w:r>
      <w:proofErr w:type="spellEnd"/>
      <w:r>
        <w:t xml:space="preserve"> del </w:t>
      </w:r>
      <w:proofErr w:type="spellStart"/>
      <w:r>
        <w:t>Cliente</w:t>
      </w:r>
      <w:proofErr w:type="spellEnd"/>
      <w:r>
        <w:t xml:space="preserve">. En </w:t>
      </w:r>
      <w:proofErr w:type="spellStart"/>
      <w:r>
        <w:t>este</w:t>
      </w:r>
      <w:proofErr w:type="spellEnd"/>
      <w:r>
        <w:t xml:space="preserve"> DPA se </w:t>
      </w:r>
      <w:proofErr w:type="spellStart"/>
      <w:r>
        <w:t>utilizan</w:t>
      </w:r>
      <w:proofErr w:type="spellEnd"/>
      <w:r>
        <w:t xml:space="preserve"> </w:t>
      </w:r>
      <w:proofErr w:type="spellStart"/>
      <w:r>
        <w:t>los</w:t>
      </w:r>
      <w:proofErr w:type="spellEnd"/>
      <w:r>
        <w:t xml:space="preserve"> </w:t>
      </w:r>
      <w:proofErr w:type="spellStart"/>
      <w:r>
        <w:t>siguientes</w:t>
      </w:r>
      <w:proofErr w:type="spellEnd"/>
      <w:r>
        <w:t xml:space="preserve"> </w:t>
      </w:r>
      <w:proofErr w:type="spellStart"/>
      <w:r>
        <w:t>términos</w:t>
      </w:r>
      <w:proofErr w:type="spellEnd"/>
      <w:r>
        <w:t xml:space="preserve"> </w:t>
      </w:r>
      <w:proofErr w:type="spellStart"/>
      <w:r>
        <w:t>definidos</w:t>
      </w:r>
      <w:proofErr w:type="spellEnd"/>
      <w:r>
        <w:t>:</w:t>
      </w:r>
    </w:p>
    <w:p w14:paraId="4B59521A" w14:textId="77777777" w:rsidR="001125A5" w:rsidRPr="003E2463" w:rsidRDefault="001125A5" w:rsidP="00264BA0">
      <w:pPr>
        <w:pStyle w:val="ProductList-Body"/>
        <w:spacing w:after="120"/>
        <w:jc w:val="both"/>
        <w:rPr>
          <w:lang w:val="es-ES"/>
        </w:rPr>
      </w:pPr>
      <w:r w:rsidRPr="003E2463">
        <w:rPr>
          <w:lang w:val="es-ES"/>
        </w:rPr>
        <w:t>“Datos del Cliente” son todos los datos (incluidos todos los archivos de texto, sonido, video o imagen y software) que se proporcionen a Microsoft por parte del Cliente, o en su nombre, mediante el uso del Servicio Online. El concepto “Datos del Cliente” no incluye los Datos de Servicios Profesionales.</w:t>
      </w:r>
    </w:p>
    <w:p w14:paraId="3CAF9C64" w14:textId="77777777" w:rsidR="001125A5" w:rsidRPr="003E2463" w:rsidRDefault="001125A5" w:rsidP="00264BA0">
      <w:pPr>
        <w:pStyle w:val="ProductList-Body"/>
        <w:spacing w:after="120"/>
        <w:jc w:val="both"/>
        <w:rPr>
          <w:lang w:val="es-ES"/>
        </w:rPr>
      </w:pPr>
      <w:r w:rsidRPr="003E2463">
        <w:rPr>
          <w:lang w:val="es-ES"/>
        </w:rPr>
        <w:t>“Normativa sobre Protección de Datos” es el RGPD, las Leyes de Protección de Datos Locales de la UE/EEE</w:t>
      </w:r>
      <w:r>
        <w:rPr>
          <w:lang w:val="es-ES"/>
        </w:rPr>
        <w:t>,</w:t>
      </w:r>
      <w:r w:rsidRPr="003E2463">
        <w:rPr>
          <w:lang w:val="es-ES"/>
        </w:rPr>
        <w:t xml:space="preserve"> y cualquier ley, reglamento y demás normativa jurídica que sea aplicable y se refiera a (a) la privacidad y seguridad de los datos; y (b) el uso, la recopilación, la conservación, el almacenamiento, la seguridad, la revelación, la transferencia, la eliminación y demás actividades de tratamiento de cualquier Dato Personal.</w:t>
      </w:r>
    </w:p>
    <w:p w14:paraId="380F8637" w14:textId="77777777" w:rsidR="001125A5" w:rsidRPr="003E2463" w:rsidRDefault="001125A5" w:rsidP="00264BA0">
      <w:pPr>
        <w:pStyle w:val="ProductList-Body"/>
        <w:spacing w:after="120"/>
        <w:jc w:val="both"/>
        <w:rPr>
          <w:lang w:val="es-ES"/>
        </w:rPr>
      </w:pPr>
      <w:r w:rsidRPr="003E2463">
        <w:rPr>
          <w:lang w:val="es-ES"/>
        </w:rPr>
        <w:t xml:space="preserve">“Términos del DPA” son los términos incluidos en el DPA y cualesquiera términos específicos de un Producto </w:t>
      </w:r>
      <w:r w:rsidRPr="005A7C1B">
        <w:rPr>
          <w:lang w:val="es-ES"/>
        </w:rPr>
        <w:t xml:space="preserve">que estén incluidos </w:t>
      </w:r>
      <w:r w:rsidRPr="003E2463">
        <w:rPr>
          <w:lang w:val="es-ES"/>
        </w:rPr>
        <w:t>en los Términos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w:t>
      </w:r>
      <w:r w:rsidRPr="005A7C1B">
        <w:rPr>
          <w:lang w:val="es-ES"/>
        </w:rPr>
        <w:t>y</w:t>
      </w:r>
      <w:r w:rsidRPr="003E2463">
        <w:rPr>
          <w:lang w:val="es-ES"/>
        </w:rPr>
        <w:t xml:space="preserve"> complementen o modifiquen específicamente los términos de privacidad y seguridad incluidos en el DPA </w:t>
      </w:r>
      <w:r w:rsidRPr="005A7C1B">
        <w:rPr>
          <w:lang w:val="es-ES"/>
        </w:rPr>
        <w:t>con respecto a ese</w:t>
      </w:r>
      <w:r w:rsidRPr="003E2463">
        <w:rPr>
          <w:lang w:val="es-ES"/>
        </w:rPr>
        <w:t xml:space="preserve"> Producto concreto (o </w:t>
      </w:r>
      <w:r>
        <w:rPr>
          <w:lang w:val="es-ES"/>
        </w:rPr>
        <w:t>con respecto a</w:t>
      </w:r>
      <w:r w:rsidRPr="003E2463">
        <w:rPr>
          <w:lang w:val="es-ES"/>
        </w:rPr>
        <w:t xml:space="preserve"> una característica concreta de </w:t>
      </w:r>
      <w:r w:rsidRPr="005A7C1B">
        <w:rPr>
          <w:lang w:val="es-ES"/>
        </w:rPr>
        <w:t>ese</w:t>
      </w:r>
      <w:r w:rsidRPr="003E2463">
        <w:rPr>
          <w:lang w:val="es-ES"/>
        </w:rPr>
        <w:t xml:space="preserve"> Producto). En caso de que hubiese cualquier conflicto o inconsistencia entre el DPA y tales términos específicos de</w:t>
      </w:r>
      <w:r w:rsidRPr="005A7C1B">
        <w:rPr>
          <w:lang w:val="es-ES"/>
        </w:rPr>
        <w:t xml:space="preserve"> un</w:t>
      </w:r>
      <w:r w:rsidRPr="003E2463">
        <w:rPr>
          <w:lang w:val="es-ES"/>
        </w:rPr>
        <w:t xml:space="preserve"> Producto, prevalecerán los términos específicos del Producto en lo que se refiera a ese </w:t>
      </w:r>
      <w:r w:rsidRPr="005A7C1B">
        <w:rPr>
          <w:lang w:val="es-ES"/>
        </w:rPr>
        <w:t xml:space="preserve">concreto </w:t>
      </w:r>
      <w:r w:rsidRPr="003E2463">
        <w:rPr>
          <w:lang w:val="es-ES"/>
        </w:rPr>
        <w:t xml:space="preserve">Producto (o a esa concreta característica de dicho Producto). </w:t>
      </w:r>
    </w:p>
    <w:p w14:paraId="469CB64F" w14:textId="77777777" w:rsidR="001125A5" w:rsidRPr="003E2463" w:rsidRDefault="001125A5" w:rsidP="00264BA0">
      <w:pPr>
        <w:pStyle w:val="ProductList-Body"/>
        <w:spacing w:after="120"/>
        <w:jc w:val="both"/>
        <w:rPr>
          <w:lang w:val="es-ES"/>
        </w:rPr>
      </w:pPr>
      <w:r w:rsidRPr="003E2463">
        <w:rPr>
          <w:lang w:val="es-ES"/>
        </w:rPr>
        <w:t xml:space="preserve">“RGPD” es el Reglamento (UE) 2016/679 del Parlamento Europeo y del Consejo de 27 de abril de 2016 relativo a la protección de las personas físicas en lo que respecta al tratamiento de datos personales y a la libre circulación de </w:t>
      </w:r>
      <w:r w:rsidRPr="005A7C1B">
        <w:rPr>
          <w:lang w:val="es-ES"/>
        </w:rPr>
        <w:t>estos</w:t>
      </w:r>
      <w:r w:rsidRPr="003E2463">
        <w:rPr>
          <w:lang w:val="es-ES"/>
        </w:rPr>
        <w:t xml:space="preserve"> datos y por el que se deroga la Directiva 95/46/CE (Reglamento General de Protección de Datos).</w:t>
      </w:r>
    </w:p>
    <w:p w14:paraId="050AD5BC" w14:textId="77777777" w:rsidR="001125A5" w:rsidRPr="003E2463" w:rsidRDefault="001125A5" w:rsidP="00264BA0">
      <w:pPr>
        <w:pStyle w:val="ProductList-Body"/>
        <w:spacing w:after="120"/>
        <w:jc w:val="both"/>
        <w:rPr>
          <w:lang w:val="es-ES"/>
        </w:rPr>
      </w:pPr>
      <w:r w:rsidRPr="003E2463">
        <w:rPr>
          <w:lang w:val="es-ES"/>
        </w:rPr>
        <w:t xml:space="preserve">“Leyes de Protección de Datos Locales de la UE/EEE” son cualquier legislación y reglamentación subordinada que implementa el RGPD. </w:t>
      </w:r>
    </w:p>
    <w:p w14:paraId="0BB64965" w14:textId="2B24B9FD" w:rsidR="001125A5" w:rsidRPr="003E2463" w:rsidRDefault="001125A5" w:rsidP="00264BA0">
      <w:pPr>
        <w:pStyle w:val="ProductList-Body"/>
        <w:spacing w:after="120"/>
        <w:jc w:val="both"/>
        <w:rPr>
          <w:lang w:val="es-ES"/>
        </w:rPr>
      </w:pPr>
      <w:r w:rsidRPr="003E2463">
        <w:rPr>
          <w:lang w:val="es-ES"/>
        </w:rPr>
        <w:t xml:space="preserve">“Términos del RGPD” </w:t>
      </w:r>
      <w:r w:rsidRPr="005A7C1B">
        <w:rPr>
          <w:lang w:val="es-ES"/>
        </w:rPr>
        <w:t>son</w:t>
      </w:r>
      <w:r w:rsidRPr="003E2463">
        <w:rPr>
          <w:lang w:val="es-ES"/>
        </w:rPr>
        <w:t xml:space="preserve"> los términos </w:t>
      </w:r>
      <w:r w:rsidRPr="005A7C1B">
        <w:rPr>
          <w:lang w:val="es-ES"/>
        </w:rPr>
        <w:t xml:space="preserve">establecidos en </w:t>
      </w:r>
      <w:r w:rsidRPr="003E2463">
        <w:rPr>
          <w:lang w:val="es-ES"/>
        </w:rPr>
        <w:t xml:space="preserve">el </w:t>
      </w:r>
      <w:hyperlink w:anchor="Attachment1" w:history="1">
        <w:r w:rsidRPr="00B86563">
          <w:rPr>
            <w:rStyle w:val="Hyperlink"/>
            <w:szCs w:val="18"/>
            <w:lang w:eastAsia="ja-JP"/>
          </w:rPr>
          <w:t xml:space="preserve">Anexo </w:t>
        </w:r>
        <w:r w:rsidR="00B84F79" w:rsidRPr="00B86563">
          <w:rPr>
            <w:rStyle w:val="Hyperlink"/>
            <w:szCs w:val="18"/>
            <w:lang w:eastAsia="ja-JP"/>
          </w:rPr>
          <w:t>1</w:t>
        </w:r>
      </w:hyperlink>
      <w:r w:rsidRPr="003E2463">
        <w:rPr>
          <w:lang w:val="es-ES"/>
        </w:rPr>
        <w:t xml:space="preserve">, en virtud de los cuales Microsoft </w:t>
      </w:r>
      <w:r w:rsidRPr="005A7C1B">
        <w:rPr>
          <w:lang w:val="es-ES"/>
        </w:rPr>
        <w:t>asume ciertos</w:t>
      </w:r>
      <w:r w:rsidRPr="003E2463">
        <w:rPr>
          <w:lang w:val="es-ES"/>
        </w:rPr>
        <w:t xml:space="preserve"> compromisos vinculantes en relación con su </w:t>
      </w:r>
      <w:r w:rsidRPr="005A7C1B">
        <w:rPr>
          <w:lang w:val="es-ES"/>
        </w:rPr>
        <w:t>tratamiento</w:t>
      </w:r>
      <w:r w:rsidRPr="003E2463">
        <w:rPr>
          <w:lang w:val="es-ES"/>
        </w:rPr>
        <w:t xml:space="preserve"> de Datos Personales, </w:t>
      </w:r>
      <w:r>
        <w:rPr>
          <w:lang w:val="es-ES"/>
        </w:rPr>
        <w:t>de conformidad con lo requerido</w:t>
      </w:r>
      <w:r w:rsidRPr="003E2463">
        <w:rPr>
          <w:lang w:val="es-ES"/>
        </w:rPr>
        <w:t xml:space="preserve"> en el </w:t>
      </w:r>
      <w:r w:rsidRPr="005A7C1B">
        <w:rPr>
          <w:lang w:val="es-ES"/>
        </w:rPr>
        <w:t>a</w:t>
      </w:r>
      <w:r w:rsidRPr="003E2463">
        <w:rPr>
          <w:lang w:val="es-ES"/>
        </w:rPr>
        <w:t>rtículo 28 del RGPD.</w:t>
      </w:r>
    </w:p>
    <w:p w14:paraId="6B2A4EBA" w14:textId="77777777" w:rsidR="001125A5" w:rsidRPr="003E2463" w:rsidRDefault="001125A5" w:rsidP="00264BA0">
      <w:pPr>
        <w:pStyle w:val="ProductList-Body"/>
        <w:spacing w:after="120"/>
        <w:jc w:val="both"/>
        <w:rPr>
          <w:lang w:val="es-ES"/>
        </w:rPr>
      </w:pPr>
      <w:r w:rsidRPr="003E2463">
        <w:rPr>
          <w:lang w:val="es-ES"/>
        </w:rPr>
        <w:t xml:space="preserve">“Datos Personales” </w:t>
      </w:r>
      <w:r w:rsidRPr="005A7C1B">
        <w:rPr>
          <w:lang w:val="es-ES"/>
        </w:rPr>
        <w:t xml:space="preserve">son toda información sobre una persona física identificada o identificable. </w:t>
      </w:r>
      <w:r w:rsidRPr="003E2463">
        <w:rPr>
          <w:lang w:val="es-ES"/>
        </w:rPr>
        <w:t>Se considerará persona física identificable toda persona cuya identidad pueda determinarse, directa o indirectamente, en particular mediante un identificador, como por ejemplo un nombre, un</w:t>
      </w:r>
      <w:r w:rsidRPr="005A7C1B">
        <w:rPr>
          <w:lang w:val="es-ES"/>
        </w:rPr>
        <w:t xml:space="preserve"> </w:t>
      </w:r>
      <w:r w:rsidRPr="003E2463">
        <w:rPr>
          <w:lang w:val="es-ES"/>
        </w:rPr>
        <w:t xml:space="preserve">número de identificación, datos de localización, un identificador en línea o uno o varios elementos propios de la identidad física, fisiológica, genética, psíquica, económica, cultural o social de dicha persona. </w:t>
      </w:r>
    </w:p>
    <w:p w14:paraId="511B27C3" w14:textId="77777777" w:rsidR="001125A5" w:rsidRPr="003E2463" w:rsidRDefault="001125A5" w:rsidP="00264BA0">
      <w:pPr>
        <w:pStyle w:val="ProductList-Body"/>
        <w:spacing w:after="120"/>
        <w:jc w:val="both"/>
        <w:rPr>
          <w:lang w:val="es-ES"/>
        </w:rPr>
      </w:pPr>
      <w:r w:rsidRPr="003E2463">
        <w:rPr>
          <w:lang w:val="es-ES"/>
        </w:rPr>
        <w:t xml:space="preserve">“Producto” tiene el significado </w:t>
      </w:r>
      <w:r w:rsidRPr="005A7C1B">
        <w:rPr>
          <w:lang w:val="es-ES"/>
        </w:rPr>
        <w:t>previsto</w:t>
      </w:r>
      <w:r w:rsidRPr="003E2463">
        <w:rPr>
          <w:lang w:val="es-ES"/>
        </w:rPr>
        <w:t xml:space="preserve"> en el contrato de licencias por volumen. </w:t>
      </w:r>
      <w:r w:rsidRPr="005A7C1B">
        <w:rPr>
          <w:lang w:val="es-ES"/>
        </w:rPr>
        <w:t>Como referencia</w:t>
      </w:r>
      <w:r w:rsidRPr="003E2463">
        <w:rPr>
          <w:lang w:val="es-ES"/>
        </w:rPr>
        <w:t xml:space="preserve">, </w:t>
      </w:r>
      <w:r w:rsidRPr="005A7C1B">
        <w:rPr>
          <w:lang w:val="es-ES"/>
        </w:rPr>
        <w:t xml:space="preserve">el término </w:t>
      </w:r>
      <w:r w:rsidRPr="003E2463">
        <w:rPr>
          <w:lang w:val="es-ES"/>
        </w:rPr>
        <w:t xml:space="preserve">“Producto” incluye </w:t>
      </w:r>
      <w:r w:rsidRPr="005A7C1B">
        <w:rPr>
          <w:lang w:val="es-ES"/>
        </w:rPr>
        <w:t xml:space="preserve">los </w:t>
      </w:r>
      <w:r w:rsidRPr="003E2463">
        <w:rPr>
          <w:lang w:val="es-ES"/>
        </w:rPr>
        <w:t xml:space="preserve">Servicios Online y </w:t>
      </w:r>
      <w:r w:rsidRPr="005A7C1B">
        <w:rPr>
          <w:lang w:val="es-ES"/>
        </w:rPr>
        <w:t xml:space="preserve">el </w:t>
      </w:r>
      <w:r w:rsidRPr="003E2463">
        <w:rPr>
          <w:lang w:val="es-ES"/>
        </w:rPr>
        <w:t xml:space="preserve">Software, </w:t>
      </w:r>
      <w:r w:rsidRPr="005A7C1B">
        <w:rPr>
          <w:lang w:val="es-ES"/>
        </w:rPr>
        <w:t>tal y como estos conceptos se definen</w:t>
      </w:r>
      <w:r w:rsidRPr="003E2463">
        <w:rPr>
          <w:lang w:val="es-ES"/>
        </w:rPr>
        <w:t xml:space="preserve"> en el contrato de licencias por volumen. </w:t>
      </w:r>
    </w:p>
    <w:p w14:paraId="19D136CA" w14:textId="77777777" w:rsidR="001125A5" w:rsidRPr="003E2463" w:rsidRDefault="001125A5" w:rsidP="00264BA0">
      <w:pPr>
        <w:pStyle w:val="ProductList-Body"/>
        <w:spacing w:after="120"/>
        <w:jc w:val="both"/>
        <w:rPr>
          <w:lang w:val="es-ES"/>
        </w:rPr>
      </w:pPr>
      <w:r w:rsidRPr="003E2463">
        <w:rPr>
          <w:lang w:val="es-ES"/>
        </w:rPr>
        <w:t xml:space="preserve">“Productos y Servicios” </w:t>
      </w:r>
      <w:r w:rsidRPr="005A7C1B">
        <w:rPr>
          <w:lang w:val="es-ES"/>
        </w:rPr>
        <w:t>son los</w:t>
      </w:r>
      <w:r w:rsidRPr="003E2463">
        <w:rPr>
          <w:lang w:val="es-ES"/>
        </w:rPr>
        <w:t xml:space="preserve"> Productos y </w:t>
      </w:r>
      <w:r w:rsidRPr="005A7C1B">
        <w:rPr>
          <w:lang w:val="es-ES"/>
        </w:rPr>
        <w:t xml:space="preserve">los </w:t>
      </w:r>
      <w:r w:rsidRPr="003E2463">
        <w:rPr>
          <w:lang w:val="es-ES"/>
        </w:rPr>
        <w:t xml:space="preserve">Servicios Profesionales. La disponibilidad de </w:t>
      </w:r>
      <w:r w:rsidRPr="005A7C1B">
        <w:rPr>
          <w:lang w:val="es-ES"/>
        </w:rPr>
        <w:t xml:space="preserve">los </w:t>
      </w:r>
      <w:r w:rsidRPr="003E2463">
        <w:rPr>
          <w:lang w:val="es-ES"/>
        </w:rPr>
        <w:t>Producto</w:t>
      </w:r>
      <w:r w:rsidRPr="005A7C1B">
        <w:rPr>
          <w:lang w:val="es-ES"/>
        </w:rPr>
        <w:t>s</w:t>
      </w:r>
      <w:r w:rsidRPr="003E2463">
        <w:rPr>
          <w:lang w:val="es-ES"/>
        </w:rPr>
        <w:t xml:space="preserve"> y </w:t>
      </w:r>
      <w:r w:rsidRPr="005A7C1B">
        <w:rPr>
          <w:lang w:val="es-ES"/>
        </w:rPr>
        <w:t>los</w:t>
      </w:r>
      <w:r w:rsidRPr="003E2463">
        <w:rPr>
          <w:lang w:val="es-ES"/>
        </w:rPr>
        <w:t xml:space="preserve"> Servicio</w:t>
      </w:r>
      <w:r w:rsidRPr="005A7C1B">
        <w:rPr>
          <w:lang w:val="es-ES"/>
        </w:rPr>
        <w:t>s</w:t>
      </w:r>
      <w:r w:rsidRPr="003E2463">
        <w:rPr>
          <w:lang w:val="es-ES"/>
        </w:rPr>
        <w:t xml:space="preserve"> Profesional</w:t>
      </w:r>
      <w:r w:rsidRPr="005A7C1B">
        <w:rPr>
          <w:lang w:val="es-ES"/>
        </w:rPr>
        <w:t>es</w:t>
      </w:r>
      <w:r w:rsidRPr="003E2463">
        <w:rPr>
          <w:lang w:val="es-ES"/>
        </w:rPr>
        <w:t xml:space="preserve"> puede variar según </w:t>
      </w:r>
      <w:r w:rsidRPr="005A7C1B">
        <w:rPr>
          <w:lang w:val="es-ES"/>
        </w:rPr>
        <w:t>el área geográfica,</w:t>
      </w:r>
      <w:r w:rsidRPr="003E2463">
        <w:rPr>
          <w:lang w:val="es-ES"/>
        </w:rPr>
        <w:t xml:space="preserve"> y la aplicabilidad de este DPA a Productos y Servicios Profesionales específicos está sujeta a las limitaciones </w:t>
      </w:r>
      <w:r w:rsidRPr="005A7C1B">
        <w:rPr>
          <w:lang w:val="es-ES"/>
        </w:rPr>
        <w:t>previstas en</w:t>
      </w:r>
      <w:r w:rsidRPr="003E2463">
        <w:rPr>
          <w:lang w:val="es-ES"/>
        </w:rPr>
        <w:t xml:space="preserve"> </w:t>
      </w:r>
      <w:r w:rsidRPr="005A7C1B">
        <w:rPr>
          <w:lang w:val="es-ES"/>
        </w:rPr>
        <w:t>el apartado titulado “Alcance”</w:t>
      </w:r>
      <w:r w:rsidRPr="003E2463">
        <w:rPr>
          <w:lang w:val="es-ES"/>
        </w:rPr>
        <w:t xml:space="preserve"> de este DPA.</w:t>
      </w:r>
    </w:p>
    <w:p w14:paraId="77A424A3" w14:textId="14A127BE" w:rsidR="00E319E9" w:rsidRDefault="00E319E9" w:rsidP="004E42EF">
      <w:pPr>
        <w:pStyle w:val="ProductList-Body"/>
        <w:spacing w:after="120"/>
      </w:pPr>
      <w:r w:rsidRPr="00D769EE">
        <w:rPr>
          <w:lang w:val="es-419"/>
        </w:rPr>
        <w:t>“</w:t>
      </w:r>
      <w:proofErr w:type="spellStart"/>
      <w:r>
        <w:t>Servicios</w:t>
      </w:r>
      <w:proofErr w:type="spellEnd"/>
      <w:r>
        <w:t xml:space="preserve"> </w:t>
      </w:r>
      <w:proofErr w:type="spellStart"/>
      <w:r>
        <w:t>Profesionales</w:t>
      </w:r>
      <w:proofErr w:type="spellEnd"/>
      <w:r w:rsidRPr="00D769EE">
        <w:rPr>
          <w:lang w:val="es-419"/>
        </w:rPr>
        <w:t>”</w:t>
      </w:r>
      <w:r>
        <w:t xml:space="preserve"> son </w:t>
      </w:r>
      <w:proofErr w:type="spellStart"/>
      <w:r>
        <w:t>los</w:t>
      </w:r>
      <w:proofErr w:type="spellEnd"/>
      <w:r>
        <w:t xml:space="preserve"> </w:t>
      </w:r>
      <w:proofErr w:type="spellStart"/>
      <w:r>
        <w:t>siguientes</w:t>
      </w:r>
      <w:proofErr w:type="spellEnd"/>
      <w:r>
        <w:t xml:space="preserve"> </w:t>
      </w:r>
      <w:proofErr w:type="spellStart"/>
      <w:r>
        <w:t>servicios</w:t>
      </w:r>
      <w:proofErr w:type="spellEnd"/>
      <w:r>
        <w:t xml:space="preserve">: (a) </w:t>
      </w:r>
      <w:proofErr w:type="spellStart"/>
      <w:r>
        <w:t>servicios</w:t>
      </w:r>
      <w:proofErr w:type="spellEnd"/>
      <w:r>
        <w:t xml:space="preserve"> de </w:t>
      </w:r>
      <w:proofErr w:type="spellStart"/>
      <w:r>
        <w:t>consultoría</w:t>
      </w:r>
      <w:proofErr w:type="spellEnd"/>
      <w:r>
        <w:t xml:space="preserve"> de Microsoft, que </w:t>
      </w:r>
      <w:proofErr w:type="spellStart"/>
      <w:r>
        <w:t>consisten</w:t>
      </w:r>
      <w:proofErr w:type="spellEnd"/>
      <w:r>
        <w:t xml:space="preserve"> </w:t>
      </w:r>
      <w:proofErr w:type="spellStart"/>
      <w:r>
        <w:t>en</w:t>
      </w:r>
      <w:proofErr w:type="spellEnd"/>
      <w:r>
        <w:t xml:space="preserve"> </w:t>
      </w:r>
      <w:proofErr w:type="spellStart"/>
      <w:r>
        <w:t>planificación</w:t>
      </w:r>
      <w:proofErr w:type="spellEnd"/>
      <w:r>
        <w:t xml:space="preserve">, </w:t>
      </w:r>
      <w:proofErr w:type="spellStart"/>
      <w:r>
        <w:t>asesoramiento</w:t>
      </w:r>
      <w:proofErr w:type="spellEnd"/>
      <w:r>
        <w:t xml:space="preserve">, </w:t>
      </w:r>
      <w:proofErr w:type="spellStart"/>
      <w:r>
        <w:t>orientación</w:t>
      </w:r>
      <w:proofErr w:type="spellEnd"/>
      <w:r>
        <w:t xml:space="preserve">, </w:t>
      </w:r>
      <w:proofErr w:type="spellStart"/>
      <w:r>
        <w:t>migración</w:t>
      </w:r>
      <w:proofErr w:type="spellEnd"/>
      <w:r>
        <w:t xml:space="preserve"> de </w:t>
      </w:r>
      <w:proofErr w:type="spellStart"/>
      <w:r>
        <w:t>datos</w:t>
      </w:r>
      <w:proofErr w:type="spellEnd"/>
      <w:r>
        <w:t xml:space="preserve">, </w:t>
      </w:r>
      <w:proofErr w:type="spellStart"/>
      <w:r>
        <w:t>implementación</w:t>
      </w:r>
      <w:proofErr w:type="spellEnd"/>
      <w:r>
        <w:t xml:space="preserve"> y </w:t>
      </w:r>
      <w:proofErr w:type="spellStart"/>
      <w:r>
        <w:t>servicios</w:t>
      </w:r>
      <w:proofErr w:type="spellEnd"/>
      <w:r>
        <w:t xml:space="preserve"> de </w:t>
      </w:r>
      <w:proofErr w:type="spellStart"/>
      <w:r>
        <w:t>desarrollo</w:t>
      </w:r>
      <w:proofErr w:type="spellEnd"/>
      <w:r>
        <w:t xml:space="preserve"> de </w:t>
      </w:r>
      <w:proofErr w:type="spellStart"/>
      <w:r>
        <w:t>soluciones</w:t>
      </w:r>
      <w:proofErr w:type="spellEnd"/>
      <w:r>
        <w:t xml:space="preserve">/software </w:t>
      </w:r>
      <w:proofErr w:type="spellStart"/>
      <w:r>
        <w:t>proporcionados</w:t>
      </w:r>
      <w:proofErr w:type="spellEnd"/>
      <w:r>
        <w:t xml:space="preserve"> bajo </w:t>
      </w:r>
      <w:proofErr w:type="spellStart"/>
      <w:r>
        <w:t>una</w:t>
      </w:r>
      <w:proofErr w:type="spellEnd"/>
      <w:r>
        <w:t xml:space="preserve"> Orden de </w:t>
      </w:r>
      <w:proofErr w:type="spellStart"/>
      <w:r>
        <w:t>Trabajo</w:t>
      </w:r>
      <w:proofErr w:type="spellEnd"/>
      <w:r>
        <w:t xml:space="preserve"> de </w:t>
      </w:r>
      <w:proofErr w:type="spellStart"/>
      <w:r>
        <w:t>Servicios</w:t>
      </w:r>
      <w:proofErr w:type="spellEnd"/>
      <w:r>
        <w:t xml:space="preserve"> </w:t>
      </w:r>
      <w:proofErr w:type="spellStart"/>
      <w:r>
        <w:t>Empresariales</w:t>
      </w:r>
      <w:proofErr w:type="spellEnd"/>
      <w:r>
        <w:t xml:space="preserve"> de Microsoft, o </w:t>
      </w:r>
      <w:proofErr w:type="spellStart"/>
      <w:r>
        <w:t>si</w:t>
      </w:r>
      <w:proofErr w:type="spellEnd"/>
      <w:r>
        <w:t xml:space="preserve"> se </w:t>
      </w:r>
      <w:proofErr w:type="spellStart"/>
      <w:r>
        <w:t>pactan</w:t>
      </w:r>
      <w:proofErr w:type="spellEnd"/>
      <w:r>
        <w:t xml:space="preserve"> </w:t>
      </w:r>
      <w:proofErr w:type="spellStart"/>
      <w:r>
        <w:t>en</w:t>
      </w:r>
      <w:proofErr w:type="spellEnd"/>
      <w:r>
        <w:t xml:space="preserve"> la </w:t>
      </w:r>
      <w:proofErr w:type="spellStart"/>
      <w:r>
        <w:t>Descripción</w:t>
      </w:r>
      <w:proofErr w:type="spellEnd"/>
      <w:r>
        <w:t xml:space="preserve"> del Proyecto, bajo un </w:t>
      </w:r>
      <w:proofErr w:type="spellStart"/>
      <w:r>
        <w:t>Contrato</w:t>
      </w:r>
      <w:proofErr w:type="spellEnd"/>
      <w:r>
        <w:t xml:space="preserve"> </w:t>
      </w:r>
      <w:r w:rsidRPr="00264BA0">
        <w:rPr>
          <w:i/>
          <w:iCs/>
        </w:rPr>
        <w:t>Cloud Workload Acceleration Agreement</w:t>
      </w:r>
      <w:r>
        <w:t xml:space="preserve"> que </w:t>
      </w:r>
      <w:proofErr w:type="spellStart"/>
      <w:r>
        <w:t>incorpora</w:t>
      </w:r>
      <w:proofErr w:type="spellEnd"/>
      <w:r>
        <w:t xml:space="preserve"> </w:t>
      </w:r>
      <w:proofErr w:type="spellStart"/>
      <w:r>
        <w:t>este</w:t>
      </w:r>
      <w:proofErr w:type="spellEnd"/>
      <w:r>
        <w:t xml:space="preserve"> DPA </w:t>
      </w:r>
      <w:proofErr w:type="spellStart"/>
      <w:r>
        <w:t>por</w:t>
      </w:r>
      <w:proofErr w:type="spellEnd"/>
      <w:r>
        <w:t xml:space="preserve"> </w:t>
      </w:r>
      <w:proofErr w:type="spellStart"/>
      <w:r>
        <w:t>referencia</w:t>
      </w:r>
      <w:proofErr w:type="spellEnd"/>
      <w:r>
        <w:t xml:space="preserve">; y (b) </w:t>
      </w:r>
      <w:proofErr w:type="spellStart"/>
      <w:r>
        <w:t>servicios</w:t>
      </w:r>
      <w:proofErr w:type="spellEnd"/>
      <w:r>
        <w:t xml:space="preserve"> de </w:t>
      </w:r>
      <w:proofErr w:type="spellStart"/>
      <w:r>
        <w:t>soporte</w:t>
      </w:r>
      <w:proofErr w:type="spellEnd"/>
      <w:r>
        <w:t xml:space="preserve"> </w:t>
      </w:r>
      <w:proofErr w:type="spellStart"/>
      <w:r>
        <w:t>técnico</w:t>
      </w:r>
      <w:proofErr w:type="spellEnd"/>
      <w:r>
        <w:t xml:space="preserve"> </w:t>
      </w:r>
      <w:proofErr w:type="spellStart"/>
      <w:r>
        <w:t>proporcionados</w:t>
      </w:r>
      <w:proofErr w:type="spellEnd"/>
      <w:r>
        <w:t xml:space="preserve"> </w:t>
      </w:r>
      <w:proofErr w:type="spellStart"/>
      <w:r>
        <w:t>por</w:t>
      </w:r>
      <w:proofErr w:type="spellEnd"/>
      <w:r>
        <w:t xml:space="preserve"> Microsoft que </w:t>
      </w:r>
      <w:proofErr w:type="spellStart"/>
      <w:r>
        <w:t>ayudan</w:t>
      </w:r>
      <w:proofErr w:type="spellEnd"/>
      <w:r>
        <w:t xml:space="preserve"> a </w:t>
      </w:r>
      <w:proofErr w:type="spellStart"/>
      <w:r>
        <w:t>los</w:t>
      </w:r>
      <w:proofErr w:type="spellEnd"/>
      <w:r>
        <w:t xml:space="preserve"> </w:t>
      </w:r>
      <w:proofErr w:type="spellStart"/>
      <w:r>
        <w:t>clientes</w:t>
      </w:r>
      <w:proofErr w:type="spellEnd"/>
      <w:r>
        <w:t xml:space="preserve"> a </w:t>
      </w:r>
      <w:proofErr w:type="spellStart"/>
      <w:r>
        <w:t>identificar</w:t>
      </w:r>
      <w:proofErr w:type="spellEnd"/>
      <w:r>
        <w:t xml:space="preserve"> y resolver </w:t>
      </w:r>
      <w:proofErr w:type="spellStart"/>
      <w:r>
        <w:t>problemas</w:t>
      </w:r>
      <w:proofErr w:type="spellEnd"/>
      <w:r>
        <w:t xml:space="preserve"> que </w:t>
      </w:r>
      <w:proofErr w:type="spellStart"/>
      <w:r>
        <w:t>afectan</w:t>
      </w:r>
      <w:proofErr w:type="spellEnd"/>
      <w:r>
        <w:t xml:space="preserve"> a </w:t>
      </w:r>
      <w:proofErr w:type="spellStart"/>
      <w:r>
        <w:t>los</w:t>
      </w:r>
      <w:proofErr w:type="spellEnd"/>
      <w:r>
        <w:t xml:space="preserve"> </w:t>
      </w:r>
      <w:proofErr w:type="spellStart"/>
      <w:r>
        <w:t>Productos</w:t>
      </w:r>
      <w:proofErr w:type="spellEnd"/>
      <w:r>
        <w:t xml:space="preserve">, </w:t>
      </w:r>
      <w:proofErr w:type="spellStart"/>
      <w:r>
        <w:t>incluido</w:t>
      </w:r>
      <w:proofErr w:type="spellEnd"/>
      <w:r>
        <w:t xml:space="preserve"> </w:t>
      </w:r>
      <w:proofErr w:type="spellStart"/>
      <w:r>
        <w:t>el</w:t>
      </w:r>
      <w:proofErr w:type="spellEnd"/>
      <w:r>
        <w:t xml:space="preserve"> </w:t>
      </w:r>
      <w:proofErr w:type="spellStart"/>
      <w:r>
        <w:t>soporte</w:t>
      </w:r>
      <w:proofErr w:type="spellEnd"/>
      <w:r>
        <w:t xml:space="preserve"> </w:t>
      </w:r>
      <w:proofErr w:type="spellStart"/>
      <w:r>
        <w:t>técnico</w:t>
      </w:r>
      <w:proofErr w:type="spellEnd"/>
      <w:r>
        <w:t xml:space="preserve"> </w:t>
      </w:r>
      <w:proofErr w:type="spellStart"/>
      <w:r>
        <w:t>proporcionado</w:t>
      </w:r>
      <w:proofErr w:type="spellEnd"/>
      <w:r>
        <w:t xml:space="preserve"> </w:t>
      </w:r>
      <w:proofErr w:type="spellStart"/>
      <w:r>
        <w:t>como</w:t>
      </w:r>
      <w:proofErr w:type="spellEnd"/>
      <w:r>
        <w:t xml:space="preserve"> </w:t>
      </w:r>
      <w:proofErr w:type="spellStart"/>
      <w:r>
        <w:t>parte</w:t>
      </w:r>
      <w:proofErr w:type="spellEnd"/>
      <w:r>
        <w:t xml:space="preserve"> del </w:t>
      </w:r>
      <w:proofErr w:type="spellStart"/>
      <w:r>
        <w:t>Soporte</w:t>
      </w:r>
      <w:proofErr w:type="spellEnd"/>
      <w:r>
        <w:t xml:space="preserve"> </w:t>
      </w:r>
      <w:proofErr w:type="spellStart"/>
      <w:r>
        <w:t>Unificado</w:t>
      </w:r>
      <w:proofErr w:type="spellEnd"/>
      <w:r>
        <w:t xml:space="preserve"> de Microsoft o </w:t>
      </w:r>
      <w:proofErr w:type="spellStart"/>
      <w:r>
        <w:t>los</w:t>
      </w:r>
      <w:proofErr w:type="spellEnd"/>
      <w:r>
        <w:t xml:space="preserve"> </w:t>
      </w:r>
      <w:proofErr w:type="spellStart"/>
      <w:r>
        <w:t>Servicios</w:t>
      </w:r>
      <w:proofErr w:type="spellEnd"/>
      <w:r>
        <w:t xml:space="preserve"> de </w:t>
      </w:r>
      <w:proofErr w:type="spellStart"/>
      <w:r>
        <w:t>Soporte</w:t>
      </w:r>
      <w:proofErr w:type="spellEnd"/>
      <w:r>
        <w:t xml:space="preserve"> Premier y </w:t>
      </w:r>
      <w:proofErr w:type="spellStart"/>
      <w:r>
        <w:t>cualquier</w:t>
      </w:r>
      <w:proofErr w:type="spellEnd"/>
      <w:r>
        <w:t xml:space="preserve"> </w:t>
      </w:r>
      <w:proofErr w:type="spellStart"/>
      <w:r>
        <w:t>otro</w:t>
      </w:r>
      <w:proofErr w:type="spellEnd"/>
      <w:r>
        <w:t xml:space="preserve"> </w:t>
      </w:r>
      <w:proofErr w:type="spellStart"/>
      <w:r>
        <w:t>servicio</w:t>
      </w:r>
      <w:proofErr w:type="spellEnd"/>
      <w:r>
        <w:t xml:space="preserve"> de </w:t>
      </w:r>
      <w:proofErr w:type="spellStart"/>
      <w:r>
        <w:t>soporte</w:t>
      </w:r>
      <w:proofErr w:type="spellEnd"/>
      <w:r>
        <w:t xml:space="preserve"> </w:t>
      </w:r>
      <w:proofErr w:type="spellStart"/>
      <w:r>
        <w:t>técnico</w:t>
      </w:r>
      <w:proofErr w:type="spellEnd"/>
      <w:r>
        <w:t xml:space="preserve"> </w:t>
      </w:r>
      <w:proofErr w:type="spellStart"/>
      <w:r>
        <w:t>comercial</w:t>
      </w:r>
      <w:proofErr w:type="spellEnd"/>
      <w:r>
        <w:t xml:space="preserve">. Los </w:t>
      </w:r>
      <w:proofErr w:type="spellStart"/>
      <w:r>
        <w:t>Servicios</w:t>
      </w:r>
      <w:proofErr w:type="spellEnd"/>
      <w:r>
        <w:t xml:space="preserve"> </w:t>
      </w:r>
      <w:proofErr w:type="spellStart"/>
      <w:r>
        <w:t>Profesionales</w:t>
      </w:r>
      <w:proofErr w:type="spellEnd"/>
      <w:r>
        <w:t xml:space="preserve"> no </w:t>
      </w:r>
      <w:proofErr w:type="spellStart"/>
      <w:r>
        <w:t>incluyen</w:t>
      </w:r>
      <w:proofErr w:type="spellEnd"/>
      <w:r>
        <w:t xml:space="preserve"> </w:t>
      </w:r>
      <w:proofErr w:type="spellStart"/>
      <w:r>
        <w:t>los</w:t>
      </w:r>
      <w:proofErr w:type="spellEnd"/>
      <w:r>
        <w:t xml:space="preserve"> </w:t>
      </w:r>
      <w:proofErr w:type="spellStart"/>
      <w:r>
        <w:t>Productos</w:t>
      </w:r>
      <w:proofErr w:type="spellEnd"/>
      <w:r>
        <w:t xml:space="preserve"> o, a </w:t>
      </w:r>
      <w:proofErr w:type="spellStart"/>
      <w:r>
        <w:t>los</w:t>
      </w:r>
      <w:proofErr w:type="spellEnd"/>
      <w:r>
        <w:t xml:space="preserve"> </w:t>
      </w:r>
      <w:proofErr w:type="spellStart"/>
      <w:r>
        <w:t>efectos</w:t>
      </w:r>
      <w:proofErr w:type="spellEnd"/>
      <w:r>
        <w:t xml:space="preserve"> del DPA solo, </w:t>
      </w:r>
      <w:proofErr w:type="spellStart"/>
      <w:r>
        <w:t>los</w:t>
      </w:r>
      <w:proofErr w:type="spellEnd"/>
      <w:r>
        <w:t xml:space="preserve"> </w:t>
      </w:r>
      <w:proofErr w:type="spellStart"/>
      <w:r>
        <w:t>Servicios</w:t>
      </w:r>
      <w:proofErr w:type="spellEnd"/>
      <w:r>
        <w:t xml:space="preserve"> </w:t>
      </w:r>
      <w:proofErr w:type="spellStart"/>
      <w:r>
        <w:t>Profesionales</w:t>
      </w:r>
      <w:proofErr w:type="spellEnd"/>
      <w:r>
        <w:t xml:space="preserve"> </w:t>
      </w:r>
      <w:proofErr w:type="spellStart"/>
      <w:r>
        <w:t>Suplementarios</w:t>
      </w:r>
      <w:proofErr w:type="spellEnd"/>
      <w:r>
        <w:t>.</w:t>
      </w:r>
    </w:p>
    <w:p w14:paraId="5DC7FF57" w14:textId="77777777" w:rsidR="00F22A30" w:rsidRPr="003E2463" w:rsidRDefault="00F22A30" w:rsidP="00264BA0">
      <w:pPr>
        <w:pStyle w:val="ProductList-Body"/>
        <w:spacing w:after="120"/>
        <w:jc w:val="both"/>
        <w:rPr>
          <w:lang w:val="es-ES"/>
        </w:rPr>
      </w:pPr>
      <w:r w:rsidRPr="003E2463">
        <w:rPr>
          <w:lang w:val="es-ES"/>
        </w:rPr>
        <w:t>“Datos de Servicios Profesionales” son todos los datos (incluidos todos los archivos de texto, sonido, vídeo, imagen o software) que se proporcion</w:t>
      </w:r>
      <w:r w:rsidRPr="005A7C1B">
        <w:rPr>
          <w:lang w:val="es-ES"/>
        </w:rPr>
        <w:t>en</w:t>
      </w:r>
      <w:r w:rsidRPr="003E2463">
        <w:rPr>
          <w:lang w:val="es-ES"/>
        </w:rPr>
        <w:t xml:space="preserve"> a Microsoft por </w:t>
      </w:r>
      <w:r w:rsidRPr="005A7C1B">
        <w:rPr>
          <w:lang w:val="es-ES"/>
        </w:rPr>
        <w:t>parte</w:t>
      </w:r>
      <w:r w:rsidRPr="003E2463">
        <w:rPr>
          <w:lang w:val="es-ES"/>
        </w:rPr>
        <w:t xml:space="preserve"> del Cliente </w:t>
      </w:r>
      <w:r w:rsidRPr="005A7C1B">
        <w:rPr>
          <w:lang w:val="es-ES"/>
        </w:rPr>
        <w:t>o en su nombre —</w:t>
      </w:r>
      <w:r w:rsidRPr="003E2463">
        <w:rPr>
          <w:lang w:val="es-ES"/>
        </w:rPr>
        <w:t>o que el Cliente autorice a Microsoft a obtener de un Producto</w:t>
      </w:r>
      <w:r w:rsidRPr="005A7C1B">
        <w:rPr>
          <w:lang w:val="es-ES"/>
        </w:rPr>
        <w:t>—</w:t>
      </w:r>
      <w:r w:rsidRPr="003E2463">
        <w:rPr>
          <w:lang w:val="es-ES"/>
        </w:rPr>
        <w:t xml:space="preserve"> o que</w:t>
      </w:r>
      <w:r w:rsidRPr="005A7C1B">
        <w:rPr>
          <w:lang w:val="es-ES"/>
        </w:rPr>
        <w:t>, en general,</w:t>
      </w:r>
      <w:r w:rsidRPr="003E2463">
        <w:rPr>
          <w:lang w:val="es-ES"/>
        </w:rPr>
        <w:t xml:space="preserve"> se obten</w:t>
      </w:r>
      <w:r w:rsidRPr="005A7C1B">
        <w:rPr>
          <w:lang w:val="es-ES"/>
        </w:rPr>
        <w:t>gan</w:t>
      </w:r>
      <w:r w:rsidRPr="003E2463">
        <w:rPr>
          <w:lang w:val="es-ES"/>
        </w:rPr>
        <w:t xml:space="preserve"> o</w:t>
      </w:r>
      <w:r w:rsidRPr="005A7C1B">
        <w:rPr>
          <w:lang w:val="es-ES"/>
        </w:rPr>
        <w:t xml:space="preserve"> traten</w:t>
      </w:r>
      <w:r w:rsidRPr="003E2463">
        <w:rPr>
          <w:lang w:val="es-ES"/>
        </w:rPr>
        <w:t xml:space="preserve"> por </w:t>
      </w:r>
      <w:r w:rsidRPr="005A7C1B">
        <w:rPr>
          <w:lang w:val="es-ES"/>
        </w:rPr>
        <w:t>parte</w:t>
      </w:r>
      <w:r w:rsidRPr="003E2463">
        <w:rPr>
          <w:lang w:val="es-ES"/>
        </w:rPr>
        <w:t xml:space="preserve"> de Microsoft </w:t>
      </w:r>
      <w:r w:rsidRPr="005A7C1B">
        <w:rPr>
          <w:lang w:val="es-ES"/>
        </w:rPr>
        <w:t xml:space="preserve">o en su nombre </w:t>
      </w:r>
      <w:r w:rsidRPr="003E2463">
        <w:rPr>
          <w:lang w:val="es-ES"/>
        </w:rPr>
        <w:t xml:space="preserve">a través de una </w:t>
      </w:r>
      <w:r w:rsidRPr="005A7C1B">
        <w:rPr>
          <w:lang w:val="es-ES"/>
        </w:rPr>
        <w:t>interacción</w:t>
      </w:r>
      <w:r w:rsidRPr="003E2463">
        <w:rPr>
          <w:lang w:val="es-ES"/>
        </w:rPr>
        <w:t xml:space="preserve"> con Microsoft para obtener Servicios Profesionales. </w:t>
      </w:r>
    </w:p>
    <w:p w14:paraId="16B0985D" w14:textId="77777777" w:rsidR="0062434F" w:rsidRPr="003E2463" w:rsidRDefault="0062434F" w:rsidP="00264BA0">
      <w:pPr>
        <w:pStyle w:val="ProductList-Body"/>
        <w:spacing w:after="120"/>
        <w:jc w:val="both"/>
        <w:rPr>
          <w:lang w:val="es-ES"/>
        </w:rPr>
      </w:pPr>
      <w:r w:rsidRPr="003E2463">
        <w:rPr>
          <w:lang w:val="es-ES"/>
        </w:rPr>
        <w:t xml:space="preserve">“Cláusulas Contractuales Tipo de 2021” son las cláusulas </w:t>
      </w:r>
      <w:r w:rsidRPr="005A7C1B">
        <w:rPr>
          <w:lang w:val="es-ES"/>
        </w:rPr>
        <w:t>contractuales tipo</w:t>
      </w:r>
      <w:r w:rsidRPr="003E2463">
        <w:rPr>
          <w:lang w:val="es-ES"/>
        </w:rPr>
        <w:t xml:space="preserve"> (módulo </w:t>
      </w:r>
      <w:r>
        <w:rPr>
          <w:lang w:val="es-ES"/>
        </w:rPr>
        <w:t xml:space="preserve">‘transferencia de </w:t>
      </w:r>
      <w:r w:rsidRPr="005A7C1B">
        <w:rPr>
          <w:lang w:val="es-ES"/>
        </w:rPr>
        <w:t>encargado</w:t>
      </w:r>
      <w:r w:rsidRPr="003E2463">
        <w:rPr>
          <w:lang w:val="es-ES"/>
        </w:rPr>
        <w:t xml:space="preserve"> a </w:t>
      </w:r>
      <w:r w:rsidRPr="005A7C1B">
        <w:rPr>
          <w:lang w:val="es-ES"/>
        </w:rPr>
        <w:t>encargado</w:t>
      </w:r>
      <w:r>
        <w:rPr>
          <w:lang w:val="es-ES"/>
        </w:rPr>
        <w:t>’</w:t>
      </w:r>
      <w:r w:rsidRPr="003E2463">
        <w:rPr>
          <w:lang w:val="es-ES"/>
        </w:rPr>
        <w:t xml:space="preserve">) </w:t>
      </w:r>
      <w:r>
        <w:rPr>
          <w:lang w:val="es-ES"/>
        </w:rPr>
        <w:t xml:space="preserve">formalizadas </w:t>
      </w:r>
      <w:r w:rsidRPr="003E2463">
        <w:rPr>
          <w:lang w:val="es-ES"/>
        </w:rPr>
        <w:t xml:space="preserve">entre Microsoft </w:t>
      </w:r>
      <w:proofErr w:type="spellStart"/>
      <w:r w:rsidRPr="003E2463">
        <w:rPr>
          <w:lang w:val="es-ES"/>
        </w:rPr>
        <w:t>Ireland</w:t>
      </w:r>
      <w:proofErr w:type="spellEnd"/>
      <w:r w:rsidRPr="003E2463">
        <w:rPr>
          <w:lang w:val="es-ES"/>
        </w:rPr>
        <w:t xml:space="preserve"> </w:t>
      </w:r>
      <w:proofErr w:type="spellStart"/>
      <w:r w:rsidRPr="003E2463">
        <w:rPr>
          <w:lang w:val="es-ES"/>
        </w:rPr>
        <w:t>Operations</w:t>
      </w:r>
      <w:proofErr w:type="spellEnd"/>
      <w:r w:rsidRPr="003E2463">
        <w:rPr>
          <w:lang w:val="es-ES"/>
        </w:rPr>
        <w:t xml:space="preserve"> </w:t>
      </w:r>
      <w:proofErr w:type="spellStart"/>
      <w:r w:rsidRPr="003E2463">
        <w:rPr>
          <w:lang w:val="es-ES"/>
        </w:rPr>
        <w:t>Limited</w:t>
      </w:r>
      <w:proofErr w:type="spellEnd"/>
      <w:r w:rsidRPr="003E2463">
        <w:rPr>
          <w:lang w:val="es-ES"/>
        </w:rPr>
        <w:t xml:space="preserve"> y Microsoft Corporation para la transferencia de datos personales de</w:t>
      </w:r>
      <w:r w:rsidRPr="005A7C1B">
        <w:rPr>
          <w:lang w:val="es-ES"/>
        </w:rPr>
        <w:t>sde</w:t>
      </w:r>
      <w:r w:rsidRPr="003E2463">
        <w:rPr>
          <w:lang w:val="es-ES"/>
        </w:rPr>
        <w:t xml:space="preserve"> </w:t>
      </w:r>
      <w:r w:rsidRPr="005A7C1B">
        <w:rPr>
          <w:lang w:val="es-ES"/>
        </w:rPr>
        <w:t>encargados del tratamiento establecidos</w:t>
      </w:r>
      <w:r w:rsidRPr="003E2463">
        <w:rPr>
          <w:lang w:val="es-ES"/>
        </w:rPr>
        <w:t xml:space="preserve"> en el E</w:t>
      </w:r>
      <w:r>
        <w:rPr>
          <w:lang w:val="es-ES"/>
        </w:rPr>
        <w:t>spacio Económico Europeo</w:t>
      </w:r>
      <w:r w:rsidRPr="003E2463">
        <w:rPr>
          <w:lang w:val="es-ES"/>
        </w:rPr>
        <w:t xml:space="preserve"> a </w:t>
      </w:r>
      <w:r w:rsidRPr="005A7C1B">
        <w:rPr>
          <w:lang w:val="es-ES"/>
        </w:rPr>
        <w:t>encargados del tratamiento</w:t>
      </w:r>
      <w:r w:rsidRPr="003E2463">
        <w:rPr>
          <w:lang w:val="es-ES"/>
        </w:rPr>
        <w:t xml:space="preserve"> establecidos en terceros países que no </w:t>
      </w:r>
      <w:r w:rsidRPr="005A7C1B">
        <w:rPr>
          <w:lang w:val="es-ES"/>
        </w:rPr>
        <w:t>aseguren</w:t>
      </w:r>
      <w:r w:rsidRPr="003E2463">
        <w:rPr>
          <w:lang w:val="es-ES"/>
        </w:rPr>
        <w:t xml:space="preserve"> un nivel adecuado de protección de datos, tal como se describe en el </w:t>
      </w:r>
      <w:r w:rsidRPr="005A7C1B">
        <w:rPr>
          <w:lang w:val="es-ES"/>
        </w:rPr>
        <w:t>a</w:t>
      </w:r>
      <w:r w:rsidRPr="003E2463">
        <w:rPr>
          <w:lang w:val="es-ES"/>
        </w:rPr>
        <w:t>rtículo 46 del RGPD</w:t>
      </w:r>
      <w:r w:rsidRPr="005A7C1B">
        <w:rPr>
          <w:lang w:val="es-ES"/>
        </w:rPr>
        <w:t>,</w:t>
      </w:r>
      <w:r w:rsidRPr="003E2463">
        <w:rPr>
          <w:lang w:val="es-ES"/>
        </w:rPr>
        <w:t xml:space="preserve"> y</w:t>
      </w:r>
      <w:r w:rsidRPr="005A7C1B">
        <w:rPr>
          <w:lang w:val="es-ES"/>
        </w:rPr>
        <w:t xml:space="preserve"> que fueron</w:t>
      </w:r>
      <w:r w:rsidRPr="003E2463">
        <w:rPr>
          <w:lang w:val="es-ES"/>
        </w:rPr>
        <w:t xml:space="preserve"> aprob</w:t>
      </w:r>
      <w:r w:rsidRPr="005A7C1B">
        <w:rPr>
          <w:lang w:val="es-ES"/>
        </w:rPr>
        <w:t>adas</w:t>
      </w:r>
      <w:r w:rsidRPr="003E2463">
        <w:rPr>
          <w:lang w:val="es-ES"/>
        </w:rPr>
        <w:t xml:space="preserve"> </w:t>
      </w:r>
      <w:r w:rsidRPr="005A7C1B">
        <w:rPr>
          <w:lang w:val="es-ES"/>
        </w:rPr>
        <w:t>mediante la</w:t>
      </w:r>
      <w:r w:rsidRPr="003E2463">
        <w:rPr>
          <w:lang w:val="es-ES"/>
        </w:rPr>
        <w:t xml:space="preserve"> </w:t>
      </w:r>
      <w:r w:rsidRPr="005A7C1B">
        <w:rPr>
          <w:lang w:val="es-ES"/>
        </w:rPr>
        <w:t>D</w:t>
      </w:r>
      <w:r w:rsidRPr="003E2463">
        <w:rPr>
          <w:lang w:val="es-ES"/>
        </w:rPr>
        <w:t xml:space="preserve">ecisión 2021/914/CE de la Comisión Europea, </w:t>
      </w:r>
      <w:r w:rsidRPr="005A7C1B">
        <w:rPr>
          <w:lang w:val="es-ES"/>
        </w:rPr>
        <w:t>de</w:t>
      </w:r>
      <w:r w:rsidRPr="003E2463">
        <w:rPr>
          <w:lang w:val="es-ES"/>
        </w:rPr>
        <w:t xml:space="preserve"> 4 de junio de 2021.</w:t>
      </w:r>
    </w:p>
    <w:p w14:paraId="0FD1F08B" w14:textId="77777777" w:rsidR="0062434F" w:rsidRPr="003E2463" w:rsidRDefault="0062434F" w:rsidP="00264BA0">
      <w:pPr>
        <w:pStyle w:val="ProductList-Body"/>
        <w:spacing w:after="120"/>
        <w:jc w:val="both"/>
        <w:rPr>
          <w:lang w:val="es-ES"/>
        </w:rPr>
      </w:pPr>
      <w:r w:rsidRPr="003E2463">
        <w:rPr>
          <w:lang w:val="es-ES"/>
        </w:rPr>
        <w:t>“</w:t>
      </w:r>
      <w:proofErr w:type="spellStart"/>
      <w:r w:rsidRPr="003E2463">
        <w:rPr>
          <w:lang w:val="es-ES"/>
        </w:rPr>
        <w:t>Subencargados</w:t>
      </w:r>
      <w:proofErr w:type="spellEnd"/>
      <w:r w:rsidRPr="003E2463">
        <w:rPr>
          <w:lang w:val="es-ES"/>
        </w:rPr>
        <w:t>” son los otros encargados del tratamiento que Microsoft utiliza para tratar los Datos del Cliente</w:t>
      </w:r>
      <w:r w:rsidRPr="005A7C1B">
        <w:rPr>
          <w:lang w:val="es-ES"/>
        </w:rPr>
        <w:t>,</w:t>
      </w:r>
      <w:r w:rsidRPr="003E2463">
        <w:rPr>
          <w:lang w:val="es-ES"/>
        </w:rPr>
        <w:t xml:space="preserve"> los Datos de Servicios Profesionales</w:t>
      </w:r>
      <w:r w:rsidRPr="005A7C1B">
        <w:rPr>
          <w:lang w:val="es-ES"/>
        </w:rPr>
        <w:t xml:space="preserve"> y los Datos Personales</w:t>
      </w:r>
      <w:r w:rsidRPr="003E2463">
        <w:rPr>
          <w:lang w:val="es-ES"/>
        </w:rPr>
        <w:t xml:space="preserve">, como se describe en el artículo 28 del RGPD. </w:t>
      </w:r>
    </w:p>
    <w:p w14:paraId="0405C64A" w14:textId="77777777" w:rsidR="0062434F" w:rsidRPr="003E2463" w:rsidRDefault="0062434F" w:rsidP="00264BA0">
      <w:pPr>
        <w:pStyle w:val="ProductList-Body"/>
        <w:spacing w:after="120"/>
        <w:jc w:val="both"/>
        <w:rPr>
          <w:lang w:val="es-ES"/>
        </w:rPr>
      </w:pPr>
      <w:r w:rsidRPr="003E2463">
        <w:rPr>
          <w:lang w:val="es-ES"/>
        </w:rPr>
        <w:t xml:space="preserve">“Servicios Profesionales Suplementarios” </w:t>
      </w:r>
      <w:r w:rsidRPr="005A7C1B">
        <w:rPr>
          <w:lang w:val="es-ES"/>
        </w:rPr>
        <w:t>son</w:t>
      </w:r>
      <w:r w:rsidRPr="003E2463">
        <w:rPr>
          <w:lang w:val="es-ES"/>
        </w:rPr>
        <w:t xml:space="preserve"> las solicitudes de soporte </w:t>
      </w:r>
      <w:r w:rsidRPr="005A7C1B">
        <w:rPr>
          <w:lang w:val="es-ES"/>
        </w:rPr>
        <w:t>que</w:t>
      </w:r>
      <w:r>
        <w:rPr>
          <w:lang w:val="es-ES"/>
        </w:rPr>
        <w:t>, desde el equipo de soporte,</w:t>
      </w:r>
      <w:r w:rsidRPr="005A7C1B">
        <w:rPr>
          <w:lang w:val="es-ES"/>
        </w:rPr>
        <w:t xml:space="preserve"> </w:t>
      </w:r>
      <w:r w:rsidRPr="007C5976">
        <w:rPr>
          <w:lang w:val="es-ES"/>
        </w:rPr>
        <w:t>se eleven</w:t>
      </w:r>
      <w:r w:rsidRPr="003E2463">
        <w:rPr>
          <w:lang w:val="es-ES"/>
        </w:rPr>
        <w:t xml:space="preserve"> a un equipo de ingeniería de Producto para su resolución</w:t>
      </w:r>
      <w:r w:rsidRPr="005A7C1B">
        <w:rPr>
          <w:lang w:val="es-ES"/>
        </w:rPr>
        <w:t>, así como</w:t>
      </w:r>
      <w:r w:rsidRPr="003E2463">
        <w:rPr>
          <w:lang w:val="es-ES"/>
        </w:rPr>
        <w:t xml:space="preserve"> otros servicios de consultoría y soporte de Microsoft proporcionados en relación con </w:t>
      </w:r>
      <w:r w:rsidRPr="005A7C1B">
        <w:rPr>
          <w:lang w:val="es-ES"/>
        </w:rPr>
        <w:t xml:space="preserve">los </w:t>
      </w:r>
      <w:r w:rsidRPr="003E2463">
        <w:rPr>
          <w:lang w:val="es-ES"/>
        </w:rPr>
        <w:t xml:space="preserve">Productos o </w:t>
      </w:r>
      <w:r w:rsidRPr="005A7C1B">
        <w:rPr>
          <w:lang w:val="es-ES"/>
        </w:rPr>
        <w:t xml:space="preserve">con </w:t>
      </w:r>
      <w:r w:rsidRPr="003E2463">
        <w:rPr>
          <w:lang w:val="es-ES"/>
        </w:rPr>
        <w:t xml:space="preserve">un contrato de licencia por volumen que no están incluidos en la definición de Servicios Profesionales. </w:t>
      </w:r>
    </w:p>
    <w:p w14:paraId="6C94A46D" w14:textId="77777777" w:rsidR="0062434F" w:rsidRPr="003E2463" w:rsidRDefault="0062434F" w:rsidP="00264BA0">
      <w:pPr>
        <w:pStyle w:val="ProductList-Body"/>
        <w:spacing w:after="120"/>
        <w:jc w:val="both"/>
        <w:rPr>
          <w:lang w:val="es-ES"/>
        </w:rPr>
      </w:pPr>
      <w:r w:rsidRPr="003E2463">
        <w:rPr>
          <w:lang w:val="es-ES"/>
        </w:rPr>
        <w:t xml:space="preserve">Los términos en minúscula que se </w:t>
      </w:r>
      <w:proofErr w:type="gramStart"/>
      <w:r w:rsidRPr="003E2463">
        <w:rPr>
          <w:lang w:val="es-ES"/>
        </w:rPr>
        <w:t>utilizan</w:t>
      </w:r>
      <w:proofErr w:type="gramEnd"/>
      <w:r w:rsidRPr="003E2463">
        <w:rPr>
          <w:lang w:val="es-ES"/>
        </w:rPr>
        <w:t xml:space="preserve"> pero no se definen en este DPA, tales como “violación de la seguridad de los datos personales” (también</w:t>
      </w:r>
      <w:r w:rsidRPr="005A7C1B">
        <w:rPr>
          <w:lang w:val="es-ES"/>
        </w:rPr>
        <w:t xml:space="preserve"> </w:t>
      </w:r>
      <w:r w:rsidRPr="003E2463">
        <w:rPr>
          <w:lang w:val="es-ES"/>
        </w:rPr>
        <w:t>denominada “brecha de seguridad”), “tratamiento”, “responsable del tratamiento” (o “responsable”), “encargado del tratamiento” (o</w:t>
      </w:r>
      <w:r w:rsidRPr="005A7C1B">
        <w:rPr>
          <w:lang w:val="es-ES"/>
        </w:rPr>
        <w:t xml:space="preserve"> </w:t>
      </w:r>
      <w:r w:rsidRPr="003E2463">
        <w:rPr>
          <w:lang w:val="es-ES"/>
        </w:rPr>
        <w:t xml:space="preserve">“encargado”), “elaboración de perfiles”, “datos personales” e “interesado”, tendrán el mismo significado que se establece en el artículo 4 del RGPD, independientemente de si el RGPD resulta de aplicación. </w:t>
      </w:r>
    </w:p>
    <w:p w14:paraId="77C9E5E9" w14:textId="2F7A3C49" w:rsidR="00253BA3" w:rsidRPr="00860C25" w:rsidRDefault="00F26346" w:rsidP="00434E99">
      <w:pPr>
        <w:pStyle w:val="ProductList-Body"/>
        <w:shd w:val="clear" w:color="auto" w:fill="A6A6A6" w:themeFill="background1" w:themeFillShade="A6"/>
        <w:spacing w:after="120"/>
        <w:jc w:val="right"/>
        <w:rPr>
          <w:lang w:val="es-ES"/>
        </w:rPr>
      </w:pPr>
      <w:hyperlink w:anchor="TableofContents" w:tooltip="Tabla de contenido" w:history="1">
        <w:r w:rsidR="00FC72B7" w:rsidRPr="00860C25">
          <w:rPr>
            <w:rStyle w:val="Hyperlink"/>
            <w:sz w:val="16"/>
            <w:szCs w:val="16"/>
            <w:lang w:val="es-ES"/>
          </w:rPr>
          <w:t>Tabla de Contenido</w:t>
        </w:r>
      </w:hyperlink>
      <w:r w:rsidR="00FC72B7" w:rsidRPr="00860C25">
        <w:rPr>
          <w:sz w:val="16"/>
          <w:szCs w:val="16"/>
          <w:lang w:val="es-ES"/>
        </w:rPr>
        <w:t xml:space="preserve"> / </w:t>
      </w:r>
      <w:hyperlink w:anchor="GeneralTerms" w:tooltip="Términos Generales" w:history="1">
        <w:r w:rsidR="00FC72B7" w:rsidRPr="00860C25">
          <w:rPr>
            <w:rStyle w:val="Hyperlink"/>
            <w:sz w:val="16"/>
            <w:szCs w:val="16"/>
            <w:lang w:val="es-ES"/>
          </w:rPr>
          <w:t>Términos Generales</w:t>
        </w:r>
      </w:hyperlink>
    </w:p>
    <w:p w14:paraId="67553494" w14:textId="77777777" w:rsidR="009776B9" w:rsidRPr="00860C25" w:rsidRDefault="009776B9" w:rsidP="00264BA0">
      <w:pPr>
        <w:pStyle w:val="ProductList-SectionHeading"/>
        <w:keepNext/>
        <w:pageBreakBefore/>
        <w:tabs>
          <w:tab w:val="right" w:pos="9356"/>
        </w:tabs>
        <w:spacing w:after="120"/>
        <w:jc w:val="both"/>
        <w:outlineLvl w:val="0"/>
        <w:rPr>
          <w:lang w:val="es-ES"/>
        </w:rPr>
      </w:pPr>
      <w:bookmarkStart w:id="33" w:name="_Toc507768538"/>
      <w:bookmarkStart w:id="34" w:name="_Toc6563787"/>
      <w:bookmarkStart w:id="35" w:name="_Toc26883660"/>
      <w:bookmarkStart w:id="36" w:name="_Toc155362831"/>
      <w:bookmarkStart w:id="37" w:name="GeneralTerms"/>
      <w:r w:rsidRPr="00860C25">
        <w:rPr>
          <w:lang w:val="es-ES"/>
        </w:rPr>
        <w:t>Términos Generales</w:t>
      </w:r>
      <w:bookmarkEnd w:id="33"/>
      <w:bookmarkEnd w:id="34"/>
      <w:bookmarkEnd w:id="35"/>
      <w:bookmarkEnd w:id="36"/>
    </w:p>
    <w:p w14:paraId="27F95EBB" w14:textId="77777777" w:rsidR="00BA0845" w:rsidRPr="003E2463" w:rsidRDefault="00BA0845" w:rsidP="0044608A">
      <w:pPr>
        <w:pStyle w:val="ProductList-SubSubSectionHeading"/>
        <w:tabs>
          <w:tab w:val="right" w:pos="9356"/>
        </w:tabs>
        <w:spacing w:after="120"/>
        <w:jc w:val="both"/>
        <w:outlineLvl w:val="1"/>
        <w:rPr>
          <w:lang w:val="es-ES"/>
        </w:rPr>
      </w:pPr>
      <w:bookmarkStart w:id="38" w:name="_Toc82644452"/>
      <w:bookmarkStart w:id="39" w:name="_Toc155362832"/>
      <w:bookmarkStart w:id="40" w:name="_Toc6563800"/>
      <w:bookmarkStart w:id="41" w:name="_Toc26972838"/>
      <w:bookmarkStart w:id="42" w:name="_Toc13858350"/>
      <w:bookmarkStart w:id="43" w:name="_Toc21617018"/>
      <w:bookmarkStart w:id="44" w:name="_Toc507768552"/>
      <w:bookmarkStart w:id="45" w:name="_Toc8395012"/>
      <w:bookmarkEnd w:id="37"/>
      <w:r w:rsidRPr="003E2463">
        <w:rPr>
          <w:lang w:val="es-ES"/>
        </w:rPr>
        <w:t xml:space="preserve">Cumplimiento de las </w:t>
      </w:r>
      <w:r w:rsidRPr="005A7C1B">
        <w:rPr>
          <w:lang w:val="es-ES"/>
        </w:rPr>
        <w:t>l</w:t>
      </w:r>
      <w:r w:rsidRPr="003E2463">
        <w:rPr>
          <w:lang w:val="es-ES"/>
        </w:rPr>
        <w:t>eyes</w:t>
      </w:r>
      <w:bookmarkEnd w:id="38"/>
      <w:bookmarkEnd w:id="39"/>
    </w:p>
    <w:p w14:paraId="24B3E9D4" w14:textId="77777777" w:rsidR="00BA0845" w:rsidRPr="003E2463" w:rsidRDefault="00BA0845" w:rsidP="00302D30">
      <w:pPr>
        <w:pStyle w:val="ProductList-Body"/>
        <w:spacing w:after="120"/>
        <w:jc w:val="both"/>
        <w:rPr>
          <w:lang w:val="es-ES"/>
        </w:rPr>
      </w:pPr>
      <w:r w:rsidRPr="003E2463">
        <w:rPr>
          <w:lang w:val="es-ES"/>
        </w:rPr>
        <w:t>Microsoft cumplirá todas las leyes y reglamentos aplicables a su prestación de los Productos y Servicios, incluyendo cualquier ley aplicable en</w:t>
      </w:r>
      <w:r w:rsidRPr="005A7C1B">
        <w:rPr>
          <w:lang w:val="es-ES"/>
        </w:rPr>
        <w:t xml:space="preserve"> </w:t>
      </w:r>
      <w:r w:rsidRPr="003E2463">
        <w:rPr>
          <w:lang w:val="es-ES"/>
        </w:rPr>
        <w:t>materia de notificación de brechas de seguridad y la Normativa sobre Protección de Datos. Sin embargo, Microsoft no es responsable del</w:t>
      </w:r>
      <w:r w:rsidRPr="005A7C1B">
        <w:rPr>
          <w:lang w:val="es-ES"/>
        </w:rPr>
        <w:t xml:space="preserve"> </w:t>
      </w:r>
      <w:r w:rsidRPr="003E2463">
        <w:rPr>
          <w:lang w:val="es-ES"/>
        </w:rPr>
        <w:t>cumplimiento de ninguna ley o reglamento aplicable al Cliente o a su sector que no sea aplicable con carácter general a los proveedores de</w:t>
      </w:r>
      <w:r w:rsidRPr="005A7C1B">
        <w:rPr>
          <w:lang w:val="es-ES"/>
        </w:rPr>
        <w:t xml:space="preserve"> </w:t>
      </w:r>
      <w:r w:rsidRPr="003E2463">
        <w:rPr>
          <w:lang w:val="es-ES"/>
        </w:rPr>
        <w:t xml:space="preserve">tecnologías de la información. Microsoft no determina si los </w:t>
      </w:r>
      <w:r w:rsidRPr="005A7C1B">
        <w:rPr>
          <w:lang w:val="es-ES"/>
        </w:rPr>
        <w:t>D</w:t>
      </w:r>
      <w:r w:rsidRPr="003E2463">
        <w:rPr>
          <w:lang w:val="es-ES"/>
        </w:rPr>
        <w:t>atos del Cliente incluyen información sujeta a alguna ley o</w:t>
      </w:r>
      <w:r w:rsidRPr="005A7C1B">
        <w:rPr>
          <w:lang w:val="es-ES"/>
        </w:rPr>
        <w:t xml:space="preserve"> </w:t>
      </w:r>
      <w:r w:rsidRPr="003E2463">
        <w:rPr>
          <w:lang w:val="es-ES"/>
        </w:rPr>
        <w:t>reglamento</w:t>
      </w:r>
      <w:r w:rsidRPr="005A7C1B">
        <w:rPr>
          <w:lang w:val="es-ES"/>
        </w:rPr>
        <w:t xml:space="preserve"> </w:t>
      </w:r>
      <w:r w:rsidRPr="003E2463">
        <w:rPr>
          <w:lang w:val="es-ES"/>
        </w:rPr>
        <w:t xml:space="preserve">específico. Todos los Incidentes de Seguridad están sujetos a los términos </w:t>
      </w:r>
      <w:r w:rsidRPr="005A7C1B">
        <w:rPr>
          <w:lang w:val="es-ES"/>
        </w:rPr>
        <w:t>de</w:t>
      </w:r>
      <w:r>
        <w:rPr>
          <w:lang w:val="es-ES"/>
        </w:rPr>
        <w:t xml:space="preserve"> </w:t>
      </w:r>
      <w:r w:rsidRPr="005A7C1B">
        <w:rPr>
          <w:lang w:val="es-ES"/>
        </w:rPr>
        <w:t>l</w:t>
      </w:r>
      <w:r>
        <w:rPr>
          <w:lang w:val="es-ES"/>
        </w:rPr>
        <w:t>a</w:t>
      </w:r>
      <w:r w:rsidRPr="005A7C1B">
        <w:rPr>
          <w:lang w:val="es-ES"/>
        </w:rPr>
        <w:t xml:space="preserve"> </w:t>
      </w:r>
      <w:r>
        <w:rPr>
          <w:lang w:val="es-ES"/>
        </w:rPr>
        <w:t>sección</w:t>
      </w:r>
      <w:r w:rsidRPr="005A7C1B">
        <w:rPr>
          <w:lang w:val="es-ES"/>
        </w:rPr>
        <w:t xml:space="preserve"> “</w:t>
      </w:r>
      <w:r w:rsidRPr="003E2463">
        <w:rPr>
          <w:lang w:val="es-ES"/>
        </w:rPr>
        <w:t>Notificación de Incidentes de Seguridad</w:t>
      </w:r>
      <w:r w:rsidRPr="005A7C1B">
        <w:rPr>
          <w:lang w:val="es-ES"/>
        </w:rPr>
        <w:t>”</w:t>
      </w:r>
      <w:r w:rsidRPr="003E2463">
        <w:rPr>
          <w:lang w:val="es-ES"/>
        </w:rPr>
        <w:t xml:space="preserve"> </w:t>
      </w:r>
      <w:r w:rsidRPr="005A7C1B">
        <w:rPr>
          <w:lang w:val="es-ES"/>
        </w:rPr>
        <w:t>indicad</w:t>
      </w:r>
      <w:r>
        <w:rPr>
          <w:lang w:val="es-ES"/>
        </w:rPr>
        <w:t>a</w:t>
      </w:r>
      <w:r w:rsidRPr="003E2463">
        <w:rPr>
          <w:lang w:val="es-ES"/>
        </w:rPr>
        <w:t xml:space="preserve"> más abajo.</w:t>
      </w:r>
    </w:p>
    <w:p w14:paraId="251E35D8" w14:textId="77777777" w:rsidR="00BA0845" w:rsidRPr="003E2463" w:rsidRDefault="00BA0845" w:rsidP="00302D30">
      <w:pPr>
        <w:pStyle w:val="ProductList-Body"/>
        <w:spacing w:after="120"/>
        <w:jc w:val="both"/>
        <w:rPr>
          <w:lang w:val="es-ES"/>
        </w:rPr>
      </w:pPr>
      <w:r w:rsidRPr="003E2463">
        <w:rPr>
          <w:lang w:val="es-ES"/>
        </w:rPr>
        <w:t>El Cliente debe cumplir todas las leyes y reglamentos aplicables a su uso de los Productos y Servicios, incluidas las leyes relacionadas con datos</w:t>
      </w:r>
      <w:r w:rsidRPr="005A7C1B">
        <w:rPr>
          <w:lang w:val="es-ES"/>
        </w:rPr>
        <w:t xml:space="preserve"> </w:t>
      </w:r>
      <w:r w:rsidRPr="003E2463">
        <w:rPr>
          <w:lang w:val="es-ES"/>
        </w:rPr>
        <w:t>biométricos, la confidencialidad de las comunicaciones y la Normativa sobre Protección de Datos. El Cliente es responsable de determinar si</w:t>
      </w:r>
      <w:r w:rsidRPr="005A7C1B">
        <w:rPr>
          <w:lang w:val="es-ES"/>
        </w:rPr>
        <w:t xml:space="preserve"> </w:t>
      </w:r>
      <w:r w:rsidRPr="003E2463">
        <w:rPr>
          <w:lang w:val="es-ES"/>
        </w:rPr>
        <w:t xml:space="preserve">los Productos y Servicios son apropiados para almacenar y </w:t>
      </w:r>
      <w:r w:rsidRPr="005A7C1B">
        <w:rPr>
          <w:lang w:val="es-ES"/>
        </w:rPr>
        <w:t>tratar</w:t>
      </w:r>
      <w:r w:rsidRPr="003E2463">
        <w:rPr>
          <w:lang w:val="es-ES"/>
        </w:rPr>
        <w:t xml:space="preserve"> la información sujeta a cualquier ley o reglamento específico</w:t>
      </w:r>
      <w:r w:rsidRPr="005A7C1B">
        <w:rPr>
          <w:lang w:val="es-ES"/>
        </w:rPr>
        <w:t>, así como</w:t>
      </w:r>
      <w:r w:rsidRPr="003E2463">
        <w:rPr>
          <w:lang w:val="es-ES"/>
        </w:rPr>
        <w:t xml:space="preserve"> </w:t>
      </w:r>
      <w:r>
        <w:rPr>
          <w:lang w:val="es-ES"/>
        </w:rPr>
        <w:t xml:space="preserve">es responsable </w:t>
      </w:r>
      <w:r w:rsidRPr="003E2463">
        <w:rPr>
          <w:lang w:val="es-ES"/>
        </w:rPr>
        <w:t>de utilizar los</w:t>
      </w:r>
      <w:r w:rsidRPr="005A7C1B">
        <w:rPr>
          <w:lang w:val="es-ES"/>
        </w:rPr>
        <w:t xml:space="preserve"> </w:t>
      </w:r>
      <w:r w:rsidRPr="003E2463">
        <w:rPr>
          <w:lang w:val="es-ES"/>
        </w:rPr>
        <w:t xml:space="preserve">Productos y Servicios de una manera </w:t>
      </w:r>
      <w:r w:rsidRPr="005A7C1B">
        <w:rPr>
          <w:lang w:val="es-ES"/>
        </w:rPr>
        <w:t>conforme</w:t>
      </w:r>
      <w:r w:rsidRPr="003E2463">
        <w:rPr>
          <w:lang w:val="es-ES"/>
        </w:rPr>
        <w:t xml:space="preserve"> con las obligaciones legales y </w:t>
      </w:r>
      <w:r w:rsidRPr="005A7C1B">
        <w:rPr>
          <w:lang w:val="es-ES"/>
        </w:rPr>
        <w:t xml:space="preserve">reglamentarias que </w:t>
      </w:r>
      <w:r>
        <w:rPr>
          <w:lang w:val="es-ES"/>
        </w:rPr>
        <w:t xml:space="preserve">le </w:t>
      </w:r>
      <w:r w:rsidRPr="005A7C1B">
        <w:rPr>
          <w:lang w:val="es-ES"/>
        </w:rPr>
        <w:t>sean de aplicación al</w:t>
      </w:r>
      <w:r w:rsidRPr="003E2463">
        <w:rPr>
          <w:lang w:val="es-ES"/>
        </w:rPr>
        <w:t xml:space="preserve"> Cliente. El Cliente es responsable de responder a</w:t>
      </w:r>
      <w:r w:rsidRPr="005A7C1B">
        <w:rPr>
          <w:lang w:val="es-ES"/>
        </w:rPr>
        <w:t xml:space="preserve"> </w:t>
      </w:r>
      <w:r w:rsidRPr="003E2463">
        <w:rPr>
          <w:lang w:val="es-ES"/>
        </w:rPr>
        <w:t xml:space="preserve">cualquier solicitud procedente de un tercero con relación al uso que el Cliente efectúe de los Productos y Servicios, como, por ejemplo, una solicitud para retirar contenidos en virtud de la ley estadounidense </w:t>
      </w:r>
      <w:r w:rsidRPr="003E2463">
        <w:rPr>
          <w:i/>
          <w:iCs/>
          <w:lang w:val="es-ES"/>
        </w:rPr>
        <w:t xml:space="preserve">Digital Millennium Copyright </w:t>
      </w:r>
      <w:proofErr w:type="spellStart"/>
      <w:r w:rsidRPr="003E2463">
        <w:rPr>
          <w:i/>
          <w:iCs/>
          <w:lang w:val="es-ES"/>
        </w:rPr>
        <w:t>Act</w:t>
      </w:r>
      <w:proofErr w:type="spellEnd"/>
      <w:r w:rsidRPr="003E2463">
        <w:rPr>
          <w:lang w:val="es-ES"/>
        </w:rPr>
        <w:t xml:space="preserve"> u otra legislación aplicable.</w:t>
      </w:r>
    </w:p>
    <w:p w14:paraId="1304726B" w14:textId="77777777" w:rsidR="00BA0845" w:rsidRPr="003E2463" w:rsidRDefault="00BA0845" w:rsidP="0044608A">
      <w:pPr>
        <w:pStyle w:val="ProductList-SectionHeading"/>
        <w:spacing w:after="60"/>
        <w:jc w:val="both"/>
        <w:outlineLvl w:val="0"/>
        <w:rPr>
          <w:lang w:val="es-ES"/>
        </w:rPr>
      </w:pPr>
      <w:bookmarkStart w:id="46" w:name="OnlineServiceSpecificTerms"/>
      <w:bookmarkStart w:id="47" w:name="_Toc6563813"/>
      <w:bookmarkStart w:id="48" w:name="_Toc26883688"/>
      <w:bookmarkStart w:id="49" w:name="_Toc42764834"/>
      <w:bookmarkStart w:id="50" w:name="_Toc82644453"/>
      <w:bookmarkStart w:id="51" w:name="_Toc155362833"/>
      <w:bookmarkStart w:id="52" w:name="DatProtectionTerms"/>
      <w:r w:rsidRPr="003E2463">
        <w:rPr>
          <w:lang w:val="es-ES"/>
        </w:rPr>
        <w:t>Términos de Protección de Datos</w:t>
      </w:r>
      <w:bookmarkEnd w:id="46"/>
      <w:bookmarkEnd w:id="47"/>
      <w:bookmarkEnd w:id="48"/>
      <w:bookmarkEnd w:id="49"/>
      <w:bookmarkEnd w:id="50"/>
      <w:bookmarkEnd w:id="51"/>
    </w:p>
    <w:bookmarkEnd w:id="52"/>
    <w:p w14:paraId="2CA62945" w14:textId="77777777" w:rsidR="00BA0845" w:rsidRPr="003E2463" w:rsidRDefault="00BA0845" w:rsidP="0044608A">
      <w:pPr>
        <w:pStyle w:val="ProductList-Body"/>
        <w:spacing w:after="120"/>
        <w:jc w:val="both"/>
        <w:rPr>
          <w:lang w:val="es-ES"/>
        </w:rPr>
      </w:pPr>
      <w:r w:rsidRPr="003E2463">
        <w:rPr>
          <w:lang w:val="es-ES"/>
        </w:rPr>
        <w:t>En esta sección del DPA se incluyen los siguientes apartados:</w:t>
      </w:r>
    </w:p>
    <w:p w14:paraId="7D8A10F5" w14:textId="77777777" w:rsidR="00BA0845" w:rsidRPr="003E2463" w:rsidRDefault="00BA0845" w:rsidP="0044608A">
      <w:pPr>
        <w:pStyle w:val="ProductList-Body"/>
        <w:numPr>
          <w:ilvl w:val="0"/>
          <w:numId w:val="5"/>
        </w:numPr>
        <w:spacing w:after="120"/>
        <w:jc w:val="both"/>
        <w:rPr>
          <w:lang w:val="es-ES"/>
        </w:rPr>
        <w:sectPr w:rsidR="00BA0845" w:rsidRPr="003E2463" w:rsidSect="004B4668">
          <w:footerReference w:type="default" r:id="rId20"/>
          <w:footerReference w:type="first" r:id="rId21"/>
          <w:pgSz w:w="12240" w:h="15840"/>
          <w:pgMar w:top="720" w:right="720" w:bottom="720" w:left="720" w:header="720" w:footer="720" w:gutter="0"/>
          <w:cols w:space="720"/>
          <w:titlePg/>
          <w:docGrid w:linePitch="360"/>
        </w:sectPr>
      </w:pPr>
    </w:p>
    <w:p w14:paraId="34B97F7D"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Alcance</w:t>
      </w:r>
    </w:p>
    <w:p w14:paraId="4B5CBB3F"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Naturaleza del tratamiento de datos; titularidad</w:t>
      </w:r>
    </w:p>
    <w:p w14:paraId="3F883BC0"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Revelación de Datos Procesados</w:t>
      </w:r>
    </w:p>
    <w:p w14:paraId="686902C0"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Tratamiento de Datos Personales; RGPD</w:t>
      </w:r>
    </w:p>
    <w:p w14:paraId="1F9B5CF7"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Seguridad de los datos</w:t>
      </w:r>
    </w:p>
    <w:p w14:paraId="264A21B6"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Notificación de Incidentes de Seguridad</w:t>
      </w:r>
    </w:p>
    <w:p w14:paraId="04FBFC84"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Transferencia y ubicación de los datos</w:t>
      </w:r>
    </w:p>
    <w:p w14:paraId="52130CAC"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Conservación y eliminación de datos</w:t>
      </w:r>
    </w:p>
    <w:p w14:paraId="3FDA0F95"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Compromiso de confidencialidad como encargado del tratamiento</w:t>
      </w:r>
    </w:p>
    <w:p w14:paraId="2B948C97" w14:textId="77777777" w:rsidR="00BA0845" w:rsidRPr="003E2463" w:rsidRDefault="00BA0845" w:rsidP="0044608A">
      <w:pPr>
        <w:pStyle w:val="ProductList-Body"/>
        <w:numPr>
          <w:ilvl w:val="0"/>
          <w:numId w:val="5"/>
        </w:numPr>
        <w:tabs>
          <w:tab w:val="clear" w:pos="158"/>
        </w:tabs>
        <w:ind w:left="426" w:right="-347" w:hanging="284"/>
        <w:jc w:val="both"/>
        <w:rPr>
          <w:lang w:val="es-ES"/>
        </w:rPr>
      </w:pPr>
      <w:r w:rsidRPr="003E2463">
        <w:rPr>
          <w:lang w:val="es-ES"/>
        </w:rPr>
        <w:t xml:space="preserve">Notificaciones y controles sobre el uso de </w:t>
      </w:r>
      <w:proofErr w:type="spellStart"/>
      <w:r w:rsidRPr="003E2463">
        <w:rPr>
          <w:lang w:val="es-ES"/>
        </w:rPr>
        <w:t>Subencargados</w:t>
      </w:r>
      <w:proofErr w:type="spellEnd"/>
    </w:p>
    <w:p w14:paraId="7CE23EF0" w14:textId="77777777" w:rsidR="00BA0845" w:rsidRPr="003E2463" w:rsidRDefault="00BA0845" w:rsidP="0044608A">
      <w:pPr>
        <w:pStyle w:val="ProductList-Body"/>
        <w:numPr>
          <w:ilvl w:val="0"/>
          <w:numId w:val="5"/>
        </w:numPr>
        <w:jc w:val="both"/>
        <w:rPr>
          <w:lang w:val="es-ES"/>
        </w:rPr>
      </w:pPr>
      <w:r w:rsidRPr="003E2463">
        <w:rPr>
          <w:lang w:val="es-ES"/>
        </w:rPr>
        <w:t>Instituciones educativas</w:t>
      </w:r>
    </w:p>
    <w:p w14:paraId="0E958556" w14:textId="77777777" w:rsidR="00BA0845" w:rsidRPr="003E2463" w:rsidRDefault="00BA0845" w:rsidP="0044608A">
      <w:pPr>
        <w:pStyle w:val="ProductList-Body"/>
        <w:numPr>
          <w:ilvl w:val="0"/>
          <w:numId w:val="5"/>
        </w:numPr>
        <w:jc w:val="both"/>
        <w:rPr>
          <w:i/>
          <w:iCs/>
          <w:lang w:val="es-ES"/>
        </w:rPr>
      </w:pPr>
      <w:r w:rsidRPr="003E2463">
        <w:rPr>
          <w:i/>
          <w:iCs/>
          <w:lang w:val="es-ES"/>
        </w:rPr>
        <w:t xml:space="preserve">CJIS </w:t>
      </w:r>
      <w:proofErr w:type="spellStart"/>
      <w:r w:rsidRPr="003E2463">
        <w:rPr>
          <w:i/>
          <w:iCs/>
          <w:lang w:val="es-ES"/>
        </w:rPr>
        <w:t>Customer</w:t>
      </w:r>
      <w:proofErr w:type="spellEnd"/>
      <w:r w:rsidRPr="003E2463">
        <w:rPr>
          <w:i/>
          <w:iCs/>
          <w:lang w:val="es-ES"/>
        </w:rPr>
        <w:t xml:space="preserve"> </w:t>
      </w:r>
      <w:proofErr w:type="spellStart"/>
      <w:r w:rsidRPr="003E2463">
        <w:rPr>
          <w:i/>
          <w:iCs/>
          <w:lang w:val="es-ES"/>
        </w:rPr>
        <w:t>Agreement</w:t>
      </w:r>
      <w:proofErr w:type="spellEnd"/>
    </w:p>
    <w:p w14:paraId="1928E95E" w14:textId="77777777" w:rsidR="00BA0845" w:rsidRDefault="00BA0845" w:rsidP="0044608A">
      <w:pPr>
        <w:pStyle w:val="ProductList-Body"/>
        <w:numPr>
          <w:ilvl w:val="0"/>
          <w:numId w:val="5"/>
        </w:numPr>
        <w:jc w:val="both"/>
        <w:rPr>
          <w:i/>
          <w:iCs/>
          <w:lang w:val="es-ES"/>
        </w:rPr>
      </w:pPr>
      <w:r w:rsidRPr="003E2463">
        <w:rPr>
          <w:i/>
          <w:iCs/>
          <w:lang w:val="es-ES"/>
        </w:rPr>
        <w:t xml:space="preserve">HIPAA Business </w:t>
      </w:r>
      <w:proofErr w:type="spellStart"/>
      <w:r w:rsidRPr="003E2463">
        <w:rPr>
          <w:i/>
          <w:iCs/>
          <w:lang w:val="es-ES"/>
        </w:rPr>
        <w:t>Associate</w:t>
      </w:r>
      <w:proofErr w:type="spellEnd"/>
    </w:p>
    <w:p w14:paraId="56017911" w14:textId="64607730" w:rsidR="00E50D90" w:rsidRPr="003E2463" w:rsidRDefault="00E50D90" w:rsidP="0044608A">
      <w:pPr>
        <w:pStyle w:val="ProductList-Body"/>
        <w:numPr>
          <w:ilvl w:val="0"/>
          <w:numId w:val="5"/>
        </w:numPr>
        <w:jc w:val="both"/>
        <w:rPr>
          <w:i/>
          <w:iCs/>
          <w:lang w:val="es-ES"/>
        </w:rPr>
      </w:pPr>
      <w:proofErr w:type="spellStart"/>
      <w:r>
        <w:t>Datos</w:t>
      </w:r>
      <w:proofErr w:type="spellEnd"/>
      <w:r>
        <w:t xml:space="preserve"> de </w:t>
      </w:r>
      <w:proofErr w:type="spellStart"/>
      <w:r>
        <w:t>telecomunicaciones</w:t>
      </w:r>
      <w:proofErr w:type="spellEnd"/>
    </w:p>
    <w:p w14:paraId="518D8CAB" w14:textId="77777777" w:rsidR="00BA0845" w:rsidRPr="003E2463" w:rsidRDefault="00BA0845" w:rsidP="0044608A">
      <w:pPr>
        <w:pStyle w:val="ProductList-Body"/>
        <w:numPr>
          <w:ilvl w:val="0"/>
          <w:numId w:val="5"/>
        </w:numPr>
        <w:jc w:val="both"/>
        <w:rPr>
          <w:lang w:val="es-ES"/>
        </w:rPr>
      </w:pPr>
      <w:r w:rsidRPr="003E2463">
        <w:rPr>
          <w:i/>
          <w:iCs/>
          <w:lang w:val="es-ES"/>
        </w:rPr>
        <w:t xml:space="preserve">California </w:t>
      </w:r>
      <w:proofErr w:type="spellStart"/>
      <w:r w:rsidRPr="003E2463">
        <w:rPr>
          <w:i/>
          <w:iCs/>
          <w:lang w:val="es-ES"/>
        </w:rPr>
        <w:t>Consumer</w:t>
      </w:r>
      <w:proofErr w:type="spellEnd"/>
      <w:r w:rsidRPr="003E2463">
        <w:rPr>
          <w:i/>
          <w:iCs/>
          <w:lang w:val="es-ES"/>
        </w:rPr>
        <w:t xml:space="preserve"> </w:t>
      </w:r>
      <w:proofErr w:type="spellStart"/>
      <w:r w:rsidRPr="003E2463">
        <w:rPr>
          <w:i/>
          <w:iCs/>
          <w:lang w:val="es-ES"/>
        </w:rPr>
        <w:t>Privacy</w:t>
      </w:r>
      <w:proofErr w:type="spellEnd"/>
      <w:r w:rsidRPr="003E2463">
        <w:rPr>
          <w:i/>
          <w:iCs/>
          <w:lang w:val="es-ES"/>
        </w:rPr>
        <w:t xml:space="preserve"> </w:t>
      </w:r>
      <w:proofErr w:type="spellStart"/>
      <w:r w:rsidRPr="003E2463">
        <w:rPr>
          <w:i/>
          <w:iCs/>
          <w:lang w:val="es-ES"/>
        </w:rPr>
        <w:t>Act</w:t>
      </w:r>
      <w:proofErr w:type="spellEnd"/>
      <w:r w:rsidRPr="003E2463">
        <w:rPr>
          <w:lang w:val="es-ES"/>
        </w:rPr>
        <w:t xml:space="preserve"> (CCPA)</w:t>
      </w:r>
    </w:p>
    <w:p w14:paraId="3E5A6DF0" w14:textId="77777777" w:rsidR="00BA0845" w:rsidRPr="003E2463" w:rsidRDefault="00BA0845" w:rsidP="0044608A">
      <w:pPr>
        <w:pStyle w:val="ProductList-Body"/>
        <w:numPr>
          <w:ilvl w:val="0"/>
          <w:numId w:val="5"/>
        </w:numPr>
        <w:jc w:val="both"/>
        <w:rPr>
          <w:lang w:val="es-ES"/>
        </w:rPr>
      </w:pPr>
      <w:r w:rsidRPr="003E2463">
        <w:rPr>
          <w:lang w:val="es-ES"/>
        </w:rPr>
        <w:t xml:space="preserve">Datos </w:t>
      </w:r>
      <w:r>
        <w:rPr>
          <w:lang w:val="es-ES"/>
        </w:rPr>
        <w:t>B</w:t>
      </w:r>
      <w:r w:rsidRPr="003E2463">
        <w:rPr>
          <w:lang w:val="es-ES"/>
        </w:rPr>
        <w:t>iométricos</w:t>
      </w:r>
    </w:p>
    <w:p w14:paraId="2E3866A8" w14:textId="77777777" w:rsidR="00BA0845" w:rsidRPr="003E2463" w:rsidRDefault="00BA0845" w:rsidP="0044608A">
      <w:pPr>
        <w:pStyle w:val="ProductList-Body"/>
        <w:numPr>
          <w:ilvl w:val="0"/>
          <w:numId w:val="5"/>
        </w:numPr>
        <w:jc w:val="both"/>
        <w:rPr>
          <w:lang w:val="es-ES"/>
        </w:rPr>
      </w:pPr>
      <w:r w:rsidRPr="003E2463">
        <w:rPr>
          <w:lang w:val="es-ES"/>
        </w:rPr>
        <w:t xml:space="preserve">Servicios Profesionales </w:t>
      </w:r>
      <w:r>
        <w:rPr>
          <w:lang w:val="es-ES"/>
        </w:rPr>
        <w:t>Suplementarios</w:t>
      </w:r>
    </w:p>
    <w:p w14:paraId="44C70609" w14:textId="77777777" w:rsidR="00BA0845" w:rsidRPr="003E2463" w:rsidRDefault="00BA0845" w:rsidP="0044608A">
      <w:pPr>
        <w:pStyle w:val="ProductList-Body"/>
        <w:numPr>
          <w:ilvl w:val="0"/>
          <w:numId w:val="5"/>
        </w:numPr>
        <w:jc w:val="both"/>
        <w:rPr>
          <w:lang w:val="es-ES"/>
        </w:rPr>
      </w:pPr>
      <w:r w:rsidRPr="003E2463">
        <w:rPr>
          <w:lang w:val="es-ES"/>
        </w:rPr>
        <w:t>Cómo ponerse en contacto con Microsoft</w:t>
      </w:r>
    </w:p>
    <w:p w14:paraId="223F5A4B" w14:textId="77777777" w:rsidR="00BA0845" w:rsidRPr="003E2463" w:rsidRDefault="00BA0845" w:rsidP="0044608A">
      <w:pPr>
        <w:pStyle w:val="ProductList-Body"/>
        <w:numPr>
          <w:ilvl w:val="0"/>
          <w:numId w:val="5"/>
        </w:numPr>
        <w:jc w:val="both"/>
        <w:rPr>
          <w:lang w:val="es-ES"/>
        </w:rPr>
      </w:pPr>
      <w:r w:rsidRPr="003E2463">
        <w:rPr>
          <w:lang w:val="es-ES"/>
        </w:rPr>
        <w:t>Apéndice A: Medidas de seguridad</w:t>
      </w:r>
    </w:p>
    <w:p w14:paraId="7377AC9C" w14:textId="77777777" w:rsidR="00BA0845" w:rsidRPr="003E2463" w:rsidRDefault="00BA0845" w:rsidP="0044608A">
      <w:pPr>
        <w:pStyle w:val="ProductList-Body"/>
        <w:numPr>
          <w:ilvl w:val="0"/>
          <w:numId w:val="5"/>
        </w:numPr>
        <w:jc w:val="both"/>
        <w:rPr>
          <w:lang w:val="es-ES"/>
        </w:rPr>
      </w:pPr>
      <w:r w:rsidRPr="003E2463">
        <w:rPr>
          <w:lang w:val="es-ES"/>
        </w:rPr>
        <w:t xml:space="preserve">Apéndice B: </w:t>
      </w:r>
      <w:r>
        <w:rPr>
          <w:lang w:val="es-ES"/>
        </w:rPr>
        <w:t>Interesados</w:t>
      </w:r>
      <w:r w:rsidRPr="003E2463">
        <w:rPr>
          <w:lang w:val="es-ES"/>
        </w:rPr>
        <w:t xml:space="preserve"> y Categorías de Datos Personales</w:t>
      </w:r>
    </w:p>
    <w:p w14:paraId="5125D3CF" w14:textId="77777777" w:rsidR="00BA0845" w:rsidRPr="003E2463" w:rsidRDefault="00BA0845" w:rsidP="0044608A">
      <w:pPr>
        <w:pStyle w:val="ProductList-Body"/>
        <w:numPr>
          <w:ilvl w:val="0"/>
          <w:numId w:val="5"/>
        </w:numPr>
        <w:jc w:val="both"/>
        <w:rPr>
          <w:lang w:val="es-ES"/>
        </w:rPr>
      </w:pPr>
      <w:r w:rsidRPr="003E2463">
        <w:rPr>
          <w:lang w:val="es-ES"/>
        </w:rPr>
        <w:t xml:space="preserve">Apéndice C: </w:t>
      </w:r>
      <w:proofErr w:type="spellStart"/>
      <w:r w:rsidRPr="003E2463">
        <w:rPr>
          <w:lang w:val="es-ES"/>
        </w:rPr>
        <w:t>Addendum</w:t>
      </w:r>
      <w:proofErr w:type="spellEnd"/>
      <w:r w:rsidRPr="003E2463">
        <w:rPr>
          <w:lang w:val="es-ES"/>
        </w:rPr>
        <w:t xml:space="preserve"> de Garantías Adicionales</w:t>
      </w:r>
    </w:p>
    <w:p w14:paraId="333B7ED9" w14:textId="77777777" w:rsidR="00BA0845" w:rsidRPr="003E2463" w:rsidRDefault="00BA0845" w:rsidP="0044608A">
      <w:pPr>
        <w:pStyle w:val="ProductList-Body"/>
        <w:ind w:left="720"/>
        <w:jc w:val="both"/>
        <w:rPr>
          <w:lang w:val="es-ES"/>
        </w:rPr>
        <w:sectPr w:rsidR="00BA0845" w:rsidRPr="003E2463" w:rsidSect="004B4668">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0C7E0BB9" w14:textId="77777777" w:rsidR="00BA0845" w:rsidRPr="003E2463" w:rsidRDefault="00BA0845" w:rsidP="0044608A">
      <w:pPr>
        <w:pStyle w:val="ProductList-Body"/>
        <w:ind w:left="720"/>
        <w:jc w:val="both"/>
        <w:rPr>
          <w:lang w:val="es-ES"/>
        </w:rPr>
      </w:pPr>
    </w:p>
    <w:p w14:paraId="5A947738" w14:textId="77777777" w:rsidR="00BA0845" w:rsidRPr="003E2463" w:rsidRDefault="00BA0845" w:rsidP="0044608A">
      <w:pPr>
        <w:pStyle w:val="ProductList-SubSubSectionHeading"/>
        <w:keepNext/>
        <w:spacing w:after="60"/>
        <w:jc w:val="both"/>
        <w:outlineLvl w:val="1"/>
        <w:rPr>
          <w:lang w:val="es-ES"/>
        </w:rPr>
      </w:pPr>
      <w:bookmarkStart w:id="53" w:name="_Toc507768549"/>
      <w:bookmarkStart w:id="54" w:name="_Toc8395009"/>
      <w:bookmarkStart w:id="55" w:name="_Toc6563798"/>
      <w:bookmarkStart w:id="56" w:name="_Toc21617016"/>
      <w:bookmarkStart w:id="57" w:name="_Toc26972836"/>
      <w:bookmarkStart w:id="58" w:name="_Toc42764835"/>
      <w:bookmarkStart w:id="59" w:name="_Toc82644454"/>
      <w:bookmarkStart w:id="60" w:name="_Toc155362834"/>
      <w:r w:rsidRPr="003E2463">
        <w:rPr>
          <w:lang w:val="es-ES"/>
        </w:rPr>
        <w:t>Alcance</w:t>
      </w:r>
      <w:bookmarkEnd w:id="53"/>
      <w:bookmarkEnd w:id="54"/>
      <w:bookmarkEnd w:id="55"/>
      <w:bookmarkEnd w:id="56"/>
      <w:bookmarkEnd w:id="57"/>
      <w:bookmarkEnd w:id="58"/>
      <w:bookmarkEnd w:id="59"/>
      <w:bookmarkEnd w:id="60"/>
    </w:p>
    <w:p w14:paraId="0CAE9655" w14:textId="77777777" w:rsidR="00BA0845" w:rsidRPr="003E2463" w:rsidRDefault="00BA0845" w:rsidP="00434E99">
      <w:pPr>
        <w:pStyle w:val="ProductList-Body"/>
        <w:spacing w:before="60" w:after="120"/>
        <w:jc w:val="both"/>
        <w:rPr>
          <w:lang w:val="es-ES"/>
        </w:rPr>
      </w:pPr>
      <w:r w:rsidRPr="003E2463">
        <w:rPr>
          <w:lang w:val="es-ES"/>
        </w:rPr>
        <w:t xml:space="preserve">Los </w:t>
      </w:r>
      <w:r w:rsidRPr="005A7C1B">
        <w:rPr>
          <w:lang w:val="es-ES"/>
        </w:rPr>
        <w:t>T</w:t>
      </w:r>
      <w:r w:rsidRPr="003E2463">
        <w:rPr>
          <w:lang w:val="es-ES"/>
        </w:rPr>
        <w:t xml:space="preserve">érminos del DPA se aplican a todos los Productos y Servicios, salvo según se describe en esta sección. </w:t>
      </w:r>
    </w:p>
    <w:p w14:paraId="740B3FAF" w14:textId="77777777" w:rsidR="009C1B27" w:rsidRPr="009C1B27" w:rsidRDefault="009C1B27" w:rsidP="009C1B27">
      <w:pPr>
        <w:pStyle w:val="ProductList-Body"/>
        <w:spacing w:after="120"/>
        <w:jc w:val="both"/>
      </w:pPr>
      <w:r w:rsidRPr="009C1B27">
        <w:t xml:space="preserve">Los </w:t>
      </w:r>
      <w:proofErr w:type="spellStart"/>
      <w:r w:rsidRPr="009C1B27">
        <w:t>Términos</w:t>
      </w:r>
      <w:proofErr w:type="spellEnd"/>
      <w:r w:rsidRPr="009C1B27">
        <w:t xml:space="preserve"> del DPA no se </w:t>
      </w:r>
      <w:proofErr w:type="spellStart"/>
      <w:r w:rsidRPr="009C1B27">
        <w:t>aplicarán</w:t>
      </w:r>
      <w:proofErr w:type="spellEnd"/>
      <w:r w:rsidRPr="009C1B27">
        <w:t xml:space="preserve"> a </w:t>
      </w:r>
      <w:proofErr w:type="spellStart"/>
      <w:r w:rsidRPr="009C1B27">
        <w:t>ningún</w:t>
      </w:r>
      <w:proofErr w:type="spellEnd"/>
      <w:r w:rsidRPr="009C1B27">
        <w:t xml:space="preserve"> </w:t>
      </w:r>
      <w:proofErr w:type="spellStart"/>
      <w:r w:rsidRPr="009C1B27">
        <w:t>Producto</w:t>
      </w:r>
      <w:proofErr w:type="spellEnd"/>
      <w:r w:rsidRPr="009C1B27">
        <w:t xml:space="preserve"> o Servicio </w:t>
      </w:r>
      <w:proofErr w:type="spellStart"/>
      <w:r w:rsidRPr="009C1B27">
        <w:t>Profesional</w:t>
      </w:r>
      <w:proofErr w:type="spellEnd"/>
      <w:r w:rsidRPr="009C1B27">
        <w:t xml:space="preserve"> </w:t>
      </w:r>
      <w:proofErr w:type="spellStart"/>
      <w:r w:rsidRPr="009C1B27">
        <w:t>específicamente</w:t>
      </w:r>
      <w:proofErr w:type="spellEnd"/>
      <w:r w:rsidRPr="009C1B27">
        <w:t xml:space="preserve"> </w:t>
      </w:r>
      <w:proofErr w:type="spellStart"/>
      <w:r w:rsidRPr="009C1B27">
        <w:t>identificado</w:t>
      </w:r>
      <w:proofErr w:type="spellEnd"/>
      <w:r w:rsidRPr="009C1B27">
        <w:t xml:space="preserve"> </w:t>
      </w:r>
      <w:proofErr w:type="spellStart"/>
      <w:r w:rsidRPr="009C1B27">
        <w:t>como</w:t>
      </w:r>
      <w:proofErr w:type="spellEnd"/>
      <w:r w:rsidRPr="009C1B27">
        <w:t xml:space="preserve"> </w:t>
      </w:r>
      <w:proofErr w:type="spellStart"/>
      <w:r w:rsidRPr="009C1B27">
        <w:t>excluido</w:t>
      </w:r>
      <w:proofErr w:type="spellEnd"/>
      <w:r w:rsidRPr="009C1B27">
        <w:t xml:space="preserve">, o </w:t>
      </w:r>
      <w:proofErr w:type="spellStart"/>
      <w:r w:rsidRPr="009C1B27">
        <w:t>en</w:t>
      </w:r>
      <w:proofErr w:type="spellEnd"/>
      <w:r w:rsidRPr="009C1B27">
        <w:t xml:space="preserve"> la</w:t>
      </w:r>
      <w:r w:rsidRPr="009C1B27">
        <w:rPr>
          <w:lang w:val="es-ES"/>
        </w:rPr>
        <w:t> </w:t>
      </w:r>
      <w:proofErr w:type="spellStart"/>
      <w:r w:rsidRPr="009C1B27">
        <w:t>medida</w:t>
      </w:r>
      <w:proofErr w:type="spellEnd"/>
      <w:r w:rsidRPr="009C1B27">
        <w:rPr>
          <w:lang w:val="es-ES"/>
        </w:rPr>
        <w:t> </w:t>
      </w:r>
      <w:r w:rsidRPr="009C1B27">
        <w:t xml:space="preserve">de </w:t>
      </w:r>
      <w:proofErr w:type="spellStart"/>
      <w:r w:rsidRPr="009C1B27">
        <w:t>haber</w:t>
      </w:r>
      <w:proofErr w:type="spellEnd"/>
      <w:r w:rsidRPr="009C1B27">
        <w:t xml:space="preserve"> </w:t>
      </w:r>
      <w:proofErr w:type="spellStart"/>
      <w:r w:rsidRPr="009C1B27">
        <w:t>sido</w:t>
      </w:r>
      <w:proofErr w:type="spellEnd"/>
      <w:r w:rsidRPr="009C1B27">
        <w:t xml:space="preserve"> </w:t>
      </w:r>
      <w:proofErr w:type="spellStart"/>
      <w:r w:rsidRPr="009C1B27">
        <w:t>identificado</w:t>
      </w:r>
      <w:proofErr w:type="spellEnd"/>
      <w:r w:rsidRPr="009C1B27">
        <w:t xml:space="preserve"> </w:t>
      </w:r>
      <w:proofErr w:type="spellStart"/>
      <w:r w:rsidRPr="009C1B27">
        <w:t>como</w:t>
      </w:r>
      <w:proofErr w:type="spellEnd"/>
      <w:r w:rsidRPr="009C1B27">
        <w:t xml:space="preserve"> </w:t>
      </w:r>
      <w:proofErr w:type="spellStart"/>
      <w:r w:rsidRPr="009C1B27">
        <w:t>excluido</w:t>
      </w:r>
      <w:proofErr w:type="spellEnd"/>
      <w:r w:rsidRPr="009C1B27">
        <w:t xml:space="preserve">, </w:t>
      </w:r>
      <w:proofErr w:type="spellStart"/>
      <w:r w:rsidRPr="009C1B27">
        <w:t>en</w:t>
      </w:r>
      <w:proofErr w:type="spellEnd"/>
      <w:r w:rsidRPr="009C1B27">
        <w:t xml:space="preserve"> </w:t>
      </w:r>
      <w:proofErr w:type="spellStart"/>
      <w:r w:rsidRPr="009C1B27">
        <w:t>los</w:t>
      </w:r>
      <w:proofErr w:type="spellEnd"/>
      <w:r w:rsidRPr="009C1B27">
        <w:t xml:space="preserve"> </w:t>
      </w:r>
      <w:proofErr w:type="spellStart"/>
      <w:r w:rsidRPr="009C1B27">
        <w:t>Términos</w:t>
      </w:r>
      <w:proofErr w:type="spellEnd"/>
      <w:r w:rsidRPr="009C1B27">
        <w:t xml:space="preserve"> del </w:t>
      </w:r>
      <w:proofErr w:type="spellStart"/>
      <w:r w:rsidRPr="009C1B27">
        <w:t>Producto</w:t>
      </w:r>
      <w:proofErr w:type="spellEnd"/>
      <w:r w:rsidRPr="009C1B27">
        <w:t xml:space="preserve"> u </w:t>
      </w:r>
      <w:proofErr w:type="spellStart"/>
      <w:r w:rsidRPr="009C1B27">
        <w:t>orden</w:t>
      </w:r>
      <w:proofErr w:type="spellEnd"/>
      <w:r w:rsidRPr="009C1B27">
        <w:t xml:space="preserve"> de </w:t>
      </w:r>
      <w:proofErr w:type="spellStart"/>
      <w:r w:rsidRPr="009C1B27">
        <w:t>trabajo</w:t>
      </w:r>
      <w:proofErr w:type="spellEnd"/>
      <w:r w:rsidRPr="009C1B27">
        <w:t xml:space="preserve"> </w:t>
      </w:r>
      <w:proofErr w:type="spellStart"/>
      <w:r w:rsidRPr="009C1B27">
        <w:t>aplicable</w:t>
      </w:r>
      <w:proofErr w:type="spellEnd"/>
      <w:r w:rsidRPr="009C1B27">
        <w:t xml:space="preserve">, que se </w:t>
      </w:r>
      <w:proofErr w:type="spellStart"/>
      <w:r w:rsidRPr="009C1B27">
        <w:t>rigen</w:t>
      </w:r>
      <w:proofErr w:type="spellEnd"/>
      <w:r w:rsidRPr="009C1B27">
        <w:t xml:space="preserve"> </w:t>
      </w:r>
      <w:proofErr w:type="spellStart"/>
      <w:r w:rsidRPr="009C1B27">
        <w:t>por</w:t>
      </w:r>
      <w:proofErr w:type="spellEnd"/>
      <w:r w:rsidRPr="009C1B27">
        <w:t xml:space="preserve"> </w:t>
      </w:r>
      <w:proofErr w:type="spellStart"/>
      <w:r w:rsidRPr="009C1B27">
        <w:t>los</w:t>
      </w:r>
      <w:proofErr w:type="spellEnd"/>
      <w:r w:rsidRPr="009C1B27">
        <w:rPr>
          <w:lang w:val="es-ES"/>
        </w:rPr>
        <w:t> </w:t>
      </w:r>
      <w:proofErr w:type="spellStart"/>
      <w:r w:rsidRPr="009C1B27">
        <w:t>términos</w:t>
      </w:r>
      <w:proofErr w:type="spellEnd"/>
      <w:r w:rsidRPr="009C1B27">
        <w:rPr>
          <w:lang w:val="es-ES"/>
        </w:rPr>
        <w:t> </w:t>
      </w:r>
      <w:r w:rsidRPr="009C1B27">
        <w:t xml:space="preserve">de </w:t>
      </w:r>
      <w:proofErr w:type="spellStart"/>
      <w:r w:rsidRPr="009C1B27">
        <w:t>privacidad</w:t>
      </w:r>
      <w:proofErr w:type="spellEnd"/>
      <w:r w:rsidRPr="009C1B27">
        <w:t xml:space="preserve"> y </w:t>
      </w:r>
      <w:proofErr w:type="spellStart"/>
      <w:r w:rsidRPr="009C1B27">
        <w:t>seguridad</w:t>
      </w:r>
      <w:proofErr w:type="spellEnd"/>
      <w:r w:rsidRPr="009C1B27">
        <w:t xml:space="preserve"> de </w:t>
      </w:r>
      <w:proofErr w:type="spellStart"/>
      <w:r w:rsidRPr="009C1B27">
        <w:t>los</w:t>
      </w:r>
      <w:proofErr w:type="spellEnd"/>
      <w:r w:rsidRPr="009C1B27">
        <w:t xml:space="preserve"> </w:t>
      </w:r>
      <w:proofErr w:type="spellStart"/>
      <w:r w:rsidRPr="009C1B27">
        <w:t>términos</w:t>
      </w:r>
      <w:proofErr w:type="spellEnd"/>
      <w:r w:rsidRPr="009C1B27">
        <w:t xml:space="preserve"> </w:t>
      </w:r>
      <w:proofErr w:type="spellStart"/>
      <w:r w:rsidRPr="009C1B27">
        <w:t>específicos</w:t>
      </w:r>
      <w:proofErr w:type="spellEnd"/>
      <w:r w:rsidRPr="009C1B27">
        <w:t xml:space="preserve"> del </w:t>
      </w:r>
      <w:proofErr w:type="spellStart"/>
      <w:r w:rsidRPr="009C1B27">
        <w:t>Producto</w:t>
      </w:r>
      <w:proofErr w:type="spellEnd"/>
      <w:r w:rsidRPr="009C1B27">
        <w:t xml:space="preserve"> u </w:t>
      </w:r>
      <w:proofErr w:type="spellStart"/>
      <w:r w:rsidRPr="009C1B27">
        <w:t>orden</w:t>
      </w:r>
      <w:proofErr w:type="spellEnd"/>
      <w:r w:rsidRPr="009C1B27">
        <w:t xml:space="preserve"> de </w:t>
      </w:r>
      <w:proofErr w:type="spellStart"/>
      <w:r w:rsidRPr="009C1B27">
        <w:t>trabajo</w:t>
      </w:r>
      <w:proofErr w:type="spellEnd"/>
      <w:r w:rsidRPr="009C1B27">
        <w:t xml:space="preserve"> </w:t>
      </w:r>
      <w:proofErr w:type="spellStart"/>
      <w:r w:rsidRPr="009C1B27">
        <w:t>aplicables</w:t>
      </w:r>
      <w:proofErr w:type="spellEnd"/>
      <w:r w:rsidRPr="009C1B27">
        <w:t>.</w:t>
      </w:r>
    </w:p>
    <w:p w14:paraId="00594D40" w14:textId="77777777" w:rsidR="00BA0845" w:rsidRPr="003E2463" w:rsidRDefault="00BA0845" w:rsidP="00434E99">
      <w:pPr>
        <w:pStyle w:val="ProductList-Body"/>
        <w:spacing w:after="120"/>
        <w:jc w:val="both"/>
        <w:rPr>
          <w:lang w:val="es-ES"/>
        </w:rPr>
      </w:pPr>
      <w:r w:rsidRPr="003E2463">
        <w:rPr>
          <w:lang w:val="es-ES"/>
        </w:rPr>
        <w:t xml:space="preserve">Para mayor claridad, los Términos del DPA se aplican </w:t>
      </w:r>
      <w:r w:rsidRPr="005A7C1B">
        <w:rPr>
          <w:lang w:val="es-ES"/>
        </w:rPr>
        <w:t>únicamente</w:t>
      </w:r>
      <w:r w:rsidRPr="003E2463">
        <w:rPr>
          <w:lang w:val="es-ES"/>
        </w:rPr>
        <w:t xml:space="preserve"> al </w:t>
      </w:r>
      <w:r w:rsidRPr="005A7C1B">
        <w:rPr>
          <w:lang w:val="es-ES"/>
        </w:rPr>
        <w:t>tratamiento</w:t>
      </w:r>
      <w:r w:rsidRPr="003E2463">
        <w:rPr>
          <w:lang w:val="es-ES"/>
        </w:rPr>
        <w:t xml:space="preserve"> de datos en entornos controlados por Microsoft y los </w:t>
      </w:r>
      <w:proofErr w:type="spellStart"/>
      <w:r w:rsidRPr="003E2463">
        <w:rPr>
          <w:lang w:val="es-ES"/>
        </w:rPr>
        <w:t>subencargados</w:t>
      </w:r>
      <w:proofErr w:type="spellEnd"/>
      <w:r w:rsidRPr="003E2463">
        <w:rPr>
          <w:lang w:val="es-ES"/>
        </w:rPr>
        <w:t xml:space="preserve"> de</w:t>
      </w:r>
      <w:r w:rsidRPr="005A7C1B">
        <w:rPr>
          <w:lang w:val="es-ES"/>
        </w:rPr>
        <w:t xml:space="preserve"> </w:t>
      </w:r>
      <w:r w:rsidRPr="003E2463">
        <w:rPr>
          <w:lang w:val="es-ES"/>
        </w:rPr>
        <w:t xml:space="preserve">Microsoft. Esto incluye </w:t>
      </w:r>
      <w:r w:rsidRPr="005A7C1B">
        <w:rPr>
          <w:lang w:val="es-ES"/>
        </w:rPr>
        <w:t xml:space="preserve">los </w:t>
      </w:r>
      <w:r w:rsidRPr="003E2463">
        <w:rPr>
          <w:lang w:val="es-ES"/>
        </w:rPr>
        <w:t xml:space="preserve">datos </w:t>
      </w:r>
      <w:r w:rsidRPr="005A7C1B">
        <w:rPr>
          <w:lang w:val="es-ES"/>
        </w:rPr>
        <w:t>que los Productos y Servicios envían</w:t>
      </w:r>
      <w:r w:rsidRPr="003E2463">
        <w:rPr>
          <w:lang w:val="es-ES"/>
        </w:rPr>
        <w:t xml:space="preserve"> a Microsoft, pero no incluye </w:t>
      </w:r>
      <w:r w:rsidRPr="005A7C1B">
        <w:rPr>
          <w:lang w:val="es-ES"/>
        </w:rPr>
        <w:t xml:space="preserve">los </w:t>
      </w:r>
      <w:r w:rsidRPr="003E2463">
        <w:rPr>
          <w:lang w:val="es-ES"/>
        </w:rPr>
        <w:t>datos que permanecen en las instalaciones del Cliente o en cualquier entorno operativo de terceros seleccionado por el Cliente.</w:t>
      </w:r>
    </w:p>
    <w:p w14:paraId="7CF53064" w14:textId="77777777" w:rsidR="00BA0845" w:rsidRPr="003E2463" w:rsidRDefault="00BA0845" w:rsidP="00434E99">
      <w:pPr>
        <w:pStyle w:val="ProductList-Body"/>
        <w:spacing w:after="120"/>
        <w:jc w:val="both"/>
        <w:rPr>
          <w:lang w:val="es-ES"/>
        </w:rPr>
      </w:pPr>
      <w:r w:rsidRPr="005A7C1B">
        <w:rPr>
          <w:lang w:val="es-ES"/>
        </w:rPr>
        <w:t>Con respecto a</w:t>
      </w:r>
      <w:r w:rsidRPr="003E2463">
        <w:rPr>
          <w:lang w:val="es-ES"/>
        </w:rPr>
        <w:t xml:space="preserve"> los Servicios Profesionales </w:t>
      </w:r>
      <w:r>
        <w:rPr>
          <w:lang w:val="es-ES"/>
        </w:rPr>
        <w:t>Suplementarios</w:t>
      </w:r>
      <w:r w:rsidRPr="003E2463">
        <w:rPr>
          <w:lang w:val="es-ES"/>
        </w:rPr>
        <w:t xml:space="preserve">, Microsoft </w:t>
      </w:r>
      <w:r w:rsidRPr="00FA2336">
        <w:rPr>
          <w:lang w:val="es-ES"/>
        </w:rPr>
        <w:t>únicamente</w:t>
      </w:r>
      <w:r w:rsidRPr="003E2463">
        <w:rPr>
          <w:lang w:val="es-ES"/>
        </w:rPr>
        <w:t xml:space="preserve"> asume los compromisos </w:t>
      </w:r>
      <w:r w:rsidRPr="00FA2336">
        <w:rPr>
          <w:lang w:val="es-ES"/>
        </w:rPr>
        <w:t xml:space="preserve">incluidos </w:t>
      </w:r>
      <w:r w:rsidRPr="003E2463">
        <w:rPr>
          <w:lang w:val="es-ES"/>
        </w:rPr>
        <w:t xml:space="preserve">en la sección “Servicios Profesionales </w:t>
      </w:r>
      <w:r w:rsidRPr="00FA2336">
        <w:rPr>
          <w:lang w:val="es-ES"/>
        </w:rPr>
        <w:t>Suplementarios” indicada más abajo</w:t>
      </w:r>
      <w:r w:rsidRPr="003E2463">
        <w:rPr>
          <w:lang w:val="es-ES"/>
        </w:rPr>
        <w:t xml:space="preserve">. </w:t>
      </w:r>
    </w:p>
    <w:p w14:paraId="654E699C" w14:textId="77777777" w:rsidR="00BA0845" w:rsidRPr="003E2463" w:rsidRDefault="00BA0845" w:rsidP="00434E99">
      <w:pPr>
        <w:pStyle w:val="ProductList-Body"/>
        <w:spacing w:after="120"/>
        <w:jc w:val="both"/>
        <w:rPr>
          <w:lang w:val="es-ES"/>
        </w:rPr>
      </w:pPr>
      <w:r w:rsidRPr="003E2463">
        <w:rPr>
          <w:lang w:val="es-ES"/>
        </w:rPr>
        <w:t xml:space="preserve">Las Vistas Previas pueden emplear medidas de privacidad y seguridad menores o diferentes a las presentes </w:t>
      </w:r>
      <w:r w:rsidRPr="005A7C1B">
        <w:rPr>
          <w:lang w:val="es-ES"/>
        </w:rPr>
        <w:t>con carácter general</w:t>
      </w:r>
      <w:r w:rsidRPr="003E2463">
        <w:rPr>
          <w:lang w:val="es-ES"/>
        </w:rPr>
        <w:t xml:space="preserve"> en los Productos y</w:t>
      </w:r>
      <w:r w:rsidRPr="005A7C1B">
        <w:rPr>
          <w:lang w:val="es-ES"/>
        </w:rPr>
        <w:t xml:space="preserve"> </w:t>
      </w:r>
      <w:r w:rsidRPr="003E2463">
        <w:rPr>
          <w:lang w:val="es-ES"/>
        </w:rPr>
        <w:t xml:space="preserve">Servicios. A menos que se estipule lo contrario, el Cliente no debería utilizar las Vistas Previas para tratar Datos Personales u otros datos que estén sujetos a obligaciones de cumplimiento normativo de carácter legal o reglamentario. </w:t>
      </w:r>
      <w:r w:rsidRPr="005A7C1B">
        <w:rPr>
          <w:lang w:val="es-ES"/>
        </w:rPr>
        <w:t xml:space="preserve">Con respecto a </w:t>
      </w:r>
      <w:r w:rsidRPr="003E2463">
        <w:rPr>
          <w:lang w:val="es-ES"/>
        </w:rPr>
        <w:t>los Productos, los siguientes términos incluidos en</w:t>
      </w:r>
      <w:r w:rsidRPr="005A7C1B">
        <w:rPr>
          <w:lang w:val="es-ES"/>
        </w:rPr>
        <w:t xml:space="preserve"> </w:t>
      </w:r>
      <w:r w:rsidRPr="003E2463">
        <w:rPr>
          <w:lang w:val="es-ES"/>
        </w:rPr>
        <w:t xml:space="preserve">este DPA no se aplican a las Vistas Previas: </w:t>
      </w:r>
      <w:r w:rsidRPr="005A7C1B">
        <w:rPr>
          <w:lang w:val="es-ES"/>
        </w:rPr>
        <w:t>“</w:t>
      </w:r>
      <w:r w:rsidRPr="003E2463">
        <w:rPr>
          <w:lang w:val="es-ES"/>
        </w:rPr>
        <w:t>Tratamiento de Datos Personales; RGPD</w:t>
      </w:r>
      <w:r w:rsidRPr="005A7C1B">
        <w:rPr>
          <w:lang w:val="es-ES"/>
        </w:rPr>
        <w:t>”</w:t>
      </w:r>
      <w:r w:rsidRPr="003E2463">
        <w:rPr>
          <w:lang w:val="es-ES"/>
        </w:rPr>
        <w:t xml:space="preserve">, </w:t>
      </w:r>
      <w:r w:rsidRPr="005A7C1B">
        <w:rPr>
          <w:lang w:val="es-ES"/>
        </w:rPr>
        <w:t>“</w:t>
      </w:r>
      <w:r w:rsidRPr="003E2463">
        <w:rPr>
          <w:lang w:val="es-ES"/>
        </w:rPr>
        <w:t xml:space="preserve">Seguridad de los </w:t>
      </w:r>
      <w:r w:rsidRPr="005A7C1B">
        <w:rPr>
          <w:lang w:val="es-ES"/>
        </w:rPr>
        <w:t>d</w:t>
      </w:r>
      <w:r w:rsidRPr="003E2463">
        <w:rPr>
          <w:lang w:val="es-ES"/>
        </w:rPr>
        <w:t>atos</w:t>
      </w:r>
      <w:r w:rsidRPr="005A7C1B">
        <w:rPr>
          <w:lang w:val="es-ES"/>
        </w:rPr>
        <w:t>”</w:t>
      </w:r>
      <w:r w:rsidRPr="003E2463">
        <w:rPr>
          <w:lang w:val="es-ES"/>
        </w:rPr>
        <w:t xml:space="preserve"> y </w:t>
      </w:r>
      <w:r w:rsidRPr="005A7C1B">
        <w:rPr>
          <w:lang w:val="es-ES"/>
        </w:rPr>
        <w:t>“</w:t>
      </w:r>
      <w:r w:rsidRPr="003E2463">
        <w:rPr>
          <w:i/>
          <w:iCs/>
          <w:lang w:val="es-ES"/>
        </w:rPr>
        <w:t xml:space="preserve">HIPAA Business </w:t>
      </w:r>
      <w:proofErr w:type="spellStart"/>
      <w:r w:rsidRPr="003E2463">
        <w:rPr>
          <w:i/>
          <w:iCs/>
          <w:lang w:val="es-ES"/>
        </w:rPr>
        <w:t>Associate</w:t>
      </w:r>
      <w:proofErr w:type="spellEnd"/>
      <w:r w:rsidRPr="005A7C1B">
        <w:rPr>
          <w:lang w:val="es-ES"/>
        </w:rPr>
        <w:t>”</w:t>
      </w:r>
      <w:r w:rsidRPr="003E2463">
        <w:rPr>
          <w:lang w:val="es-ES"/>
        </w:rPr>
        <w:t xml:space="preserve">. </w:t>
      </w:r>
      <w:r w:rsidRPr="005A7C1B">
        <w:rPr>
          <w:lang w:val="es-ES"/>
        </w:rPr>
        <w:t xml:space="preserve">Con respecto a </w:t>
      </w:r>
      <w:r w:rsidRPr="003E2463">
        <w:rPr>
          <w:lang w:val="es-ES"/>
        </w:rPr>
        <w:t>los</w:t>
      </w:r>
      <w:r w:rsidRPr="005A7C1B">
        <w:rPr>
          <w:lang w:val="es-ES"/>
        </w:rPr>
        <w:t xml:space="preserve"> </w:t>
      </w:r>
      <w:r w:rsidRPr="003E2463">
        <w:rPr>
          <w:lang w:val="es-ES"/>
        </w:rPr>
        <w:t xml:space="preserve">Servicios Profesionales, las ofertas designadas como Vista Previa o Lanzamiento Limitado </w:t>
      </w:r>
      <w:r>
        <w:rPr>
          <w:lang w:val="es-ES"/>
        </w:rPr>
        <w:t>únicamente</w:t>
      </w:r>
      <w:r w:rsidRPr="003E2463">
        <w:rPr>
          <w:lang w:val="es-ES"/>
        </w:rPr>
        <w:t xml:space="preserve"> </w:t>
      </w:r>
      <w:r w:rsidRPr="005A7C1B">
        <w:rPr>
          <w:lang w:val="es-ES"/>
        </w:rPr>
        <w:t>satisfacen</w:t>
      </w:r>
      <w:r w:rsidRPr="003E2463">
        <w:rPr>
          <w:lang w:val="es-ES"/>
        </w:rPr>
        <w:t xml:space="preserve"> los términos </w:t>
      </w:r>
      <w:r w:rsidRPr="005A7C1B">
        <w:rPr>
          <w:lang w:val="es-ES"/>
        </w:rPr>
        <w:t>correspondientes a</w:t>
      </w:r>
      <w:r w:rsidRPr="003E2463">
        <w:rPr>
          <w:lang w:val="es-ES"/>
        </w:rPr>
        <w:t xml:space="preserve"> los Servicios Profesionales Suplementarios.</w:t>
      </w:r>
    </w:p>
    <w:p w14:paraId="0C366283" w14:textId="77777777" w:rsidR="00BA0845" w:rsidRPr="005A7C1B" w:rsidRDefault="00BA0845" w:rsidP="00434E99">
      <w:pPr>
        <w:pStyle w:val="ProductList-SubSubSectionHeading"/>
        <w:spacing w:after="120"/>
        <w:jc w:val="both"/>
        <w:outlineLvl w:val="1"/>
        <w:rPr>
          <w:lang w:val="es-ES"/>
        </w:rPr>
      </w:pPr>
      <w:bookmarkStart w:id="61" w:name="_Toc26972837"/>
      <w:bookmarkStart w:id="62" w:name="_Toc65521762"/>
      <w:bookmarkStart w:id="63" w:name="_Toc82644455"/>
      <w:bookmarkStart w:id="64" w:name="_Toc155362835"/>
      <w:r w:rsidRPr="005A7C1B">
        <w:rPr>
          <w:lang w:val="es-ES"/>
        </w:rPr>
        <w:t xml:space="preserve">Naturaleza del tratamiento </w:t>
      </w:r>
      <w:bookmarkStart w:id="65" w:name="_Toc6563799"/>
      <w:bookmarkStart w:id="66" w:name="_Toc21617017"/>
      <w:r w:rsidRPr="005A7C1B">
        <w:rPr>
          <w:lang w:val="es-ES"/>
        </w:rPr>
        <w:t>de datos; titularidad</w:t>
      </w:r>
      <w:bookmarkEnd w:id="61"/>
      <w:bookmarkEnd w:id="62"/>
      <w:bookmarkEnd w:id="63"/>
      <w:bookmarkEnd w:id="64"/>
      <w:bookmarkEnd w:id="65"/>
      <w:bookmarkEnd w:id="66"/>
    </w:p>
    <w:p w14:paraId="1D6DF117" w14:textId="3B7DA07E" w:rsidR="00BA0845" w:rsidRPr="003E2463" w:rsidRDefault="00BA0845" w:rsidP="00434E99">
      <w:pPr>
        <w:pStyle w:val="ProductList-Body"/>
        <w:spacing w:after="120"/>
        <w:jc w:val="both"/>
        <w:rPr>
          <w:lang w:val="es-ES"/>
        </w:rPr>
      </w:pPr>
      <w:r w:rsidRPr="003E2463">
        <w:rPr>
          <w:lang w:val="es-ES"/>
        </w:rPr>
        <w:t>Microsoft utilizará y tratará los Datos de</w:t>
      </w:r>
      <w:r w:rsidRPr="005A7C1B">
        <w:rPr>
          <w:lang w:val="es-ES"/>
        </w:rPr>
        <w:t>l</w:t>
      </w:r>
      <w:r w:rsidRPr="003E2463">
        <w:rPr>
          <w:lang w:val="es-ES"/>
        </w:rPr>
        <w:t xml:space="preserve"> Cliente, </w:t>
      </w:r>
      <w:r w:rsidRPr="005A7C1B">
        <w:rPr>
          <w:lang w:val="es-ES"/>
        </w:rPr>
        <w:t xml:space="preserve">los </w:t>
      </w:r>
      <w:r w:rsidRPr="003E2463">
        <w:rPr>
          <w:lang w:val="es-ES"/>
        </w:rPr>
        <w:t xml:space="preserve">Datos de Servicios Profesionales y </w:t>
      </w:r>
      <w:r w:rsidRPr="005A7C1B">
        <w:rPr>
          <w:lang w:val="es-ES"/>
        </w:rPr>
        <w:t xml:space="preserve">los </w:t>
      </w:r>
      <w:r w:rsidRPr="003E2463">
        <w:rPr>
          <w:lang w:val="es-ES"/>
        </w:rPr>
        <w:t>Datos Personales únicamente según se describe a continuación, incluyendo las limitaciones indicadas, (a) para proporcionar los Productos y</w:t>
      </w:r>
      <w:r w:rsidRPr="005A7C1B">
        <w:rPr>
          <w:lang w:val="es-ES"/>
        </w:rPr>
        <w:t xml:space="preserve"> </w:t>
      </w:r>
      <w:r w:rsidRPr="003E2463">
        <w:rPr>
          <w:lang w:val="es-ES"/>
        </w:rPr>
        <w:t xml:space="preserve">Servicios </w:t>
      </w:r>
      <w:r w:rsidRPr="005A7C1B">
        <w:rPr>
          <w:lang w:val="es-ES"/>
        </w:rPr>
        <w:t xml:space="preserve">al Cliente </w:t>
      </w:r>
      <w:r w:rsidRPr="003E2463">
        <w:rPr>
          <w:lang w:val="es-ES"/>
        </w:rPr>
        <w:t xml:space="preserve">de acuerdo con las instrucciones documentadas del Cliente y (b) para </w:t>
      </w:r>
      <w:r w:rsidRPr="005A7C1B">
        <w:rPr>
          <w:lang w:val="es-ES"/>
        </w:rPr>
        <w:t>llevar a cabo</w:t>
      </w:r>
      <w:r w:rsidRPr="003E2463">
        <w:rPr>
          <w:lang w:val="es-ES"/>
        </w:rPr>
        <w:t xml:space="preserve"> operaciones comerciales </w:t>
      </w:r>
      <w:r w:rsidRPr="005A7C1B">
        <w:rPr>
          <w:lang w:val="es-ES"/>
        </w:rPr>
        <w:t xml:space="preserve">que sean incidentales </w:t>
      </w:r>
      <w:r w:rsidRPr="003E2463">
        <w:rPr>
          <w:lang w:val="es-ES"/>
        </w:rPr>
        <w:t xml:space="preserve">a </w:t>
      </w:r>
      <w:r>
        <w:rPr>
          <w:lang w:val="es-ES"/>
        </w:rPr>
        <w:t>la prestación de</w:t>
      </w:r>
      <w:r w:rsidRPr="003E2463">
        <w:rPr>
          <w:lang w:val="es-ES"/>
        </w:rPr>
        <w:t xml:space="preserve"> los Productos y Servicios al Cliente. Por lo que respecta a las partes, el Cliente conserva todos los derechos, la titularidad y los intereses sobre los Datos del Cliente y los Datos de Servicios Profesionales. Microsoft no adquiere </w:t>
      </w:r>
      <w:r w:rsidRPr="005A7C1B">
        <w:rPr>
          <w:lang w:val="es-ES"/>
        </w:rPr>
        <w:t xml:space="preserve">ningún </w:t>
      </w:r>
      <w:r w:rsidRPr="003E2463">
        <w:rPr>
          <w:lang w:val="es-ES"/>
        </w:rPr>
        <w:t>derecho</w:t>
      </w:r>
      <w:r w:rsidRPr="005A7C1B">
        <w:rPr>
          <w:lang w:val="es-ES"/>
        </w:rPr>
        <w:t xml:space="preserve"> sobre</w:t>
      </w:r>
      <w:r w:rsidRPr="003E2463">
        <w:rPr>
          <w:lang w:val="es-ES"/>
        </w:rPr>
        <w:t xml:space="preserve"> los Datos del </w:t>
      </w:r>
      <w:r w:rsidRPr="005A7C1B">
        <w:rPr>
          <w:lang w:val="es-ES"/>
        </w:rPr>
        <w:t>C</w:t>
      </w:r>
      <w:r w:rsidRPr="003E2463">
        <w:rPr>
          <w:lang w:val="es-ES"/>
        </w:rPr>
        <w:t xml:space="preserve">liente </w:t>
      </w:r>
      <w:r w:rsidRPr="005A7C1B">
        <w:rPr>
          <w:lang w:val="es-ES"/>
        </w:rPr>
        <w:t>o</w:t>
      </w:r>
      <w:r w:rsidRPr="003E2463">
        <w:rPr>
          <w:lang w:val="es-ES"/>
        </w:rPr>
        <w:t xml:space="preserve"> los Datos de Servicios Profesionales, </w:t>
      </w:r>
      <w:r w:rsidRPr="005A7C1B">
        <w:rPr>
          <w:lang w:val="es-ES"/>
        </w:rPr>
        <w:t>salvo por</w:t>
      </w:r>
      <w:r w:rsidRPr="003E2463">
        <w:rPr>
          <w:lang w:val="es-ES"/>
        </w:rPr>
        <w:t xml:space="preserve"> los derechos que el Cliente concede a Microsoft en esta sección. Este párrafo no afecta los derechos de Microsoft sobre el software o</w:t>
      </w:r>
      <w:r w:rsidRPr="005A7C1B">
        <w:rPr>
          <w:lang w:val="es-ES"/>
        </w:rPr>
        <w:t xml:space="preserve"> </w:t>
      </w:r>
      <w:r w:rsidRPr="003E2463">
        <w:rPr>
          <w:lang w:val="es-ES"/>
        </w:rPr>
        <w:t>los servicios que Microsoft licencia al Cliente.</w:t>
      </w:r>
    </w:p>
    <w:p w14:paraId="1CCE7D6F" w14:textId="5D82CEE0" w:rsidR="00C85435" w:rsidRPr="00380161" w:rsidRDefault="00C85435" w:rsidP="0044608A">
      <w:pPr>
        <w:pStyle w:val="ProductList-Body"/>
        <w:keepNext/>
        <w:spacing w:after="120"/>
        <w:ind w:left="158"/>
        <w:jc w:val="both"/>
        <w:outlineLvl w:val="2"/>
        <w:rPr>
          <w:lang w:val="es-ES"/>
        </w:rPr>
      </w:pPr>
      <w:r w:rsidRPr="00380161">
        <w:rPr>
          <w:b/>
          <w:color w:val="0072C6"/>
          <w:lang w:val="es-ES"/>
        </w:rPr>
        <w:t xml:space="preserve">Tratamiento de datos para </w:t>
      </w:r>
      <w:r w:rsidR="00CA1C8C">
        <w:rPr>
          <w:b/>
          <w:color w:val="0072C6"/>
          <w:lang w:val="es-ES"/>
        </w:rPr>
        <w:t>proporcionar</w:t>
      </w:r>
      <w:r w:rsidRPr="00380161">
        <w:rPr>
          <w:b/>
          <w:color w:val="0072C6"/>
          <w:lang w:val="es-ES"/>
        </w:rPr>
        <w:t xml:space="preserve"> </w:t>
      </w:r>
      <w:bookmarkEnd w:id="40"/>
      <w:r w:rsidRPr="00380161">
        <w:rPr>
          <w:b/>
          <w:color w:val="0072C6"/>
          <w:lang w:val="es-ES"/>
        </w:rPr>
        <w:t xml:space="preserve">los </w:t>
      </w:r>
      <w:bookmarkEnd w:id="41"/>
      <w:r w:rsidRPr="00380161">
        <w:rPr>
          <w:b/>
          <w:color w:val="0072C6"/>
          <w:lang w:val="es-ES"/>
        </w:rPr>
        <w:t>Productos y Servicios</w:t>
      </w:r>
      <w:r w:rsidR="00CA1C8C">
        <w:rPr>
          <w:b/>
          <w:color w:val="0072C6"/>
          <w:lang w:val="es-ES"/>
        </w:rPr>
        <w:t xml:space="preserve"> al Cliente</w:t>
      </w:r>
    </w:p>
    <w:p w14:paraId="38AED162" w14:textId="7E473DB0" w:rsidR="00C85435" w:rsidRPr="00380161" w:rsidRDefault="00CD374E" w:rsidP="0044608A">
      <w:pPr>
        <w:pStyle w:val="ProductList-Body"/>
        <w:keepNext/>
        <w:ind w:left="158"/>
        <w:jc w:val="both"/>
        <w:rPr>
          <w:lang w:val="es-ES"/>
        </w:rPr>
      </w:pPr>
      <w:r>
        <w:rPr>
          <w:rFonts w:ascii="Calibri" w:eastAsia="Calibri" w:hAnsi="Calibri" w:cs="Arial"/>
          <w:lang w:val="es-ES"/>
        </w:rPr>
        <w:t>A</w:t>
      </w:r>
      <w:r w:rsidR="00CA1C8C">
        <w:rPr>
          <w:rFonts w:ascii="Calibri" w:eastAsia="Calibri" w:hAnsi="Calibri" w:cs="Arial"/>
          <w:lang w:val="es-ES"/>
        </w:rPr>
        <w:t xml:space="preserve"> los efectos</w:t>
      </w:r>
      <w:r w:rsidR="00C85435" w:rsidRPr="00380161">
        <w:rPr>
          <w:rFonts w:ascii="Calibri" w:eastAsia="Calibri" w:hAnsi="Calibri" w:cs="Arial"/>
          <w:lang w:val="es-ES"/>
        </w:rPr>
        <w:t xml:space="preserve"> de este DPA, </w:t>
      </w:r>
      <w:r w:rsidR="00D17061">
        <w:rPr>
          <w:rFonts w:ascii="Calibri" w:eastAsia="Calibri" w:hAnsi="Calibri" w:cs="Arial"/>
          <w:lang w:val="es-ES"/>
        </w:rPr>
        <w:t>“</w:t>
      </w:r>
      <w:r w:rsidR="00C85435" w:rsidRPr="00380161">
        <w:rPr>
          <w:rFonts w:ascii="Calibri" w:eastAsia="Calibri" w:hAnsi="Calibri" w:cs="Arial"/>
          <w:lang w:val="es-ES"/>
        </w:rPr>
        <w:t>proporcionar</w:t>
      </w:r>
      <w:r w:rsidR="00D17061">
        <w:rPr>
          <w:rFonts w:ascii="Calibri" w:eastAsia="Calibri" w:hAnsi="Calibri" w:cs="Arial"/>
          <w:lang w:val="es-ES"/>
        </w:rPr>
        <w:t>”</w:t>
      </w:r>
      <w:r w:rsidR="00C85435" w:rsidRPr="00380161">
        <w:rPr>
          <w:rFonts w:ascii="Calibri" w:eastAsia="Calibri" w:hAnsi="Calibri" w:cs="Arial"/>
          <w:lang w:val="es-ES"/>
        </w:rPr>
        <w:t xml:space="preserve"> </w:t>
      </w:r>
      <w:r w:rsidR="00CA1C8C">
        <w:rPr>
          <w:rFonts w:ascii="Calibri" w:eastAsia="Calibri" w:hAnsi="Calibri" w:cs="Arial"/>
          <w:lang w:val="es-ES"/>
        </w:rPr>
        <w:t xml:space="preserve">(también “prestar” o “proveer”) </w:t>
      </w:r>
      <w:r w:rsidR="00C85435" w:rsidRPr="00380161">
        <w:rPr>
          <w:rFonts w:ascii="Calibri" w:eastAsia="Calibri" w:hAnsi="Calibri" w:cs="Arial"/>
          <w:lang w:val="es-ES"/>
        </w:rPr>
        <w:t>un Producto consiste en:</w:t>
      </w:r>
      <w:r w:rsidR="00B247FF">
        <w:rPr>
          <w:rFonts w:ascii="Calibri" w:eastAsia="Calibri" w:hAnsi="Calibri" w:cs="Arial"/>
          <w:lang w:val="es-ES"/>
        </w:rPr>
        <w:t xml:space="preserve"> </w:t>
      </w:r>
    </w:p>
    <w:p w14:paraId="25A37013" w14:textId="04DC8D27" w:rsidR="00C85435" w:rsidRPr="00380161" w:rsidRDefault="00CA1C8C" w:rsidP="0044608A">
      <w:pPr>
        <w:pStyle w:val="ProductList-Body"/>
        <w:numPr>
          <w:ilvl w:val="0"/>
          <w:numId w:val="7"/>
        </w:numPr>
        <w:jc w:val="both"/>
        <w:rPr>
          <w:lang w:val="es-ES"/>
        </w:rPr>
      </w:pPr>
      <w:r>
        <w:rPr>
          <w:rFonts w:ascii="Calibri" w:eastAsia="Calibri" w:hAnsi="Calibri" w:cs="Arial"/>
          <w:lang w:val="es-ES"/>
        </w:rPr>
        <w:t>Proporcionar las</w:t>
      </w:r>
      <w:r w:rsidR="00C85435" w:rsidRPr="00380161">
        <w:rPr>
          <w:rFonts w:ascii="Calibri" w:eastAsia="Calibri" w:hAnsi="Calibri" w:cs="Arial"/>
          <w:lang w:val="es-ES"/>
        </w:rPr>
        <w:t xml:space="preserve"> capacidades funcionales </w:t>
      </w:r>
      <w:r>
        <w:rPr>
          <w:rFonts w:ascii="Calibri" w:eastAsia="Calibri" w:hAnsi="Calibri" w:cs="Arial"/>
          <w:lang w:val="es-ES"/>
        </w:rPr>
        <w:t>que</w:t>
      </w:r>
      <w:r w:rsidR="00C85435" w:rsidRPr="00380161">
        <w:rPr>
          <w:rFonts w:ascii="Calibri" w:eastAsia="Calibri" w:hAnsi="Calibri" w:cs="Arial"/>
          <w:lang w:val="es-ES"/>
        </w:rPr>
        <w:t xml:space="preserve"> se licencien, se configuren</w:t>
      </w:r>
      <w:r w:rsidR="00C85435" w:rsidRPr="00380161">
        <w:rPr>
          <w:rFonts w:ascii="Calibri" w:hAnsi="Calibri"/>
          <w:lang w:val="es-ES"/>
        </w:rPr>
        <w:t xml:space="preserve"> y </w:t>
      </w:r>
      <w:bookmarkEnd w:id="42"/>
      <w:bookmarkEnd w:id="43"/>
      <w:r>
        <w:rPr>
          <w:rFonts w:ascii="Calibri" w:hAnsi="Calibri"/>
          <w:lang w:val="es-ES"/>
        </w:rPr>
        <w:t>se</w:t>
      </w:r>
      <w:r w:rsidR="00C85435" w:rsidRPr="00380161">
        <w:rPr>
          <w:rFonts w:ascii="Calibri" w:eastAsia="Calibri" w:hAnsi="Calibri" w:cs="Arial"/>
          <w:lang w:val="es-ES"/>
        </w:rPr>
        <w:t xml:space="preserve"> utilicen </w:t>
      </w:r>
      <w:r>
        <w:rPr>
          <w:rFonts w:ascii="Calibri" w:eastAsia="Calibri" w:hAnsi="Calibri" w:cs="Arial"/>
          <w:lang w:val="es-ES"/>
        </w:rPr>
        <w:t>por parte d</w:t>
      </w:r>
      <w:r w:rsidR="00C85435" w:rsidRPr="00380161">
        <w:rPr>
          <w:rFonts w:ascii="Calibri" w:eastAsia="Calibri" w:hAnsi="Calibri" w:cs="Arial"/>
          <w:lang w:val="es-ES"/>
        </w:rPr>
        <w:t xml:space="preserve">el Cliente y sus usuarios, </w:t>
      </w:r>
      <w:r>
        <w:rPr>
          <w:rFonts w:ascii="Calibri" w:eastAsia="Calibri" w:hAnsi="Calibri" w:cs="Arial"/>
          <w:lang w:val="es-ES"/>
        </w:rPr>
        <w:t>lo cual incluye proporcionar</w:t>
      </w:r>
      <w:r w:rsidR="00C85435" w:rsidRPr="00380161">
        <w:rPr>
          <w:rFonts w:ascii="Calibri" w:eastAsia="Calibri" w:hAnsi="Calibri" w:cs="Arial"/>
          <w:lang w:val="es-ES"/>
        </w:rPr>
        <w:t xml:space="preserve"> experiencias de usuario personalizadas; </w:t>
      </w:r>
    </w:p>
    <w:p w14:paraId="0A0F49B8" w14:textId="5F04D0B1" w:rsidR="00C85435" w:rsidRPr="00380161" w:rsidRDefault="00C85435" w:rsidP="0044608A">
      <w:pPr>
        <w:pStyle w:val="ProductList-Body"/>
        <w:numPr>
          <w:ilvl w:val="0"/>
          <w:numId w:val="7"/>
        </w:numPr>
        <w:jc w:val="both"/>
        <w:rPr>
          <w:lang w:val="es-ES"/>
        </w:rPr>
      </w:pPr>
      <w:r w:rsidRPr="00380161">
        <w:rPr>
          <w:rFonts w:ascii="Calibri" w:eastAsia="Calibri" w:hAnsi="Calibri" w:cs="Arial"/>
          <w:lang w:val="es-ES"/>
        </w:rPr>
        <w:t xml:space="preserve">Solucionar problemas (prevención, detección y reparación de problemas); y </w:t>
      </w:r>
    </w:p>
    <w:p w14:paraId="078BCFE5" w14:textId="1C1FC086" w:rsidR="00C85435" w:rsidRPr="00380161" w:rsidRDefault="00E73F98" w:rsidP="0044608A">
      <w:pPr>
        <w:pStyle w:val="ProductList-Body"/>
        <w:numPr>
          <w:ilvl w:val="0"/>
          <w:numId w:val="7"/>
        </w:numPr>
        <w:spacing w:after="120"/>
        <w:jc w:val="both"/>
        <w:rPr>
          <w:lang w:val="es-ES"/>
        </w:rPr>
      </w:pPr>
      <w:r w:rsidRPr="00380161">
        <w:rPr>
          <w:rFonts w:ascii="Calibri" w:eastAsia="Calibri" w:hAnsi="Calibri" w:cs="Arial"/>
          <w:lang w:val="es-ES"/>
        </w:rPr>
        <w:t xml:space="preserve">Mantener los Productos actualizados y </w:t>
      </w:r>
      <w:r w:rsidR="00CA1C8C">
        <w:rPr>
          <w:rFonts w:ascii="Calibri" w:eastAsia="Calibri" w:hAnsi="Calibri" w:cs="Arial"/>
          <w:lang w:val="es-ES"/>
        </w:rPr>
        <w:t>en funcionamiento</w:t>
      </w:r>
      <w:r w:rsidRPr="00380161">
        <w:rPr>
          <w:rFonts w:ascii="Calibri" w:eastAsia="Calibri" w:hAnsi="Calibri" w:cs="Arial"/>
          <w:lang w:val="es-ES"/>
        </w:rPr>
        <w:t xml:space="preserve">, y mejorar la </w:t>
      </w:r>
      <w:r w:rsidRPr="00380161">
        <w:rPr>
          <w:lang w:val="es-ES"/>
        </w:rPr>
        <w:t>productividad del usuario,</w:t>
      </w:r>
      <w:r w:rsidRPr="00380161">
        <w:rPr>
          <w:rFonts w:ascii="Calibri" w:eastAsia="Calibri" w:hAnsi="Calibri" w:cs="Arial"/>
          <w:lang w:val="es-ES"/>
        </w:rPr>
        <w:t xml:space="preserve"> la </w:t>
      </w:r>
      <w:r w:rsidR="00CA1C8C">
        <w:rPr>
          <w:rFonts w:ascii="Calibri" w:eastAsia="Calibri" w:hAnsi="Calibri" w:cs="Arial"/>
          <w:lang w:val="es-ES"/>
        </w:rPr>
        <w:t>con</w:t>
      </w:r>
      <w:r w:rsidRPr="00380161">
        <w:rPr>
          <w:rFonts w:ascii="Calibri" w:eastAsia="Calibri" w:hAnsi="Calibri" w:cs="Arial"/>
          <w:lang w:val="es-ES"/>
        </w:rPr>
        <w:t>fiabilidad, la eficacia, la calidad y la seguridad.</w:t>
      </w:r>
    </w:p>
    <w:p w14:paraId="67A5736F" w14:textId="0929A6BB" w:rsidR="004D3218" w:rsidRPr="00380161" w:rsidRDefault="00CD374E" w:rsidP="0044608A">
      <w:pPr>
        <w:pStyle w:val="ProductList-Body"/>
        <w:ind w:left="158"/>
        <w:jc w:val="both"/>
        <w:rPr>
          <w:lang w:val="es-ES"/>
        </w:rPr>
      </w:pPr>
      <w:r>
        <w:rPr>
          <w:rFonts w:ascii="Calibri" w:eastAsia="Calibri" w:hAnsi="Calibri" w:cs="Arial"/>
          <w:lang w:val="es-ES"/>
        </w:rPr>
        <w:t>A los efectos</w:t>
      </w:r>
      <w:r w:rsidR="004D3218" w:rsidRPr="00380161">
        <w:rPr>
          <w:rFonts w:ascii="Calibri" w:eastAsia="Calibri" w:hAnsi="Calibri" w:cs="Arial"/>
          <w:lang w:val="es-ES"/>
        </w:rPr>
        <w:t xml:space="preserve"> de este DPA, </w:t>
      </w:r>
      <w:r>
        <w:rPr>
          <w:rFonts w:ascii="Calibri" w:eastAsia="Calibri" w:hAnsi="Calibri" w:cs="Arial"/>
          <w:lang w:val="es-ES"/>
        </w:rPr>
        <w:t xml:space="preserve">“proporcionar” (también </w:t>
      </w:r>
      <w:r w:rsidR="00D17061">
        <w:rPr>
          <w:rFonts w:ascii="Calibri" w:eastAsia="Calibri" w:hAnsi="Calibri" w:cs="Arial"/>
          <w:lang w:val="es-ES"/>
        </w:rPr>
        <w:t>“</w:t>
      </w:r>
      <w:r w:rsidR="004D3218" w:rsidRPr="00380161">
        <w:rPr>
          <w:rFonts w:ascii="Calibri" w:eastAsia="Calibri" w:hAnsi="Calibri" w:cs="Arial"/>
          <w:lang w:val="es-ES"/>
        </w:rPr>
        <w:t>prestar</w:t>
      </w:r>
      <w:r w:rsidR="00D17061">
        <w:rPr>
          <w:rFonts w:ascii="Calibri" w:eastAsia="Calibri" w:hAnsi="Calibri" w:cs="Arial"/>
          <w:lang w:val="es-ES"/>
        </w:rPr>
        <w:t>”</w:t>
      </w:r>
      <w:r>
        <w:rPr>
          <w:rFonts w:ascii="Calibri" w:eastAsia="Calibri" w:hAnsi="Calibri" w:cs="Arial"/>
          <w:lang w:val="es-ES"/>
        </w:rPr>
        <w:t xml:space="preserve"> o “proveer”)</w:t>
      </w:r>
      <w:r w:rsidR="004D3218" w:rsidRPr="00380161">
        <w:rPr>
          <w:rFonts w:ascii="Calibri" w:eastAsia="Calibri" w:hAnsi="Calibri" w:cs="Arial"/>
          <w:lang w:val="es-ES"/>
        </w:rPr>
        <w:t xml:space="preserve"> Servicios Profesionales consiste en:</w:t>
      </w:r>
      <w:r w:rsidR="00B247FF">
        <w:rPr>
          <w:rFonts w:ascii="Calibri" w:eastAsia="Calibri" w:hAnsi="Calibri" w:cs="Arial"/>
          <w:lang w:val="es-ES"/>
        </w:rPr>
        <w:t xml:space="preserve"> </w:t>
      </w:r>
    </w:p>
    <w:p w14:paraId="514A4E40" w14:textId="6EF703DC" w:rsidR="004D3218" w:rsidRPr="00380161" w:rsidRDefault="00CD374E" w:rsidP="0044608A">
      <w:pPr>
        <w:pStyle w:val="ProductList-Body"/>
        <w:numPr>
          <w:ilvl w:val="0"/>
          <w:numId w:val="7"/>
        </w:numPr>
        <w:tabs>
          <w:tab w:val="clear" w:pos="158"/>
        </w:tabs>
        <w:ind w:left="922"/>
        <w:jc w:val="both"/>
        <w:rPr>
          <w:lang w:val="es-ES"/>
        </w:rPr>
      </w:pPr>
      <w:r>
        <w:rPr>
          <w:lang w:val="es-ES"/>
        </w:rPr>
        <w:t>Prestar los</w:t>
      </w:r>
      <w:r w:rsidR="004D3218" w:rsidRPr="00380161">
        <w:rPr>
          <w:lang w:val="es-ES"/>
        </w:rPr>
        <w:t xml:space="preserve"> Servicios Profesionales, que incluyen servicios de soporte técnico, planificación profesional, </w:t>
      </w:r>
      <w:r>
        <w:rPr>
          <w:lang w:val="es-ES"/>
        </w:rPr>
        <w:t>asesoramiento</w:t>
      </w:r>
      <w:r w:rsidR="004D3218" w:rsidRPr="00380161">
        <w:rPr>
          <w:lang w:val="es-ES"/>
        </w:rPr>
        <w:t xml:space="preserve">, </w:t>
      </w:r>
      <w:r>
        <w:rPr>
          <w:lang w:val="es-ES"/>
        </w:rPr>
        <w:t>orientación</w:t>
      </w:r>
      <w:r w:rsidR="004D3218" w:rsidRPr="00380161">
        <w:rPr>
          <w:lang w:val="es-ES"/>
        </w:rPr>
        <w:t xml:space="preserve">, migración de datos, </w:t>
      </w:r>
      <w:r>
        <w:rPr>
          <w:lang w:val="es-ES"/>
        </w:rPr>
        <w:t>despliegue</w:t>
      </w:r>
      <w:r w:rsidR="004D3218" w:rsidRPr="00380161">
        <w:rPr>
          <w:lang w:val="es-ES"/>
        </w:rPr>
        <w:t xml:space="preserve"> y desarrollo de </w:t>
      </w:r>
      <w:r>
        <w:rPr>
          <w:lang w:val="es-ES"/>
        </w:rPr>
        <w:t>soluciones/</w:t>
      </w:r>
      <w:r w:rsidR="004D3218" w:rsidRPr="00380161">
        <w:rPr>
          <w:lang w:val="es-ES"/>
        </w:rPr>
        <w:t xml:space="preserve">software. </w:t>
      </w:r>
    </w:p>
    <w:p w14:paraId="2AA8E0CB" w14:textId="1BB19ACB" w:rsidR="004D3218" w:rsidRPr="00380161" w:rsidRDefault="004D3218" w:rsidP="0044608A">
      <w:pPr>
        <w:pStyle w:val="ProductList-Body"/>
        <w:numPr>
          <w:ilvl w:val="0"/>
          <w:numId w:val="7"/>
        </w:numPr>
        <w:tabs>
          <w:tab w:val="clear" w:pos="158"/>
        </w:tabs>
        <w:ind w:left="922"/>
        <w:jc w:val="both"/>
        <w:rPr>
          <w:lang w:val="es-ES"/>
        </w:rPr>
      </w:pPr>
      <w:r w:rsidRPr="00380161">
        <w:rPr>
          <w:lang w:val="es-ES"/>
        </w:rPr>
        <w:t>Solucionar problemas (prevención, detección, investigación, mitigación y reparación de problemas, incluidos los Incidentes de Seguridad y problemas identificados en los Servicios Profesionales o en el Producto (o Productos) durante la prestación de los Servicios Profesionales); y</w:t>
      </w:r>
    </w:p>
    <w:p w14:paraId="7EB6FDAD" w14:textId="77CC45F3" w:rsidR="004D3218" w:rsidRPr="00380161" w:rsidRDefault="007821BC" w:rsidP="0044608A">
      <w:pPr>
        <w:pStyle w:val="ProductList-Body"/>
        <w:numPr>
          <w:ilvl w:val="0"/>
          <w:numId w:val="7"/>
        </w:numPr>
        <w:tabs>
          <w:tab w:val="clear" w:pos="158"/>
        </w:tabs>
        <w:spacing w:after="120"/>
        <w:ind w:left="922"/>
        <w:jc w:val="both"/>
        <w:rPr>
          <w:lang w:val="es-ES"/>
        </w:rPr>
      </w:pPr>
      <w:r w:rsidRPr="00380161">
        <w:rPr>
          <w:lang w:val="es-ES"/>
        </w:rPr>
        <w:t>Mejora</w:t>
      </w:r>
      <w:r w:rsidR="00CD374E">
        <w:rPr>
          <w:lang w:val="es-ES"/>
        </w:rPr>
        <w:t>r</w:t>
      </w:r>
      <w:r w:rsidRPr="00380161">
        <w:rPr>
          <w:lang w:val="es-ES"/>
        </w:rPr>
        <w:t xml:space="preserve"> la </w:t>
      </w:r>
      <w:r w:rsidR="00CD374E">
        <w:rPr>
          <w:lang w:val="es-ES"/>
        </w:rPr>
        <w:t>ejecución</w:t>
      </w:r>
      <w:r w:rsidRPr="00380161">
        <w:rPr>
          <w:lang w:val="es-ES"/>
        </w:rPr>
        <w:t xml:space="preserve">, eficacia, calidad y seguridad de los Servicios Profesionales y </w:t>
      </w:r>
      <w:r w:rsidR="00CD374E">
        <w:rPr>
          <w:lang w:val="es-ES"/>
        </w:rPr>
        <w:t xml:space="preserve">del </w:t>
      </w:r>
      <w:r w:rsidRPr="00380161">
        <w:rPr>
          <w:lang w:val="es-ES"/>
        </w:rPr>
        <w:t>Producto</w:t>
      </w:r>
      <w:r w:rsidR="00CD374E">
        <w:rPr>
          <w:lang w:val="es-ES"/>
        </w:rPr>
        <w:t xml:space="preserve"> </w:t>
      </w:r>
      <w:r w:rsidRPr="00380161">
        <w:rPr>
          <w:lang w:val="es-ES"/>
        </w:rPr>
        <w:t>(</w:t>
      </w:r>
      <w:r w:rsidR="00CD374E">
        <w:rPr>
          <w:lang w:val="es-ES"/>
        </w:rPr>
        <w:t>o Producto</w:t>
      </w:r>
      <w:r w:rsidRPr="00380161">
        <w:rPr>
          <w:lang w:val="es-ES"/>
        </w:rPr>
        <w:t>s) subyacente</w:t>
      </w:r>
      <w:r w:rsidR="00CD374E">
        <w:rPr>
          <w:lang w:val="es-ES"/>
        </w:rPr>
        <w:t>(</w:t>
      </w:r>
      <w:r w:rsidRPr="00380161">
        <w:rPr>
          <w:lang w:val="es-ES"/>
        </w:rPr>
        <w:t>s</w:t>
      </w:r>
      <w:r w:rsidR="00CD374E">
        <w:rPr>
          <w:lang w:val="es-ES"/>
        </w:rPr>
        <w:t>)</w:t>
      </w:r>
      <w:r w:rsidRPr="00380161">
        <w:rPr>
          <w:lang w:val="es-ES"/>
        </w:rPr>
        <w:t xml:space="preserve"> en función de los problemas identificados durante la prestación de </w:t>
      </w:r>
      <w:r w:rsidR="00CD374E">
        <w:rPr>
          <w:lang w:val="es-ES"/>
        </w:rPr>
        <w:t xml:space="preserve">los </w:t>
      </w:r>
      <w:r w:rsidRPr="00380161">
        <w:rPr>
          <w:lang w:val="es-ES"/>
        </w:rPr>
        <w:t xml:space="preserve">Servicios Profesionales, </w:t>
      </w:r>
      <w:r w:rsidR="00B80922">
        <w:rPr>
          <w:lang w:val="es-ES"/>
        </w:rPr>
        <w:t>lo que incluye reparar</w:t>
      </w:r>
      <w:r w:rsidRPr="00380161">
        <w:rPr>
          <w:lang w:val="es-ES"/>
        </w:rPr>
        <w:t xml:space="preserve"> defectos de software y </w:t>
      </w:r>
      <w:r w:rsidR="00CD374E">
        <w:rPr>
          <w:lang w:val="es-ES"/>
        </w:rPr>
        <w:t xml:space="preserve">en general </w:t>
      </w:r>
      <w:r w:rsidRPr="00380161">
        <w:rPr>
          <w:lang w:val="es-ES"/>
        </w:rPr>
        <w:t xml:space="preserve">mantener los Productos y Servicios actualizados y </w:t>
      </w:r>
      <w:r w:rsidR="00CD374E">
        <w:rPr>
          <w:lang w:val="es-ES"/>
        </w:rPr>
        <w:t>en funcionamiento</w:t>
      </w:r>
      <w:r w:rsidRPr="00380161">
        <w:rPr>
          <w:lang w:val="es-ES"/>
        </w:rPr>
        <w:t>.</w:t>
      </w:r>
      <w:r w:rsidRPr="00380161">
        <w:rPr>
          <w:rStyle w:val="eop"/>
          <w:rFonts w:ascii="Calibri" w:eastAsia="Calibri" w:hAnsi="Calibri" w:cs="Calibri"/>
          <w:color w:val="0078D4"/>
          <w:u w:val="single"/>
          <w:lang w:val="es-ES"/>
        </w:rPr>
        <w:t xml:space="preserve"> </w:t>
      </w:r>
    </w:p>
    <w:p w14:paraId="46D39A05" w14:textId="28814DB2" w:rsidR="00725F8D" w:rsidRPr="00380161" w:rsidRDefault="00725F8D" w:rsidP="0044608A">
      <w:pPr>
        <w:pStyle w:val="ProductList-Body"/>
        <w:spacing w:after="120"/>
        <w:ind w:left="158"/>
        <w:jc w:val="both"/>
        <w:rPr>
          <w:lang w:val="es-ES"/>
        </w:rPr>
      </w:pPr>
      <w:r w:rsidRPr="00380161">
        <w:rPr>
          <w:rFonts w:ascii="Calibri" w:eastAsia="Calibri" w:hAnsi="Calibri" w:cs="Arial"/>
          <w:lang w:val="es-ES"/>
        </w:rPr>
        <w:t>En cada caso, la prestación de los Productos y Servicios se lleva</w:t>
      </w:r>
      <w:r w:rsidR="00CD374E">
        <w:rPr>
          <w:rFonts w:ascii="Calibri" w:eastAsia="Calibri" w:hAnsi="Calibri" w:cs="Arial"/>
          <w:lang w:val="es-ES"/>
        </w:rPr>
        <w:t>rá</w:t>
      </w:r>
      <w:r w:rsidRPr="00380161">
        <w:rPr>
          <w:rFonts w:ascii="Calibri" w:eastAsia="Calibri" w:hAnsi="Calibri" w:cs="Arial"/>
          <w:lang w:val="es-ES"/>
        </w:rPr>
        <w:t xml:space="preserve"> a cabo teniendo en cuenta las obligaciones </w:t>
      </w:r>
      <w:r w:rsidR="00CD374E">
        <w:rPr>
          <w:rFonts w:ascii="Calibri" w:eastAsia="Calibri" w:hAnsi="Calibri" w:cs="Arial"/>
          <w:lang w:val="es-ES"/>
        </w:rPr>
        <w:t>de seguridad que se derivan de la Normativa</w:t>
      </w:r>
      <w:r w:rsidRPr="00380161">
        <w:rPr>
          <w:rFonts w:ascii="Calibri" w:eastAsia="Calibri" w:hAnsi="Calibri" w:cs="Arial"/>
          <w:lang w:val="es-ES"/>
        </w:rPr>
        <w:t xml:space="preserve"> </w:t>
      </w:r>
      <w:r w:rsidR="00CD374E">
        <w:rPr>
          <w:rFonts w:ascii="Calibri" w:eastAsia="Calibri" w:hAnsi="Calibri" w:cs="Arial"/>
          <w:lang w:val="es-ES"/>
        </w:rPr>
        <w:t>sobre</w:t>
      </w:r>
      <w:r w:rsidRPr="00380161">
        <w:rPr>
          <w:rFonts w:ascii="Calibri" w:eastAsia="Calibri" w:hAnsi="Calibri" w:cs="Arial"/>
          <w:lang w:val="es-ES"/>
        </w:rPr>
        <w:t xml:space="preserve"> Protección de Datos.</w:t>
      </w:r>
    </w:p>
    <w:p w14:paraId="0AA7F597" w14:textId="0BDD95A1" w:rsidR="00C85435" w:rsidRPr="00380161" w:rsidRDefault="00C85435" w:rsidP="0044608A">
      <w:pPr>
        <w:pStyle w:val="ProductList-Body"/>
        <w:spacing w:after="120"/>
        <w:ind w:left="158"/>
        <w:jc w:val="both"/>
        <w:rPr>
          <w:lang w:val="es-ES"/>
        </w:rPr>
      </w:pPr>
      <w:r w:rsidRPr="00380161">
        <w:rPr>
          <w:lang w:val="es-ES"/>
        </w:rPr>
        <w:t>Al proporcionar los Productos y Servicios, Microsoft no utilizará ni tratará los Datos del Cliente, los Datos de Servicios Profesionales o los Datos Personales para: (a) la elaboración de perfiles de usuarios, (b) publicidad o fines comerciales similares, o (c) investigación de mercado dirigida a crear nuevas funcionalidades, servicios o productos, ni para ninguna otra finalidad, salvo que dicho uso o tratamiento se realice de acuerdo con las instrucciones documentadas del Cliente.</w:t>
      </w:r>
    </w:p>
    <w:p w14:paraId="5FD69C26" w14:textId="7B2D7D89" w:rsidR="00C85435" w:rsidRPr="00380161" w:rsidRDefault="009B4B87" w:rsidP="0044608A">
      <w:pPr>
        <w:pStyle w:val="ProductList-Body"/>
        <w:keepNext/>
        <w:spacing w:after="120"/>
        <w:ind w:left="158"/>
        <w:jc w:val="both"/>
        <w:outlineLvl w:val="2"/>
        <w:rPr>
          <w:lang w:val="es-ES"/>
        </w:rPr>
      </w:pPr>
      <w:r w:rsidRPr="00380161">
        <w:rPr>
          <w:b/>
          <w:color w:val="0072C6"/>
          <w:lang w:val="es-ES"/>
        </w:rPr>
        <w:t xml:space="preserve">Tratamiento de </w:t>
      </w:r>
      <w:r w:rsidR="00B80922">
        <w:rPr>
          <w:b/>
          <w:color w:val="0072C6"/>
          <w:lang w:val="es-ES"/>
        </w:rPr>
        <w:t>datos para llevar a cabo</w:t>
      </w:r>
      <w:r w:rsidRPr="00380161">
        <w:rPr>
          <w:b/>
          <w:color w:val="0072C6"/>
          <w:lang w:val="es-ES"/>
        </w:rPr>
        <w:t xml:space="preserve"> operaciones comerciales </w:t>
      </w:r>
      <w:r w:rsidR="00B80922">
        <w:rPr>
          <w:b/>
          <w:color w:val="0072C6"/>
          <w:lang w:val="es-ES"/>
        </w:rPr>
        <w:t>de carácter incidental a</w:t>
      </w:r>
      <w:r w:rsidRPr="00380161">
        <w:rPr>
          <w:b/>
          <w:color w:val="0072C6"/>
          <w:lang w:val="es-ES"/>
        </w:rPr>
        <w:t xml:space="preserve"> la prestación de </w:t>
      </w:r>
      <w:r w:rsidR="00B80922">
        <w:rPr>
          <w:b/>
          <w:color w:val="0072C6"/>
          <w:lang w:val="es-ES"/>
        </w:rPr>
        <w:t>P</w:t>
      </w:r>
      <w:r w:rsidRPr="00380161">
        <w:rPr>
          <w:b/>
          <w:color w:val="0072C6"/>
          <w:lang w:val="es-ES"/>
        </w:rPr>
        <w:t xml:space="preserve">roductos y </w:t>
      </w:r>
      <w:r w:rsidR="00B80922">
        <w:rPr>
          <w:b/>
          <w:color w:val="0072C6"/>
          <w:lang w:val="es-ES"/>
        </w:rPr>
        <w:t>S</w:t>
      </w:r>
      <w:r w:rsidRPr="00380161">
        <w:rPr>
          <w:b/>
          <w:color w:val="0072C6"/>
          <w:lang w:val="es-ES"/>
        </w:rPr>
        <w:t xml:space="preserve">ervicios al </w:t>
      </w:r>
      <w:r w:rsidR="00B80922">
        <w:rPr>
          <w:b/>
          <w:color w:val="0072C6"/>
          <w:lang w:val="es-ES"/>
        </w:rPr>
        <w:t>C</w:t>
      </w:r>
      <w:r w:rsidRPr="00380161">
        <w:rPr>
          <w:b/>
          <w:color w:val="0072C6"/>
          <w:lang w:val="es-ES"/>
        </w:rPr>
        <w:t>liente</w:t>
      </w:r>
    </w:p>
    <w:p w14:paraId="2391517E" w14:textId="0036691A" w:rsidR="001B2BF8" w:rsidRPr="00380161" w:rsidRDefault="001B2BF8" w:rsidP="0044608A">
      <w:pPr>
        <w:pStyle w:val="ProductList-Body"/>
        <w:spacing w:after="120"/>
        <w:ind w:left="158"/>
        <w:jc w:val="both"/>
        <w:rPr>
          <w:lang w:val="es-ES"/>
        </w:rPr>
      </w:pPr>
      <w:r w:rsidRPr="00380161">
        <w:rPr>
          <w:lang w:val="es-ES"/>
        </w:rPr>
        <w:t xml:space="preserve">A los efectos de este DPA, </w:t>
      </w:r>
      <w:r w:rsidR="002E17C3">
        <w:rPr>
          <w:lang w:val="es-ES"/>
        </w:rPr>
        <w:t xml:space="preserve">las </w:t>
      </w:r>
      <w:r w:rsidR="00D17061">
        <w:rPr>
          <w:lang w:val="es-ES"/>
        </w:rPr>
        <w:t>“</w:t>
      </w:r>
      <w:r w:rsidRPr="00380161">
        <w:rPr>
          <w:lang w:val="es-ES"/>
        </w:rPr>
        <w:t>operaciones comerciales</w:t>
      </w:r>
      <w:r w:rsidR="00D17061">
        <w:rPr>
          <w:lang w:val="es-ES"/>
        </w:rPr>
        <w:t>”</w:t>
      </w:r>
      <w:r w:rsidRPr="00380161">
        <w:rPr>
          <w:lang w:val="es-ES"/>
        </w:rPr>
        <w:t xml:space="preserve"> </w:t>
      </w:r>
      <w:r w:rsidR="00B80922">
        <w:rPr>
          <w:lang w:val="es-ES"/>
        </w:rPr>
        <w:t>son</w:t>
      </w:r>
      <w:r w:rsidRPr="00380161">
        <w:rPr>
          <w:lang w:val="es-ES"/>
        </w:rPr>
        <w:t xml:space="preserve"> las operaciones de tratamiento autorizadas por el </w:t>
      </w:r>
      <w:r w:rsidR="00B80922">
        <w:rPr>
          <w:lang w:val="es-ES"/>
        </w:rPr>
        <w:t>C</w:t>
      </w:r>
      <w:r w:rsidRPr="00380161">
        <w:rPr>
          <w:lang w:val="es-ES"/>
        </w:rPr>
        <w:t>liente en esta sección.</w:t>
      </w:r>
    </w:p>
    <w:p w14:paraId="4FFF8475" w14:textId="426AB35B" w:rsidR="001B2BF8" w:rsidRPr="00FC77AC" w:rsidRDefault="001B2BF8" w:rsidP="0044608A">
      <w:pPr>
        <w:pStyle w:val="ProductList-Body"/>
        <w:spacing w:line="216" w:lineRule="auto"/>
        <w:ind w:left="158"/>
        <w:jc w:val="both"/>
      </w:pPr>
      <w:r>
        <w:t xml:space="preserve">El </w:t>
      </w:r>
      <w:proofErr w:type="spellStart"/>
      <w:r w:rsidR="00B80922">
        <w:t>C</w:t>
      </w:r>
      <w:r>
        <w:t>liente</w:t>
      </w:r>
      <w:proofErr w:type="spellEnd"/>
      <w:r>
        <w:t xml:space="preserve"> </w:t>
      </w:r>
      <w:proofErr w:type="spellStart"/>
      <w:r>
        <w:t>autoriza</w:t>
      </w:r>
      <w:proofErr w:type="spellEnd"/>
      <w:r>
        <w:t xml:space="preserve"> a Microsoft:</w:t>
      </w:r>
    </w:p>
    <w:p w14:paraId="18895A51" w14:textId="5C26A2F9" w:rsidR="001B2BF8" w:rsidRPr="00380161" w:rsidRDefault="001B2BF8" w:rsidP="0044608A">
      <w:pPr>
        <w:pStyle w:val="ProductList-Body"/>
        <w:numPr>
          <w:ilvl w:val="0"/>
          <w:numId w:val="18"/>
        </w:numPr>
        <w:ind w:left="900" w:hanging="180"/>
        <w:jc w:val="both"/>
        <w:rPr>
          <w:lang w:val="es-ES"/>
        </w:rPr>
      </w:pPr>
      <w:r w:rsidRPr="00380161">
        <w:rPr>
          <w:lang w:val="es-ES"/>
        </w:rPr>
        <w:t xml:space="preserve">a crear datos </w:t>
      </w:r>
      <w:r w:rsidR="00CA65DD">
        <w:rPr>
          <w:lang w:val="es-ES"/>
        </w:rPr>
        <w:t xml:space="preserve">agregados, </w:t>
      </w:r>
      <w:r w:rsidRPr="00380161">
        <w:rPr>
          <w:lang w:val="es-ES"/>
        </w:rPr>
        <w:t xml:space="preserve">estadísticos </w:t>
      </w:r>
      <w:r w:rsidR="00CA65DD">
        <w:rPr>
          <w:lang w:val="es-ES"/>
        </w:rPr>
        <w:t xml:space="preserve">y </w:t>
      </w:r>
      <w:r w:rsidRPr="00380161">
        <w:rPr>
          <w:lang w:val="es-ES"/>
        </w:rPr>
        <w:t xml:space="preserve">no personales a partir de datos que contengan identificadores </w:t>
      </w:r>
      <w:proofErr w:type="spellStart"/>
      <w:r w:rsidRPr="00380161">
        <w:rPr>
          <w:lang w:val="es-ES"/>
        </w:rPr>
        <w:t>seudonimizados</w:t>
      </w:r>
      <w:proofErr w:type="spellEnd"/>
      <w:r w:rsidRPr="00380161">
        <w:rPr>
          <w:lang w:val="es-ES"/>
        </w:rPr>
        <w:t xml:space="preserve"> (como registros de uso que contienen identificadores </w:t>
      </w:r>
      <w:proofErr w:type="spellStart"/>
      <w:r w:rsidRPr="00380161">
        <w:rPr>
          <w:lang w:val="es-ES"/>
        </w:rPr>
        <w:t>seudonimizados</w:t>
      </w:r>
      <w:proofErr w:type="spellEnd"/>
      <w:r w:rsidR="00CA65DD">
        <w:rPr>
          <w:lang w:val="es-ES"/>
        </w:rPr>
        <w:t xml:space="preserve"> únicos</w:t>
      </w:r>
      <w:r w:rsidRPr="00380161">
        <w:rPr>
          <w:lang w:val="es-ES"/>
        </w:rPr>
        <w:t>); y</w:t>
      </w:r>
    </w:p>
    <w:p w14:paraId="685A98C9" w14:textId="26D57A5C" w:rsidR="001B2BF8" w:rsidRPr="00380161" w:rsidRDefault="001B2BF8" w:rsidP="0044608A">
      <w:pPr>
        <w:pStyle w:val="ProductList-Body"/>
        <w:numPr>
          <w:ilvl w:val="0"/>
          <w:numId w:val="18"/>
        </w:numPr>
        <w:spacing w:after="120"/>
        <w:ind w:left="907" w:hanging="187"/>
        <w:jc w:val="both"/>
        <w:rPr>
          <w:lang w:val="es-ES"/>
        </w:rPr>
      </w:pPr>
      <w:r w:rsidRPr="00380161">
        <w:rPr>
          <w:lang w:val="es-ES"/>
        </w:rPr>
        <w:t xml:space="preserve">a calcular estadísticas relacionadas con </w:t>
      </w:r>
      <w:r w:rsidR="00CA65DD">
        <w:rPr>
          <w:lang w:val="es-ES"/>
        </w:rPr>
        <w:t xml:space="preserve">los </w:t>
      </w:r>
      <w:r w:rsidRPr="00380161">
        <w:rPr>
          <w:lang w:val="es-ES"/>
        </w:rPr>
        <w:t xml:space="preserve">Datos del Cliente o </w:t>
      </w:r>
      <w:r w:rsidR="00CA65DD">
        <w:rPr>
          <w:lang w:val="es-ES"/>
        </w:rPr>
        <w:t xml:space="preserve">los </w:t>
      </w:r>
      <w:r w:rsidRPr="00380161">
        <w:rPr>
          <w:lang w:val="es-ES"/>
        </w:rPr>
        <w:t>Datos de Servicios Profesionales</w:t>
      </w:r>
      <w:r w:rsidR="00CA65DD">
        <w:rPr>
          <w:lang w:val="es-ES"/>
        </w:rPr>
        <w:t>;</w:t>
      </w:r>
    </w:p>
    <w:p w14:paraId="76A43C2B" w14:textId="745D85A4" w:rsidR="001B2BF8" w:rsidRPr="00380161" w:rsidRDefault="001B2BF8" w:rsidP="0044608A">
      <w:pPr>
        <w:pStyle w:val="ProductList-Body"/>
        <w:spacing w:after="120"/>
        <w:ind w:left="158"/>
        <w:jc w:val="both"/>
        <w:rPr>
          <w:lang w:val="es-ES"/>
        </w:rPr>
      </w:pPr>
      <w:r w:rsidRPr="00380161">
        <w:rPr>
          <w:lang w:val="es-ES"/>
        </w:rPr>
        <w:t xml:space="preserve">en cada caso sin acceder </w:t>
      </w:r>
      <w:r w:rsidR="00CA65DD">
        <w:rPr>
          <w:lang w:val="es-ES"/>
        </w:rPr>
        <w:t>al contenido —</w:t>
      </w:r>
      <w:r w:rsidRPr="00380161">
        <w:rPr>
          <w:lang w:val="es-ES"/>
        </w:rPr>
        <w:t>ni analizar el contenido</w:t>
      </w:r>
      <w:r w:rsidR="00CA65DD">
        <w:rPr>
          <w:lang w:val="es-ES"/>
        </w:rPr>
        <w:t>—</w:t>
      </w:r>
      <w:r w:rsidRPr="00380161">
        <w:rPr>
          <w:lang w:val="es-ES"/>
        </w:rPr>
        <w:t xml:space="preserve"> de los Datos del Cliente </w:t>
      </w:r>
      <w:r w:rsidR="00CA65DD">
        <w:rPr>
          <w:lang w:val="es-ES"/>
        </w:rPr>
        <w:t>o de</w:t>
      </w:r>
      <w:r w:rsidRPr="00380161">
        <w:rPr>
          <w:lang w:val="es-ES"/>
        </w:rPr>
        <w:t xml:space="preserve"> los Datos de Servicios Profesionales y </w:t>
      </w:r>
      <w:r w:rsidR="00E75A1E">
        <w:rPr>
          <w:lang w:val="es-ES"/>
        </w:rPr>
        <w:t xml:space="preserve">todo </w:t>
      </w:r>
      <w:r w:rsidR="00CA65DD">
        <w:rPr>
          <w:lang w:val="es-ES"/>
        </w:rPr>
        <w:t>ello únicamente para</w:t>
      </w:r>
      <w:r w:rsidRPr="00380161">
        <w:rPr>
          <w:lang w:val="es-ES"/>
        </w:rPr>
        <w:t xml:space="preserve"> la consecución de los fines que se indican a continuación, </w:t>
      </w:r>
      <w:r w:rsidR="002E17C3">
        <w:rPr>
          <w:lang w:val="es-ES"/>
        </w:rPr>
        <w:t>siendo</w:t>
      </w:r>
      <w:r w:rsidR="00CA65DD">
        <w:rPr>
          <w:lang w:val="es-ES"/>
        </w:rPr>
        <w:t xml:space="preserve"> </w:t>
      </w:r>
      <w:r w:rsidRPr="00380161">
        <w:rPr>
          <w:lang w:val="es-ES"/>
        </w:rPr>
        <w:t xml:space="preserve">cada uno de ellos </w:t>
      </w:r>
      <w:r w:rsidR="002E17C3">
        <w:rPr>
          <w:lang w:val="es-ES"/>
        </w:rPr>
        <w:t>de</w:t>
      </w:r>
      <w:r w:rsidR="00CA65DD">
        <w:rPr>
          <w:lang w:val="es-ES"/>
        </w:rPr>
        <w:t xml:space="preserve"> carácter incidental a</w:t>
      </w:r>
      <w:r w:rsidRPr="00380161">
        <w:rPr>
          <w:lang w:val="es-ES"/>
        </w:rPr>
        <w:t xml:space="preserve"> la prestación de los Productos y Servicios al Cliente.</w:t>
      </w:r>
    </w:p>
    <w:p w14:paraId="15A54612" w14:textId="77777777" w:rsidR="001B2BF8" w:rsidRPr="00FC77AC" w:rsidRDefault="001B2BF8" w:rsidP="0044608A">
      <w:pPr>
        <w:pStyle w:val="ProductList-Body"/>
        <w:ind w:left="158"/>
        <w:jc w:val="both"/>
      </w:pPr>
      <w:proofErr w:type="spellStart"/>
      <w:r>
        <w:t>Dichos</w:t>
      </w:r>
      <w:proofErr w:type="spellEnd"/>
      <w:r>
        <w:t xml:space="preserve"> fines son:</w:t>
      </w:r>
    </w:p>
    <w:p w14:paraId="007DCB2D" w14:textId="1ABEB992" w:rsidR="001B2BF8" w:rsidRPr="00380161" w:rsidRDefault="001B2BF8" w:rsidP="0044608A">
      <w:pPr>
        <w:pStyle w:val="ProductList-Body"/>
        <w:numPr>
          <w:ilvl w:val="0"/>
          <w:numId w:val="7"/>
        </w:numPr>
        <w:tabs>
          <w:tab w:val="clear" w:pos="158"/>
        </w:tabs>
        <w:ind w:left="922"/>
        <w:jc w:val="both"/>
        <w:rPr>
          <w:lang w:val="es-ES"/>
        </w:rPr>
      </w:pPr>
      <w:r w:rsidRPr="00380161">
        <w:rPr>
          <w:lang w:val="es-ES"/>
        </w:rPr>
        <w:t xml:space="preserve">facturación y administración de la cuenta; </w:t>
      </w:r>
    </w:p>
    <w:p w14:paraId="74E83E62" w14:textId="42DCE202" w:rsidR="001B2BF8" w:rsidRPr="00380161" w:rsidRDefault="001B2BF8" w:rsidP="0044608A">
      <w:pPr>
        <w:pStyle w:val="ProductList-Body"/>
        <w:numPr>
          <w:ilvl w:val="0"/>
          <w:numId w:val="7"/>
        </w:numPr>
        <w:tabs>
          <w:tab w:val="clear" w:pos="158"/>
        </w:tabs>
        <w:ind w:left="922"/>
        <w:jc w:val="both"/>
        <w:rPr>
          <w:lang w:val="es-ES"/>
        </w:rPr>
      </w:pPr>
      <w:r w:rsidRPr="00380161">
        <w:rPr>
          <w:lang w:val="es-ES"/>
        </w:rPr>
        <w:t xml:space="preserve">compensación </w:t>
      </w:r>
      <w:r w:rsidR="00CA65DD">
        <w:rPr>
          <w:lang w:val="es-ES"/>
        </w:rPr>
        <w:t>(</w:t>
      </w:r>
      <w:r w:rsidRPr="00380161">
        <w:rPr>
          <w:lang w:val="es-ES"/>
        </w:rPr>
        <w:t xml:space="preserve">por ejemplo, </w:t>
      </w:r>
      <w:r w:rsidR="00CA65DD">
        <w:rPr>
          <w:lang w:val="es-ES"/>
        </w:rPr>
        <w:t xml:space="preserve">el </w:t>
      </w:r>
      <w:r w:rsidRPr="00380161">
        <w:rPr>
          <w:lang w:val="es-ES"/>
        </w:rPr>
        <w:t xml:space="preserve">cálculo de comisiones de nuestros empleados e incentivos de nuestros </w:t>
      </w:r>
      <w:proofErr w:type="spellStart"/>
      <w:r w:rsidRPr="00380161">
        <w:rPr>
          <w:lang w:val="es-ES"/>
        </w:rPr>
        <w:t>partners</w:t>
      </w:r>
      <w:proofErr w:type="spellEnd"/>
      <w:r w:rsidR="00CA65DD">
        <w:rPr>
          <w:lang w:val="es-ES"/>
        </w:rPr>
        <w:t>)</w:t>
      </w:r>
      <w:r w:rsidRPr="00380161">
        <w:rPr>
          <w:lang w:val="es-ES"/>
        </w:rPr>
        <w:t xml:space="preserve">; </w:t>
      </w:r>
    </w:p>
    <w:p w14:paraId="0CAE28EC" w14:textId="133C47B2" w:rsidR="001B2BF8" w:rsidRPr="00380161" w:rsidRDefault="001B2BF8" w:rsidP="0044608A">
      <w:pPr>
        <w:pStyle w:val="ProductList-Body"/>
        <w:numPr>
          <w:ilvl w:val="0"/>
          <w:numId w:val="7"/>
        </w:numPr>
        <w:tabs>
          <w:tab w:val="clear" w:pos="158"/>
        </w:tabs>
        <w:ind w:left="922"/>
        <w:jc w:val="both"/>
        <w:rPr>
          <w:lang w:val="es-ES"/>
        </w:rPr>
      </w:pPr>
      <w:r w:rsidRPr="00380161">
        <w:rPr>
          <w:lang w:val="es-ES"/>
        </w:rPr>
        <w:t>generación de informes internos y modelado de negocio interno</w:t>
      </w:r>
      <w:r w:rsidR="00CA65DD">
        <w:rPr>
          <w:lang w:val="es-ES"/>
        </w:rPr>
        <w:t xml:space="preserve"> (</w:t>
      </w:r>
      <w:r w:rsidRPr="00380161">
        <w:rPr>
          <w:lang w:val="es-ES"/>
        </w:rPr>
        <w:t>por ejemplo, previsiones, ingresos, planificación de capacidad, estrategia de producto</w:t>
      </w:r>
      <w:r w:rsidR="00CA65DD">
        <w:rPr>
          <w:lang w:val="es-ES"/>
        </w:rPr>
        <w:t>)</w:t>
      </w:r>
      <w:r w:rsidRPr="00380161">
        <w:rPr>
          <w:lang w:val="es-ES"/>
        </w:rPr>
        <w:t>;</w:t>
      </w:r>
    </w:p>
    <w:p w14:paraId="4616BAD0" w14:textId="3DBED0D1" w:rsidR="00DD6D76" w:rsidRPr="00FC77AC" w:rsidRDefault="001B2BF8" w:rsidP="0044608A">
      <w:pPr>
        <w:pStyle w:val="ProductList-Body"/>
        <w:numPr>
          <w:ilvl w:val="0"/>
          <w:numId w:val="7"/>
        </w:numPr>
        <w:tabs>
          <w:tab w:val="clear" w:pos="158"/>
        </w:tabs>
        <w:spacing w:after="120"/>
        <w:ind w:left="922"/>
        <w:jc w:val="both"/>
      </w:pPr>
      <w:proofErr w:type="spellStart"/>
      <w:r>
        <w:t>informes</w:t>
      </w:r>
      <w:proofErr w:type="spellEnd"/>
      <w:r>
        <w:t xml:space="preserve"> </w:t>
      </w:r>
      <w:proofErr w:type="spellStart"/>
      <w:r>
        <w:t>financieros</w:t>
      </w:r>
      <w:proofErr w:type="spellEnd"/>
      <w:r>
        <w:t>.</w:t>
      </w:r>
    </w:p>
    <w:p w14:paraId="71098C16" w14:textId="705E0856" w:rsidR="00DD6D76" w:rsidRPr="00380161" w:rsidRDefault="00BE5700" w:rsidP="0044608A">
      <w:pPr>
        <w:pStyle w:val="ProductList-Body"/>
        <w:spacing w:after="120"/>
        <w:ind w:left="158"/>
        <w:jc w:val="both"/>
        <w:rPr>
          <w:lang w:val="es-ES"/>
        </w:rPr>
      </w:pPr>
      <w:bookmarkStart w:id="67" w:name="_Hlk24466161"/>
      <w:r w:rsidRPr="00380161">
        <w:rPr>
          <w:lang w:val="es-ES"/>
        </w:rPr>
        <w:t xml:space="preserve">Al llevar a cabo actividades de tratamiento para estas operaciones comerciales, Microsoft aplicará los principios de minimización de datos y no utilizará ni tratará los Datos del Cliente, los Datos de Servicios Profesionales o los Datos Personales para: (a) </w:t>
      </w:r>
      <w:r w:rsidR="00B86FEB">
        <w:rPr>
          <w:lang w:val="es-ES"/>
        </w:rPr>
        <w:t>la elaboración</w:t>
      </w:r>
      <w:r w:rsidRPr="00380161">
        <w:rPr>
          <w:lang w:val="es-ES"/>
        </w:rPr>
        <w:t xml:space="preserve"> de perfiles de usuarios, (b) publicidad o fines comerciales similares o (c) </w:t>
      </w:r>
      <w:r w:rsidR="00B86FEB">
        <w:rPr>
          <w:lang w:val="es-ES"/>
        </w:rPr>
        <w:t>ninguna</w:t>
      </w:r>
      <w:r w:rsidRPr="00380161">
        <w:rPr>
          <w:lang w:val="es-ES"/>
        </w:rPr>
        <w:t xml:space="preserve"> otra finalidad distinta de las finalidades establecidas en esta sección. Además, </w:t>
      </w:r>
      <w:r w:rsidR="00B86FEB">
        <w:rPr>
          <w:lang w:val="es-ES"/>
        </w:rPr>
        <w:t>tal y como sucede con cualquier otro tratamiento de datos realizado al amparo de este DPA, el tratamiento de datos</w:t>
      </w:r>
      <w:r w:rsidRPr="00380161">
        <w:rPr>
          <w:lang w:val="es-ES"/>
        </w:rPr>
        <w:t xml:space="preserve"> para operaciones comerciales </w:t>
      </w:r>
      <w:r w:rsidR="00B86FEB">
        <w:rPr>
          <w:lang w:val="es-ES"/>
        </w:rPr>
        <w:t>se mantendrá en todo momento</w:t>
      </w:r>
      <w:r w:rsidRPr="00380161">
        <w:rPr>
          <w:lang w:val="es-ES"/>
        </w:rPr>
        <w:t xml:space="preserve"> sujeto a </w:t>
      </w:r>
      <w:r w:rsidR="00B86FEB">
        <w:rPr>
          <w:lang w:val="es-ES"/>
        </w:rPr>
        <w:t xml:space="preserve">los compromisos y </w:t>
      </w:r>
      <w:r w:rsidRPr="00380161">
        <w:rPr>
          <w:lang w:val="es-ES"/>
        </w:rPr>
        <w:t xml:space="preserve">obligaciones </w:t>
      </w:r>
      <w:r w:rsidR="00B86FEB">
        <w:rPr>
          <w:lang w:val="es-ES"/>
        </w:rPr>
        <w:t>que Microsoft asume en materia de confidencialidad en la sección “</w:t>
      </w:r>
      <w:r w:rsidRPr="00380161">
        <w:rPr>
          <w:lang w:val="es-ES"/>
        </w:rPr>
        <w:t>Revelación de Datos Procesados</w:t>
      </w:r>
      <w:r w:rsidR="00B86FEB">
        <w:rPr>
          <w:lang w:val="es-ES"/>
        </w:rPr>
        <w:t>”</w:t>
      </w:r>
      <w:r w:rsidRPr="00380161">
        <w:rPr>
          <w:lang w:val="es-ES"/>
        </w:rPr>
        <w:t xml:space="preserve">. </w:t>
      </w:r>
      <w:bookmarkEnd w:id="67"/>
    </w:p>
    <w:p w14:paraId="16500F9F" w14:textId="77777777" w:rsidR="00DD6D76" w:rsidRPr="00380161" w:rsidRDefault="00DD6D76" w:rsidP="0044608A">
      <w:pPr>
        <w:pStyle w:val="ProductList-SubSubSectionHeading"/>
        <w:keepNext/>
        <w:spacing w:after="120"/>
        <w:jc w:val="both"/>
        <w:outlineLvl w:val="1"/>
        <w:rPr>
          <w:lang w:val="es-ES"/>
        </w:rPr>
      </w:pPr>
      <w:bookmarkStart w:id="68" w:name="_Toc507768551"/>
      <w:bookmarkStart w:id="69" w:name="_Toc8395011"/>
      <w:bookmarkStart w:id="70" w:name="_Toc26972840"/>
      <w:bookmarkStart w:id="71" w:name="_Toc42764837"/>
      <w:bookmarkStart w:id="72" w:name="_Toc155362836"/>
      <w:r w:rsidRPr="00380161">
        <w:rPr>
          <w:lang w:val="es-ES"/>
        </w:rPr>
        <w:t>Revelación de Datos Procesados</w:t>
      </w:r>
      <w:bookmarkEnd w:id="68"/>
      <w:bookmarkEnd w:id="69"/>
      <w:bookmarkEnd w:id="70"/>
      <w:bookmarkEnd w:id="71"/>
      <w:bookmarkEnd w:id="72"/>
    </w:p>
    <w:p w14:paraId="5B4B7DCC" w14:textId="77777777" w:rsidR="004E0FC0" w:rsidRPr="006366A8" w:rsidRDefault="004E0FC0" w:rsidP="004E0FC0">
      <w:pPr>
        <w:pStyle w:val="ProductList-Body"/>
        <w:spacing w:after="120"/>
      </w:pPr>
      <w:r>
        <w:t xml:space="preserve">Microsoft no </w:t>
      </w:r>
      <w:proofErr w:type="spellStart"/>
      <w:r>
        <w:t>revelará</w:t>
      </w:r>
      <w:proofErr w:type="spellEnd"/>
      <w:r>
        <w:t xml:space="preserve"> </w:t>
      </w:r>
      <w:proofErr w:type="spellStart"/>
      <w:r>
        <w:t>ni</w:t>
      </w:r>
      <w:proofErr w:type="spellEnd"/>
      <w:r>
        <w:t xml:space="preserve"> </w:t>
      </w:r>
      <w:proofErr w:type="spellStart"/>
      <w:r>
        <w:t>proporcionará</w:t>
      </w:r>
      <w:proofErr w:type="spellEnd"/>
      <w:r>
        <w:t xml:space="preserve"> </w:t>
      </w:r>
      <w:proofErr w:type="spellStart"/>
      <w:r>
        <w:t>acceso</w:t>
      </w:r>
      <w:proofErr w:type="spellEnd"/>
      <w:r>
        <w:t xml:space="preserve"> a </w:t>
      </w:r>
      <w:proofErr w:type="spellStart"/>
      <w:r>
        <w:t>los</w:t>
      </w:r>
      <w:proofErr w:type="spellEnd"/>
      <w:r>
        <w:t xml:space="preserve"> </w:t>
      </w:r>
      <w:proofErr w:type="spellStart"/>
      <w:r>
        <w:t>Datos</w:t>
      </w:r>
      <w:proofErr w:type="spellEnd"/>
      <w:r>
        <w:t xml:space="preserve"> </w:t>
      </w:r>
      <w:proofErr w:type="spellStart"/>
      <w:r>
        <w:t>Procesados</w:t>
      </w:r>
      <w:proofErr w:type="spellEnd"/>
      <w:r>
        <w:t xml:space="preserve"> salvo: (1) </w:t>
      </w:r>
      <w:proofErr w:type="spellStart"/>
      <w:r>
        <w:t>según</w:t>
      </w:r>
      <w:proofErr w:type="spellEnd"/>
      <w:r>
        <w:t xml:space="preserve"> lo </w:t>
      </w:r>
      <w:proofErr w:type="spellStart"/>
      <w:r>
        <w:t>indique</w:t>
      </w:r>
      <w:proofErr w:type="spellEnd"/>
      <w:r>
        <w:t xml:space="preserve"> </w:t>
      </w:r>
      <w:proofErr w:type="spellStart"/>
      <w:r>
        <w:t>el</w:t>
      </w:r>
      <w:proofErr w:type="spellEnd"/>
      <w:r>
        <w:t xml:space="preserve"> </w:t>
      </w:r>
      <w:proofErr w:type="spellStart"/>
      <w:r>
        <w:t>Cliente</w:t>
      </w:r>
      <w:proofErr w:type="spellEnd"/>
      <w:r>
        <w:t xml:space="preserve">; (2) </w:t>
      </w:r>
      <w:proofErr w:type="spellStart"/>
      <w:r>
        <w:t>según</w:t>
      </w:r>
      <w:proofErr w:type="spellEnd"/>
      <w:r>
        <w:t xml:space="preserve"> se describe </w:t>
      </w:r>
      <w:proofErr w:type="spellStart"/>
      <w:r>
        <w:t>en</w:t>
      </w:r>
      <w:proofErr w:type="spellEnd"/>
      <w:r>
        <w:t xml:space="preserve"> </w:t>
      </w:r>
      <w:proofErr w:type="spellStart"/>
      <w:r>
        <w:t>este</w:t>
      </w:r>
      <w:proofErr w:type="spellEnd"/>
      <w:r>
        <w:t xml:space="preserve"> DPA; o (3) </w:t>
      </w:r>
      <w:proofErr w:type="spellStart"/>
      <w:r>
        <w:t>según</w:t>
      </w:r>
      <w:proofErr w:type="spellEnd"/>
      <w:r>
        <w:t xml:space="preserve"> se </w:t>
      </w:r>
      <w:proofErr w:type="spellStart"/>
      <w:r>
        <w:t>requiera</w:t>
      </w:r>
      <w:proofErr w:type="spellEnd"/>
      <w:r>
        <w:t xml:space="preserve"> </w:t>
      </w:r>
      <w:proofErr w:type="spellStart"/>
      <w:r>
        <w:t>por</w:t>
      </w:r>
      <w:proofErr w:type="spellEnd"/>
      <w:r>
        <w:t xml:space="preserve"> ley. </w:t>
      </w:r>
      <w:proofErr w:type="gramStart"/>
      <w:r>
        <w:t>A</w:t>
      </w:r>
      <w:proofErr w:type="gramEnd"/>
      <w:r>
        <w:t xml:space="preserve"> </w:t>
      </w:r>
      <w:proofErr w:type="spellStart"/>
      <w:r>
        <w:t>efectos</w:t>
      </w:r>
      <w:proofErr w:type="spellEnd"/>
      <w:r>
        <w:t xml:space="preserve"> de </w:t>
      </w:r>
      <w:proofErr w:type="spellStart"/>
      <w:r>
        <w:t>esta</w:t>
      </w:r>
      <w:proofErr w:type="spellEnd"/>
      <w:r>
        <w:t xml:space="preserve"> </w:t>
      </w:r>
      <w:proofErr w:type="spellStart"/>
      <w:r>
        <w:t>sección</w:t>
      </w:r>
      <w:proofErr w:type="spellEnd"/>
      <w:r>
        <w:t xml:space="preserve">, </w:t>
      </w:r>
      <w:r w:rsidRPr="00D769EE">
        <w:rPr>
          <w:lang w:val="es-419"/>
        </w:rPr>
        <w:t>“</w:t>
      </w:r>
      <w:proofErr w:type="spellStart"/>
      <w:r>
        <w:t>Datos</w:t>
      </w:r>
      <w:proofErr w:type="spellEnd"/>
      <w:r>
        <w:t xml:space="preserve"> </w:t>
      </w:r>
      <w:proofErr w:type="spellStart"/>
      <w:r>
        <w:t>Procesados</w:t>
      </w:r>
      <w:proofErr w:type="spellEnd"/>
      <w:r w:rsidRPr="00D769EE">
        <w:rPr>
          <w:lang w:val="es-419"/>
        </w:rPr>
        <w:t>”</w:t>
      </w:r>
      <w:r>
        <w:t xml:space="preserve"> son: (a) </w:t>
      </w:r>
      <w:proofErr w:type="spellStart"/>
      <w:r>
        <w:t>Datos</w:t>
      </w:r>
      <w:proofErr w:type="spellEnd"/>
      <w:r>
        <w:t xml:space="preserve"> del </w:t>
      </w:r>
      <w:proofErr w:type="spellStart"/>
      <w:r>
        <w:t>Cliente</w:t>
      </w:r>
      <w:proofErr w:type="spellEnd"/>
      <w:r>
        <w:t xml:space="preserve"> (b) </w:t>
      </w:r>
      <w:proofErr w:type="spellStart"/>
      <w:r>
        <w:t>Datos</w:t>
      </w:r>
      <w:proofErr w:type="spellEnd"/>
      <w:r>
        <w:t xml:space="preserve"> de </w:t>
      </w:r>
      <w:proofErr w:type="spellStart"/>
      <w:r>
        <w:t>Servicios</w:t>
      </w:r>
      <w:proofErr w:type="spellEnd"/>
      <w:r>
        <w:t xml:space="preserve"> </w:t>
      </w:r>
      <w:proofErr w:type="spellStart"/>
      <w:r>
        <w:t>Profesionales</w:t>
      </w:r>
      <w:proofErr w:type="spellEnd"/>
      <w:r>
        <w:t xml:space="preserve">; (c) </w:t>
      </w:r>
      <w:proofErr w:type="spellStart"/>
      <w:r>
        <w:t>Datos</w:t>
      </w:r>
      <w:proofErr w:type="spellEnd"/>
      <w:r>
        <w:t xml:space="preserve"> </w:t>
      </w:r>
      <w:proofErr w:type="spellStart"/>
      <w:r>
        <w:t>Personales</w:t>
      </w:r>
      <w:proofErr w:type="spellEnd"/>
      <w:r>
        <w:t xml:space="preserve">; y (d) </w:t>
      </w:r>
      <w:proofErr w:type="spellStart"/>
      <w:r>
        <w:t>todo</w:t>
      </w:r>
      <w:proofErr w:type="spellEnd"/>
      <w:r>
        <w:t xml:space="preserve"> </w:t>
      </w:r>
      <w:proofErr w:type="spellStart"/>
      <w:r>
        <w:t>otro</w:t>
      </w:r>
      <w:proofErr w:type="spellEnd"/>
      <w:r>
        <w:t xml:space="preserve"> </w:t>
      </w:r>
      <w:proofErr w:type="spellStart"/>
      <w:r>
        <w:t>dato</w:t>
      </w:r>
      <w:proofErr w:type="spellEnd"/>
      <w:r>
        <w:t xml:space="preserve"> </w:t>
      </w:r>
      <w:proofErr w:type="spellStart"/>
      <w:r>
        <w:t>tratado</w:t>
      </w:r>
      <w:proofErr w:type="spellEnd"/>
      <w:r>
        <w:t xml:space="preserve"> </w:t>
      </w:r>
      <w:proofErr w:type="spellStart"/>
      <w:r>
        <w:t>por</w:t>
      </w:r>
      <w:proofErr w:type="spellEnd"/>
      <w:r>
        <w:t xml:space="preserve"> Microsoft </w:t>
      </w:r>
      <w:proofErr w:type="spellStart"/>
      <w:r>
        <w:t>en</w:t>
      </w:r>
      <w:proofErr w:type="spellEnd"/>
      <w:r>
        <w:t xml:space="preserve"> </w:t>
      </w:r>
      <w:proofErr w:type="spellStart"/>
      <w:r>
        <w:t>relación</w:t>
      </w:r>
      <w:proofErr w:type="spellEnd"/>
      <w:r>
        <w:t xml:space="preserve"> con </w:t>
      </w:r>
      <w:proofErr w:type="spellStart"/>
      <w:r>
        <w:t>los</w:t>
      </w:r>
      <w:proofErr w:type="spellEnd"/>
      <w:r>
        <w:t xml:space="preserve"> </w:t>
      </w:r>
      <w:proofErr w:type="spellStart"/>
      <w:r>
        <w:t>Productos</w:t>
      </w:r>
      <w:proofErr w:type="spellEnd"/>
      <w:r>
        <w:t xml:space="preserve"> y </w:t>
      </w:r>
      <w:proofErr w:type="spellStart"/>
      <w:r>
        <w:t>Servicios</w:t>
      </w:r>
      <w:proofErr w:type="spellEnd"/>
      <w:r>
        <w:t xml:space="preserve"> que </w:t>
      </w:r>
      <w:proofErr w:type="spellStart"/>
      <w:r>
        <w:t>sean</w:t>
      </w:r>
      <w:proofErr w:type="spellEnd"/>
      <w:r>
        <w:t xml:space="preserve"> </w:t>
      </w:r>
      <w:proofErr w:type="spellStart"/>
      <w:r>
        <w:t>información</w:t>
      </w:r>
      <w:proofErr w:type="spellEnd"/>
      <w:r>
        <w:t xml:space="preserve"> </w:t>
      </w:r>
      <w:proofErr w:type="spellStart"/>
      <w:r>
        <w:t>confidencial</w:t>
      </w:r>
      <w:proofErr w:type="spellEnd"/>
      <w:r>
        <w:t xml:space="preserve"> del </w:t>
      </w:r>
      <w:proofErr w:type="spellStart"/>
      <w:r>
        <w:t>Cliente</w:t>
      </w:r>
      <w:proofErr w:type="spellEnd"/>
      <w:r>
        <w:t xml:space="preserve"> </w:t>
      </w:r>
      <w:proofErr w:type="spellStart"/>
      <w:r>
        <w:t>en</w:t>
      </w:r>
      <w:proofErr w:type="spellEnd"/>
      <w:r>
        <w:t xml:space="preserve"> </w:t>
      </w:r>
      <w:proofErr w:type="spellStart"/>
      <w:r>
        <w:t>virtud</w:t>
      </w:r>
      <w:proofErr w:type="spellEnd"/>
      <w:r>
        <w:t xml:space="preserve"> del </w:t>
      </w:r>
      <w:proofErr w:type="spellStart"/>
      <w:r>
        <w:t>contrato</w:t>
      </w:r>
      <w:proofErr w:type="spellEnd"/>
      <w:r>
        <w:t xml:space="preserve"> del </w:t>
      </w:r>
      <w:proofErr w:type="spellStart"/>
      <w:r>
        <w:t>Cliente</w:t>
      </w:r>
      <w:proofErr w:type="spellEnd"/>
      <w:r>
        <w:t xml:space="preserve">. Todo </w:t>
      </w:r>
      <w:proofErr w:type="spellStart"/>
      <w:r>
        <w:t>el</w:t>
      </w:r>
      <w:proofErr w:type="spellEnd"/>
      <w:r>
        <w:t xml:space="preserve"> </w:t>
      </w:r>
      <w:proofErr w:type="spellStart"/>
      <w:r>
        <w:t>tratamiento</w:t>
      </w:r>
      <w:proofErr w:type="spellEnd"/>
      <w:r>
        <w:t xml:space="preserve"> de </w:t>
      </w:r>
      <w:proofErr w:type="spellStart"/>
      <w:r>
        <w:t>los</w:t>
      </w:r>
      <w:proofErr w:type="spellEnd"/>
      <w:r>
        <w:t xml:space="preserve"> </w:t>
      </w:r>
      <w:proofErr w:type="spellStart"/>
      <w:r>
        <w:t>Datos</w:t>
      </w:r>
      <w:proofErr w:type="spellEnd"/>
      <w:r>
        <w:t xml:space="preserve"> </w:t>
      </w:r>
      <w:proofErr w:type="spellStart"/>
      <w:r>
        <w:t>tratados</w:t>
      </w:r>
      <w:proofErr w:type="spellEnd"/>
      <w:r>
        <w:t xml:space="preserve"> </w:t>
      </w:r>
      <w:proofErr w:type="spellStart"/>
      <w:r>
        <w:t>está</w:t>
      </w:r>
      <w:proofErr w:type="spellEnd"/>
      <w:r>
        <w:t xml:space="preserve"> </w:t>
      </w:r>
      <w:proofErr w:type="spellStart"/>
      <w:r>
        <w:t>sujeto</w:t>
      </w:r>
      <w:proofErr w:type="spellEnd"/>
      <w:r>
        <w:t xml:space="preserve"> a la </w:t>
      </w:r>
      <w:proofErr w:type="spellStart"/>
      <w:r>
        <w:t>obligación</w:t>
      </w:r>
      <w:proofErr w:type="spellEnd"/>
      <w:r>
        <w:t xml:space="preserve"> de </w:t>
      </w:r>
      <w:proofErr w:type="spellStart"/>
      <w:r>
        <w:t>confidencialidad</w:t>
      </w:r>
      <w:proofErr w:type="spellEnd"/>
      <w:r>
        <w:t xml:space="preserve"> de Microsoft </w:t>
      </w:r>
      <w:proofErr w:type="spellStart"/>
      <w:r>
        <w:t>en</w:t>
      </w:r>
      <w:proofErr w:type="spellEnd"/>
      <w:r>
        <w:t xml:space="preserve"> </w:t>
      </w:r>
      <w:proofErr w:type="spellStart"/>
      <w:r>
        <w:t>virtud</w:t>
      </w:r>
      <w:proofErr w:type="spellEnd"/>
      <w:r>
        <w:t xml:space="preserve"> del </w:t>
      </w:r>
      <w:proofErr w:type="spellStart"/>
      <w:r>
        <w:t>contrato</w:t>
      </w:r>
      <w:proofErr w:type="spellEnd"/>
      <w:r>
        <w:t xml:space="preserve"> del </w:t>
      </w:r>
      <w:proofErr w:type="spellStart"/>
      <w:r>
        <w:t>Cliente</w:t>
      </w:r>
      <w:proofErr w:type="spellEnd"/>
      <w:r>
        <w:t xml:space="preserve">. </w:t>
      </w:r>
    </w:p>
    <w:p w14:paraId="7A25F2FE" w14:textId="77777777" w:rsidR="004E0FC0" w:rsidRPr="006366A8" w:rsidRDefault="004E0FC0" w:rsidP="004E0FC0">
      <w:pPr>
        <w:pStyle w:val="ProductList-Body"/>
        <w:spacing w:after="120"/>
      </w:pPr>
      <w:r>
        <w:rPr>
          <w:szCs w:val="18"/>
        </w:rPr>
        <w:t xml:space="preserve">Microsoft no </w:t>
      </w:r>
      <w:proofErr w:type="spellStart"/>
      <w:r>
        <w:rPr>
          <w:szCs w:val="18"/>
        </w:rPr>
        <w:t>revelará</w:t>
      </w:r>
      <w:proofErr w:type="spellEnd"/>
      <w:r>
        <w:rPr>
          <w:szCs w:val="18"/>
        </w:rPr>
        <w:t xml:space="preserve"> </w:t>
      </w:r>
      <w:proofErr w:type="spellStart"/>
      <w:r>
        <w:rPr>
          <w:szCs w:val="18"/>
        </w:rPr>
        <w:t>ni</w:t>
      </w:r>
      <w:proofErr w:type="spellEnd"/>
      <w:r>
        <w:rPr>
          <w:szCs w:val="18"/>
        </w:rPr>
        <w:t xml:space="preserve"> </w:t>
      </w:r>
      <w:proofErr w:type="spellStart"/>
      <w:r>
        <w:rPr>
          <w:szCs w:val="18"/>
        </w:rPr>
        <w:t>proporcionará</w:t>
      </w:r>
      <w:proofErr w:type="spellEnd"/>
      <w:r>
        <w:rPr>
          <w:szCs w:val="18"/>
        </w:rPr>
        <w:t xml:space="preserve"> </w:t>
      </w:r>
      <w:proofErr w:type="spellStart"/>
      <w:r>
        <w:rPr>
          <w:szCs w:val="18"/>
        </w:rPr>
        <w:t>acceso</w:t>
      </w:r>
      <w:proofErr w:type="spellEnd"/>
      <w:r>
        <w:rPr>
          <w:szCs w:val="18"/>
        </w:rPr>
        <w:t xml:space="preserve"> a </w:t>
      </w:r>
      <w:proofErr w:type="spellStart"/>
      <w:r>
        <w:rPr>
          <w:szCs w:val="18"/>
        </w:rPr>
        <w:t>Datos</w:t>
      </w:r>
      <w:proofErr w:type="spellEnd"/>
      <w:r>
        <w:rPr>
          <w:szCs w:val="18"/>
        </w:rPr>
        <w:t xml:space="preserve"> </w:t>
      </w:r>
      <w:proofErr w:type="spellStart"/>
      <w:r>
        <w:rPr>
          <w:szCs w:val="18"/>
        </w:rPr>
        <w:t>Tratados</w:t>
      </w:r>
      <w:proofErr w:type="spellEnd"/>
      <w:r>
        <w:rPr>
          <w:szCs w:val="18"/>
        </w:rPr>
        <w:t xml:space="preserve"> a la </w:t>
      </w:r>
      <w:proofErr w:type="spellStart"/>
      <w:r>
        <w:rPr>
          <w:szCs w:val="18"/>
        </w:rPr>
        <w:t>autoridad</w:t>
      </w:r>
      <w:proofErr w:type="spellEnd"/>
      <w:r>
        <w:rPr>
          <w:szCs w:val="18"/>
        </w:rPr>
        <w:t xml:space="preserve"> judicial, salvo que lo </w:t>
      </w:r>
      <w:proofErr w:type="spellStart"/>
      <w:r>
        <w:rPr>
          <w:szCs w:val="18"/>
        </w:rPr>
        <w:t>exija</w:t>
      </w:r>
      <w:proofErr w:type="spellEnd"/>
      <w:r>
        <w:rPr>
          <w:szCs w:val="18"/>
        </w:rPr>
        <w:t xml:space="preserve"> la ley. En </w:t>
      </w:r>
      <w:proofErr w:type="spellStart"/>
      <w:r>
        <w:rPr>
          <w:szCs w:val="18"/>
        </w:rPr>
        <w:t>caso</w:t>
      </w:r>
      <w:proofErr w:type="spellEnd"/>
      <w:r>
        <w:rPr>
          <w:szCs w:val="18"/>
        </w:rPr>
        <w:t xml:space="preserve"> de que la </w:t>
      </w:r>
      <w:proofErr w:type="spellStart"/>
      <w:r>
        <w:rPr>
          <w:szCs w:val="18"/>
        </w:rPr>
        <w:t>autoridad</w:t>
      </w:r>
      <w:proofErr w:type="spellEnd"/>
      <w:r>
        <w:rPr>
          <w:szCs w:val="18"/>
        </w:rPr>
        <w:t xml:space="preserve"> judicial se </w:t>
      </w:r>
      <w:proofErr w:type="spellStart"/>
      <w:r>
        <w:rPr>
          <w:szCs w:val="18"/>
        </w:rPr>
        <w:t>ponga</w:t>
      </w:r>
      <w:proofErr w:type="spellEnd"/>
      <w:r>
        <w:rPr>
          <w:szCs w:val="18"/>
        </w:rPr>
        <w:t xml:space="preserve"> </w:t>
      </w:r>
      <w:proofErr w:type="spellStart"/>
      <w:r>
        <w:rPr>
          <w:szCs w:val="18"/>
        </w:rPr>
        <w:t>en</w:t>
      </w:r>
      <w:proofErr w:type="spellEnd"/>
      <w:r>
        <w:rPr>
          <w:szCs w:val="18"/>
        </w:rPr>
        <w:t xml:space="preserve"> </w:t>
      </w:r>
      <w:proofErr w:type="spellStart"/>
      <w:r>
        <w:rPr>
          <w:szCs w:val="18"/>
        </w:rPr>
        <w:t>contacto</w:t>
      </w:r>
      <w:proofErr w:type="spellEnd"/>
      <w:r>
        <w:rPr>
          <w:szCs w:val="18"/>
        </w:rPr>
        <w:t xml:space="preserve"> con Microsoft con la </w:t>
      </w:r>
      <w:proofErr w:type="spellStart"/>
      <w:r>
        <w:rPr>
          <w:szCs w:val="18"/>
        </w:rPr>
        <w:t>finalidad</w:t>
      </w:r>
      <w:proofErr w:type="spellEnd"/>
      <w:r>
        <w:rPr>
          <w:szCs w:val="18"/>
        </w:rPr>
        <w:t xml:space="preserve"> de </w:t>
      </w:r>
      <w:proofErr w:type="spellStart"/>
      <w:r>
        <w:rPr>
          <w:szCs w:val="18"/>
        </w:rPr>
        <w:t>solicitar</w:t>
      </w:r>
      <w:proofErr w:type="spellEnd"/>
      <w:r>
        <w:rPr>
          <w:szCs w:val="18"/>
        </w:rPr>
        <w:t xml:space="preserve"> </w:t>
      </w:r>
      <w:proofErr w:type="spellStart"/>
      <w:r>
        <w:rPr>
          <w:szCs w:val="18"/>
        </w:rPr>
        <w:t>Datos</w:t>
      </w:r>
      <w:proofErr w:type="spellEnd"/>
      <w:r>
        <w:rPr>
          <w:szCs w:val="18"/>
        </w:rPr>
        <w:t xml:space="preserve"> </w:t>
      </w:r>
      <w:proofErr w:type="spellStart"/>
      <w:r>
        <w:rPr>
          <w:szCs w:val="18"/>
        </w:rPr>
        <w:t>Procesados</w:t>
      </w:r>
      <w:proofErr w:type="spellEnd"/>
      <w:r>
        <w:rPr>
          <w:szCs w:val="18"/>
        </w:rPr>
        <w:t xml:space="preserve">, Microsoft </w:t>
      </w:r>
      <w:proofErr w:type="spellStart"/>
      <w:r>
        <w:rPr>
          <w:szCs w:val="18"/>
        </w:rPr>
        <w:t>intentará</w:t>
      </w:r>
      <w:proofErr w:type="spellEnd"/>
      <w:r>
        <w:rPr>
          <w:szCs w:val="18"/>
        </w:rPr>
        <w:t xml:space="preserve"> instar a la </w:t>
      </w:r>
      <w:proofErr w:type="spellStart"/>
      <w:r>
        <w:rPr>
          <w:szCs w:val="18"/>
        </w:rPr>
        <w:t>autoridad</w:t>
      </w:r>
      <w:proofErr w:type="spellEnd"/>
      <w:r>
        <w:rPr>
          <w:szCs w:val="18"/>
        </w:rPr>
        <w:t xml:space="preserve"> </w:t>
      </w:r>
      <w:proofErr w:type="spellStart"/>
      <w:r>
        <w:rPr>
          <w:szCs w:val="18"/>
        </w:rPr>
        <w:t>competente</w:t>
      </w:r>
      <w:proofErr w:type="spellEnd"/>
      <w:r>
        <w:rPr>
          <w:szCs w:val="18"/>
        </w:rPr>
        <w:t xml:space="preserve"> a </w:t>
      </w:r>
      <w:proofErr w:type="spellStart"/>
      <w:r>
        <w:rPr>
          <w:szCs w:val="18"/>
        </w:rPr>
        <w:t>solicitarle</w:t>
      </w:r>
      <w:proofErr w:type="spellEnd"/>
      <w:r>
        <w:rPr>
          <w:szCs w:val="18"/>
        </w:rPr>
        <w:t xml:space="preserve"> </w:t>
      </w:r>
      <w:proofErr w:type="spellStart"/>
      <w:r>
        <w:rPr>
          <w:szCs w:val="18"/>
        </w:rPr>
        <w:t>los</w:t>
      </w:r>
      <w:proofErr w:type="spellEnd"/>
      <w:r>
        <w:rPr>
          <w:szCs w:val="18"/>
        </w:rPr>
        <w:t xml:space="preserve"> </w:t>
      </w:r>
      <w:proofErr w:type="spellStart"/>
      <w:r>
        <w:rPr>
          <w:szCs w:val="18"/>
        </w:rPr>
        <w:t>datos</w:t>
      </w:r>
      <w:proofErr w:type="spellEnd"/>
      <w:r>
        <w:rPr>
          <w:szCs w:val="18"/>
        </w:rPr>
        <w:t xml:space="preserve"> </w:t>
      </w:r>
      <w:proofErr w:type="spellStart"/>
      <w:r>
        <w:rPr>
          <w:szCs w:val="18"/>
        </w:rPr>
        <w:t>directamente</w:t>
      </w:r>
      <w:proofErr w:type="spellEnd"/>
      <w:r>
        <w:rPr>
          <w:szCs w:val="18"/>
        </w:rPr>
        <w:t xml:space="preserve"> al </w:t>
      </w:r>
      <w:proofErr w:type="spellStart"/>
      <w:r>
        <w:rPr>
          <w:szCs w:val="18"/>
        </w:rPr>
        <w:t>Cliente</w:t>
      </w:r>
      <w:proofErr w:type="spellEnd"/>
      <w:r>
        <w:rPr>
          <w:szCs w:val="18"/>
        </w:rPr>
        <w:t xml:space="preserve">. Si Microsoft se </w:t>
      </w:r>
      <w:proofErr w:type="spellStart"/>
      <w:r>
        <w:rPr>
          <w:szCs w:val="18"/>
        </w:rPr>
        <w:t>ve</w:t>
      </w:r>
      <w:proofErr w:type="spellEnd"/>
      <w:r>
        <w:rPr>
          <w:szCs w:val="18"/>
        </w:rPr>
        <w:t xml:space="preserve"> </w:t>
      </w:r>
      <w:proofErr w:type="spellStart"/>
      <w:r>
        <w:rPr>
          <w:szCs w:val="18"/>
        </w:rPr>
        <w:t>obligado</w:t>
      </w:r>
      <w:proofErr w:type="spellEnd"/>
      <w:r>
        <w:rPr>
          <w:szCs w:val="18"/>
        </w:rPr>
        <w:t xml:space="preserve"> a </w:t>
      </w:r>
      <w:proofErr w:type="spellStart"/>
      <w:r>
        <w:rPr>
          <w:szCs w:val="18"/>
        </w:rPr>
        <w:t>revelar</w:t>
      </w:r>
      <w:proofErr w:type="spellEnd"/>
      <w:r>
        <w:rPr>
          <w:szCs w:val="18"/>
        </w:rPr>
        <w:t xml:space="preserve"> o </w:t>
      </w:r>
      <w:proofErr w:type="spellStart"/>
      <w:r>
        <w:rPr>
          <w:szCs w:val="18"/>
        </w:rPr>
        <w:t>proporcionar</w:t>
      </w:r>
      <w:proofErr w:type="spellEnd"/>
      <w:r>
        <w:rPr>
          <w:szCs w:val="18"/>
        </w:rPr>
        <w:t xml:space="preserve"> </w:t>
      </w:r>
      <w:proofErr w:type="spellStart"/>
      <w:r>
        <w:rPr>
          <w:szCs w:val="18"/>
        </w:rPr>
        <w:t>acceso</w:t>
      </w:r>
      <w:proofErr w:type="spellEnd"/>
      <w:r>
        <w:rPr>
          <w:szCs w:val="18"/>
        </w:rPr>
        <w:t xml:space="preserve"> a </w:t>
      </w:r>
      <w:proofErr w:type="spellStart"/>
      <w:r>
        <w:rPr>
          <w:szCs w:val="18"/>
        </w:rPr>
        <w:t>cualesquiera</w:t>
      </w:r>
      <w:proofErr w:type="spellEnd"/>
      <w:r>
        <w:rPr>
          <w:szCs w:val="18"/>
        </w:rPr>
        <w:t xml:space="preserve"> </w:t>
      </w:r>
      <w:proofErr w:type="spellStart"/>
      <w:r>
        <w:rPr>
          <w:szCs w:val="18"/>
        </w:rPr>
        <w:t>Datos</w:t>
      </w:r>
      <w:proofErr w:type="spellEnd"/>
      <w:r>
        <w:rPr>
          <w:szCs w:val="18"/>
        </w:rPr>
        <w:t xml:space="preserve"> </w:t>
      </w:r>
      <w:proofErr w:type="spellStart"/>
      <w:r>
        <w:rPr>
          <w:szCs w:val="18"/>
        </w:rPr>
        <w:t>Procesados</w:t>
      </w:r>
      <w:proofErr w:type="spellEnd"/>
      <w:r>
        <w:rPr>
          <w:szCs w:val="18"/>
        </w:rPr>
        <w:t xml:space="preserve"> a la </w:t>
      </w:r>
      <w:proofErr w:type="spellStart"/>
      <w:r>
        <w:rPr>
          <w:szCs w:val="18"/>
        </w:rPr>
        <w:t>autoridad</w:t>
      </w:r>
      <w:proofErr w:type="spellEnd"/>
      <w:r>
        <w:rPr>
          <w:szCs w:val="18"/>
        </w:rPr>
        <w:t xml:space="preserve"> judicial, </w:t>
      </w:r>
      <w:proofErr w:type="spellStart"/>
      <w:r>
        <w:rPr>
          <w:szCs w:val="18"/>
        </w:rPr>
        <w:t>notificará</w:t>
      </w:r>
      <w:proofErr w:type="spellEnd"/>
      <w:r>
        <w:rPr>
          <w:szCs w:val="18"/>
        </w:rPr>
        <w:t xml:space="preserve"> </w:t>
      </w:r>
      <w:proofErr w:type="spellStart"/>
      <w:r>
        <w:rPr>
          <w:szCs w:val="18"/>
        </w:rPr>
        <w:t>inmediatamente</w:t>
      </w:r>
      <w:proofErr w:type="spellEnd"/>
      <w:r>
        <w:rPr>
          <w:szCs w:val="18"/>
        </w:rPr>
        <w:t xml:space="preserve"> al </w:t>
      </w:r>
      <w:proofErr w:type="spellStart"/>
      <w:r>
        <w:rPr>
          <w:szCs w:val="18"/>
        </w:rPr>
        <w:t>Cliente</w:t>
      </w:r>
      <w:proofErr w:type="spellEnd"/>
      <w:r>
        <w:rPr>
          <w:szCs w:val="18"/>
        </w:rPr>
        <w:t xml:space="preserve"> y </w:t>
      </w:r>
      <w:proofErr w:type="spellStart"/>
      <w:r>
        <w:rPr>
          <w:szCs w:val="18"/>
        </w:rPr>
        <w:t>proporcionará</w:t>
      </w:r>
      <w:proofErr w:type="spellEnd"/>
      <w:r>
        <w:rPr>
          <w:szCs w:val="18"/>
        </w:rPr>
        <w:t xml:space="preserve"> </w:t>
      </w:r>
      <w:proofErr w:type="spellStart"/>
      <w:r>
        <w:rPr>
          <w:szCs w:val="18"/>
        </w:rPr>
        <w:t>una</w:t>
      </w:r>
      <w:proofErr w:type="spellEnd"/>
      <w:r>
        <w:rPr>
          <w:szCs w:val="18"/>
        </w:rPr>
        <w:t xml:space="preserve"> </w:t>
      </w:r>
      <w:proofErr w:type="spellStart"/>
      <w:r>
        <w:rPr>
          <w:szCs w:val="18"/>
        </w:rPr>
        <w:t>copia</w:t>
      </w:r>
      <w:proofErr w:type="spellEnd"/>
      <w:r>
        <w:rPr>
          <w:szCs w:val="18"/>
        </w:rPr>
        <w:t xml:space="preserve"> de la </w:t>
      </w:r>
      <w:proofErr w:type="spellStart"/>
      <w:r>
        <w:rPr>
          <w:szCs w:val="18"/>
        </w:rPr>
        <w:t>solicitud</w:t>
      </w:r>
      <w:proofErr w:type="spellEnd"/>
      <w:r>
        <w:rPr>
          <w:szCs w:val="18"/>
        </w:rPr>
        <w:t xml:space="preserve">, a </w:t>
      </w:r>
      <w:proofErr w:type="spellStart"/>
      <w:r>
        <w:rPr>
          <w:szCs w:val="18"/>
        </w:rPr>
        <w:t>menos</w:t>
      </w:r>
      <w:proofErr w:type="spellEnd"/>
      <w:r>
        <w:rPr>
          <w:szCs w:val="18"/>
        </w:rPr>
        <w:t xml:space="preserve"> que lo </w:t>
      </w:r>
      <w:proofErr w:type="spellStart"/>
      <w:r>
        <w:rPr>
          <w:szCs w:val="18"/>
        </w:rPr>
        <w:t>prohíba</w:t>
      </w:r>
      <w:proofErr w:type="spellEnd"/>
      <w:r>
        <w:rPr>
          <w:szCs w:val="18"/>
        </w:rPr>
        <w:t xml:space="preserve"> la </w:t>
      </w:r>
      <w:proofErr w:type="spellStart"/>
      <w:r>
        <w:rPr>
          <w:szCs w:val="18"/>
        </w:rPr>
        <w:t>legislación</w:t>
      </w:r>
      <w:proofErr w:type="spellEnd"/>
      <w:r>
        <w:rPr>
          <w:szCs w:val="18"/>
        </w:rPr>
        <w:t xml:space="preserve"> </w:t>
      </w:r>
      <w:proofErr w:type="spellStart"/>
      <w:r>
        <w:rPr>
          <w:szCs w:val="18"/>
        </w:rPr>
        <w:t>vigente</w:t>
      </w:r>
      <w:proofErr w:type="spellEnd"/>
      <w:r>
        <w:t>.</w:t>
      </w:r>
    </w:p>
    <w:p w14:paraId="1CE7EC18" w14:textId="77777777" w:rsidR="004E0FC0" w:rsidRDefault="004E0FC0" w:rsidP="004E0FC0">
      <w:pPr>
        <w:pStyle w:val="ProductList-Body"/>
        <w:spacing w:after="120"/>
      </w:pPr>
      <w:r>
        <w:t xml:space="preserve">Una </w:t>
      </w:r>
      <w:proofErr w:type="spellStart"/>
      <w:r>
        <w:t>vez</w:t>
      </w:r>
      <w:proofErr w:type="spellEnd"/>
      <w:r>
        <w:t xml:space="preserve"> </w:t>
      </w:r>
      <w:proofErr w:type="spellStart"/>
      <w:r>
        <w:t>recibida</w:t>
      </w:r>
      <w:proofErr w:type="spellEnd"/>
      <w:r>
        <w:t xml:space="preserve"> la </w:t>
      </w:r>
      <w:proofErr w:type="spellStart"/>
      <w:r>
        <w:t>solicitud</w:t>
      </w:r>
      <w:proofErr w:type="spellEnd"/>
      <w:r>
        <w:t xml:space="preserve"> de </w:t>
      </w:r>
      <w:proofErr w:type="spellStart"/>
      <w:r>
        <w:t>Datos</w:t>
      </w:r>
      <w:proofErr w:type="spellEnd"/>
      <w:r>
        <w:t xml:space="preserve"> </w:t>
      </w:r>
      <w:proofErr w:type="spellStart"/>
      <w:r>
        <w:t>Procesados</w:t>
      </w:r>
      <w:proofErr w:type="spellEnd"/>
      <w:r>
        <w:t xml:space="preserve"> </w:t>
      </w:r>
      <w:proofErr w:type="spellStart"/>
      <w:r>
        <w:t>por</w:t>
      </w:r>
      <w:proofErr w:type="spellEnd"/>
      <w:r>
        <w:t xml:space="preserve"> </w:t>
      </w:r>
      <w:proofErr w:type="spellStart"/>
      <w:r>
        <w:t>parte</w:t>
      </w:r>
      <w:proofErr w:type="spellEnd"/>
      <w:r>
        <w:t xml:space="preserve"> de un </w:t>
      </w:r>
      <w:proofErr w:type="spellStart"/>
      <w:r>
        <w:t>tercero</w:t>
      </w:r>
      <w:proofErr w:type="spellEnd"/>
      <w:r>
        <w:t xml:space="preserve">, Microsoft </w:t>
      </w:r>
      <w:proofErr w:type="spellStart"/>
      <w:r>
        <w:t>notificará</w:t>
      </w:r>
      <w:proofErr w:type="spellEnd"/>
      <w:r>
        <w:t xml:space="preserve"> de </w:t>
      </w:r>
      <w:proofErr w:type="spellStart"/>
      <w:r>
        <w:t>inmediato</w:t>
      </w:r>
      <w:proofErr w:type="spellEnd"/>
      <w:r>
        <w:t xml:space="preserve"> al </w:t>
      </w:r>
      <w:proofErr w:type="spellStart"/>
      <w:r>
        <w:t>Cliente</w:t>
      </w:r>
      <w:proofErr w:type="spellEnd"/>
      <w:r>
        <w:t xml:space="preserve">, salvo que lo </w:t>
      </w:r>
      <w:proofErr w:type="spellStart"/>
      <w:r>
        <w:t>prohíba</w:t>
      </w:r>
      <w:proofErr w:type="spellEnd"/>
      <w:r>
        <w:t xml:space="preserve"> la </w:t>
      </w:r>
      <w:proofErr w:type="spellStart"/>
      <w:r>
        <w:t>legislación</w:t>
      </w:r>
      <w:proofErr w:type="spellEnd"/>
      <w:r>
        <w:t xml:space="preserve"> </w:t>
      </w:r>
      <w:proofErr w:type="spellStart"/>
      <w:r>
        <w:t>vigente</w:t>
      </w:r>
      <w:proofErr w:type="spellEnd"/>
      <w:r>
        <w:t xml:space="preserve">. Microsoft </w:t>
      </w:r>
      <w:proofErr w:type="spellStart"/>
      <w:r>
        <w:t>rechazará</w:t>
      </w:r>
      <w:proofErr w:type="spellEnd"/>
      <w:r>
        <w:t xml:space="preserve"> la </w:t>
      </w:r>
      <w:proofErr w:type="spellStart"/>
      <w:r>
        <w:t>solicitud</w:t>
      </w:r>
      <w:proofErr w:type="spellEnd"/>
      <w:r>
        <w:t xml:space="preserve">, salvo que la ley le </w:t>
      </w:r>
      <w:proofErr w:type="spellStart"/>
      <w:r>
        <w:t>obligue</w:t>
      </w:r>
      <w:proofErr w:type="spellEnd"/>
      <w:r>
        <w:t xml:space="preserve"> a </w:t>
      </w:r>
      <w:proofErr w:type="spellStart"/>
      <w:r>
        <w:t>cumplimentarla</w:t>
      </w:r>
      <w:proofErr w:type="spellEnd"/>
      <w:r>
        <w:t xml:space="preserve">. Si la </w:t>
      </w:r>
      <w:proofErr w:type="spellStart"/>
      <w:r>
        <w:t>solicitud</w:t>
      </w:r>
      <w:proofErr w:type="spellEnd"/>
      <w:r>
        <w:t xml:space="preserve"> </w:t>
      </w:r>
      <w:proofErr w:type="spellStart"/>
      <w:r>
        <w:t>fuese</w:t>
      </w:r>
      <w:proofErr w:type="spellEnd"/>
      <w:r>
        <w:t xml:space="preserve"> </w:t>
      </w:r>
      <w:proofErr w:type="spellStart"/>
      <w:r>
        <w:t>válida</w:t>
      </w:r>
      <w:proofErr w:type="spellEnd"/>
      <w:r>
        <w:t xml:space="preserve">, Microsoft </w:t>
      </w:r>
      <w:proofErr w:type="spellStart"/>
      <w:r>
        <w:t>intentará</w:t>
      </w:r>
      <w:proofErr w:type="spellEnd"/>
      <w:r>
        <w:t xml:space="preserve"> </w:t>
      </w:r>
      <w:proofErr w:type="spellStart"/>
      <w:r>
        <w:t>redirigir</w:t>
      </w:r>
      <w:proofErr w:type="spellEnd"/>
      <w:r>
        <w:t xml:space="preserve"> a </w:t>
      </w:r>
      <w:proofErr w:type="spellStart"/>
      <w:r>
        <w:t>dicho</w:t>
      </w:r>
      <w:proofErr w:type="spellEnd"/>
      <w:r>
        <w:t xml:space="preserve"> </w:t>
      </w:r>
      <w:proofErr w:type="spellStart"/>
      <w:r>
        <w:t>tercero</w:t>
      </w:r>
      <w:proofErr w:type="spellEnd"/>
      <w:r>
        <w:t xml:space="preserve"> para que </w:t>
      </w:r>
      <w:proofErr w:type="spellStart"/>
      <w:r>
        <w:t>solicite</w:t>
      </w:r>
      <w:proofErr w:type="spellEnd"/>
      <w:r>
        <w:t xml:space="preserve"> </w:t>
      </w:r>
      <w:proofErr w:type="spellStart"/>
      <w:r>
        <w:t>los</w:t>
      </w:r>
      <w:proofErr w:type="spellEnd"/>
      <w:r>
        <w:t xml:space="preserve"> </w:t>
      </w:r>
      <w:proofErr w:type="spellStart"/>
      <w:r>
        <w:t>datos</w:t>
      </w:r>
      <w:proofErr w:type="spellEnd"/>
      <w:r>
        <w:t xml:space="preserve"> </w:t>
      </w:r>
      <w:proofErr w:type="spellStart"/>
      <w:r>
        <w:t>directamente</w:t>
      </w:r>
      <w:proofErr w:type="spellEnd"/>
      <w:r>
        <w:t xml:space="preserve"> al </w:t>
      </w:r>
      <w:proofErr w:type="spellStart"/>
      <w:r>
        <w:t>Cliente</w:t>
      </w:r>
      <w:proofErr w:type="spellEnd"/>
      <w:r>
        <w:t>.</w:t>
      </w:r>
    </w:p>
    <w:p w14:paraId="085904E7" w14:textId="77777777" w:rsidR="004E0FC0" w:rsidRPr="006366A8" w:rsidRDefault="004E0FC0" w:rsidP="004E0FC0">
      <w:pPr>
        <w:pStyle w:val="ProductList-Body"/>
        <w:spacing w:after="120"/>
      </w:pPr>
      <w:r>
        <w:t xml:space="preserve">Microsoft solo </w:t>
      </w:r>
      <w:proofErr w:type="spellStart"/>
      <w:r>
        <w:t>revelará</w:t>
      </w:r>
      <w:proofErr w:type="spellEnd"/>
      <w:r>
        <w:t xml:space="preserve"> o </w:t>
      </w:r>
      <w:proofErr w:type="spellStart"/>
      <w:r>
        <w:t>brindará</w:t>
      </w:r>
      <w:proofErr w:type="spellEnd"/>
      <w:r>
        <w:t xml:space="preserve"> </w:t>
      </w:r>
      <w:proofErr w:type="spellStart"/>
      <w:r>
        <w:t>acceso</w:t>
      </w:r>
      <w:proofErr w:type="spellEnd"/>
      <w:r>
        <w:t xml:space="preserve"> a </w:t>
      </w:r>
      <w:proofErr w:type="spellStart"/>
      <w:r>
        <w:t>los</w:t>
      </w:r>
      <w:proofErr w:type="spellEnd"/>
      <w:r>
        <w:t xml:space="preserve"> </w:t>
      </w:r>
      <w:proofErr w:type="spellStart"/>
      <w:r>
        <w:t>Datos</w:t>
      </w:r>
      <w:proofErr w:type="spellEnd"/>
      <w:r>
        <w:t xml:space="preserve"> </w:t>
      </w:r>
      <w:proofErr w:type="spellStart"/>
      <w:r>
        <w:t>Procesados</w:t>
      </w:r>
      <w:proofErr w:type="spellEnd"/>
      <w:r>
        <w:t xml:space="preserve"> </w:t>
      </w:r>
      <w:proofErr w:type="spellStart"/>
      <w:r>
        <w:t>según</w:t>
      </w:r>
      <w:proofErr w:type="spellEnd"/>
      <w:r>
        <w:t xml:space="preserve"> lo </w:t>
      </w:r>
      <w:proofErr w:type="spellStart"/>
      <w:r>
        <w:t>requiera</w:t>
      </w:r>
      <w:proofErr w:type="spellEnd"/>
      <w:r>
        <w:t xml:space="preserve"> la ley, </w:t>
      </w:r>
      <w:proofErr w:type="spellStart"/>
      <w:r>
        <w:t>siempre</w:t>
      </w:r>
      <w:proofErr w:type="spellEnd"/>
      <w:r>
        <w:t xml:space="preserve"> que las </w:t>
      </w:r>
      <w:proofErr w:type="spellStart"/>
      <w:r>
        <w:t>leyes</w:t>
      </w:r>
      <w:proofErr w:type="spellEnd"/>
      <w:r>
        <w:t xml:space="preserve"> y </w:t>
      </w:r>
      <w:proofErr w:type="spellStart"/>
      <w:r>
        <w:t>prácticas</w:t>
      </w:r>
      <w:proofErr w:type="spellEnd"/>
      <w:r>
        <w:t xml:space="preserve"> </w:t>
      </w:r>
      <w:proofErr w:type="spellStart"/>
      <w:r>
        <w:t>respeten</w:t>
      </w:r>
      <w:proofErr w:type="spellEnd"/>
      <w:r>
        <w:t xml:space="preserve"> </w:t>
      </w:r>
      <w:proofErr w:type="spellStart"/>
      <w:r>
        <w:t>en</w:t>
      </w:r>
      <w:proofErr w:type="spellEnd"/>
      <w:r>
        <w:t xml:space="preserve"> lo </w:t>
      </w:r>
      <w:proofErr w:type="spellStart"/>
      <w:r>
        <w:t>esencial</w:t>
      </w:r>
      <w:proofErr w:type="spellEnd"/>
      <w:r>
        <w:t xml:space="preserve"> </w:t>
      </w:r>
      <w:proofErr w:type="spellStart"/>
      <w:r>
        <w:t>los</w:t>
      </w:r>
      <w:proofErr w:type="spellEnd"/>
      <w:r>
        <w:t xml:space="preserve"> derechos y </w:t>
      </w:r>
      <w:proofErr w:type="spellStart"/>
      <w:r>
        <w:t>libertades</w:t>
      </w:r>
      <w:proofErr w:type="spellEnd"/>
      <w:r>
        <w:t xml:space="preserve"> </w:t>
      </w:r>
      <w:proofErr w:type="spellStart"/>
      <w:r>
        <w:t>fundamentales</w:t>
      </w:r>
      <w:proofErr w:type="spellEnd"/>
      <w:r>
        <w:t xml:space="preserve"> y no </w:t>
      </w:r>
      <w:proofErr w:type="spellStart"/>
      <w:r>
        <w:t>excedan</w:t>
      </w:r>
      <w:proofErr w:type="spellEnd"/>
      <w:r>
        <w:t xml:space="preserve"> de lo que es </w:t>
      </w:r>
      <w:proofErr w:type="spellStart"/>
      <w:r>
        <w:t>necesario</w:t>
      </w:r>
      <w:proofErr w:type="spellEnd"/>
      <w:r>
        <w:t xml:space="preserve"> y </w:t>
      </w:r>
      <w:proofErr w:type="spellStart"/>
      <w:r>
        <w:t>proporcionado</w:t>
      </w:r>
      <w:proofErr w:type="spellEnd"/>
      <w:r>
        <w:t xml:space="preserve"> </w:t>
      </w:r>
      <w:proofErr w:type="spellStart"/>
      <w:r>
        <w:t>en</w:t>
      </w:r>
      <w:proofErr w:type="spellEnd"/>
      <w:r>
        <w:t xml:space="preserve"> </w:t>
      </w:r>
      <w:proofErr w:type="spellStart"/>
      <w:r>
        <w:t>una</w:t>
      </w:r>
      <w:proofErr w:type="spellEnd"/>
      <w:r>
        <w:t xml:space="preserve"> </w:t>
      </w:r>
      <w:proofErr w:type="spellStart"/>
      <w:r>
        <w:t>sociedad</w:t>
      </w:r>
      <w:proofErr w:type="spellEnd"/>
      <w:r>
        <w:t xml:space="preserve"> </w:t>
      </w:r>
      <w:proofErr w:type="spellStart"/>
      <w:r>
        <w:t>democrática</w:t>
      </w:r>
      <w:proofErr w:type="spellEnd"/>
      <w:r>
        <w:t xml:space="preserve"> para </w:t>
      </w:r>
      <w:proofErr w:type="spellStart"/>
      <w:r>
        <w:t>salvaguardar</w:t>
      </w:r>
      <w:proofErr w:type="spellEnd"/>
      <w:r>
        <w:t xml:space="preserve"> uno de </w:t>
      </w:r>
      <w:proofErr w:type="spellStart"/>
      <w:r>
        <w:t>los</w:t>
      </w:r>
      <w:proofErr w:type="spellEnd"/>
      <w:r>
        <w:t xml:space="preserve"> </w:t>
      </w:r>
      <w:proofErr w:type="spellStart"/>
      <w:r>
        <w:t>objetivos</w:t>
      </w:r>
      <w:proofErr w:type="spellEnd"/>
      <w:r>
        <w:t xml:space="preserve"> </w:t>
      </w:r>
      <w:proofErr w:type="spellStart"/>
      <w:r>
        <w:t>enumerados</w:t>
      </w:r>
      <w:proofErr w:type="spellEnd"/>
      <w:r>
        <w:t xml:space="preserve"> </w:t>
      </w:r>
      <w:proofErr w:type="spellStart"/>
      <w:r>
        <w:t>en</w:t>
      </w:r>
      <w:proofErr w:type="spellEnd"/>
      <w:r>
        <w:t xml:space="preserve"> </w:t>
      </w:r>
      <w:proofErr w:type="spellStart"/>
      <w:r>
        <w:t>el</w:t>
      </w:r>
      <w:proofErr w:type="spellEnd"/>
      <w:r>
        <w:t xml:space="preserve"> </w:t>
      </w:r>
      <w:proofErr w:type="spellStart"/>
      <w:r>
        <w:t>artículo</w:t>
      </w:r>
      <w:proofErr w:type="spellEnd"/>
      <w:r>
        <w:t xml:space="preserve"> 23, </w:t>
      </w:r>
      <w:proofErr w:type="spellStart"/>
      <w:r>
        <w:t>apartado</w:t>
      </w:r>
      <w:proofErr w:type="spellEnd"/>
      <w:r>
        <w:t xml:space="preserve"> 1, del RGPD.</w:t>
      </w:r>
    </w:p>
    <w:p w14:paraId="5A1DBD86" w14:textId="77777777" w:rsidR="004E0FC0" w:rsidRPr="006366A8" w:rsidRDefault="004E0FC0" w:rsidP="004E0FC0">
      <w:pPr>
        <w:pStyle w:val="ProductList-Body"/>
        <w:spacing w:after="120"/>
      </w:pPr>
      <w:r>
        <w:t xml:space="preserve">Microsoft no </w:t>
      </w:r>
      <w:proofErr w:type="spellStart"/>
      <w:r>
        <w:t>proporcionará</w:t>
      </w:r>
      <w:proofErr w:type="spellEnd"/>
      <w:r>
        <w:t xml:space="preserve"> a </w:t>
      </w:r>
      <w:proofErr w:type="spellStart"/>
      <w:r>
        <w:t>ningún</w:t>
      </w:r>
      <w:proofErr w:type="spellEnd"/>
      <w:r>
        <w:t xml:space="preserve"> </w:t>
      </w:r>
      <w:proofErr w:type="spellStart"/>
      <w:r>
        <w:t>tercero</w:t>
      </w:r>
      <w:proofErr w:type="spellEnd"/>
      <w:r>
        <w:t>: (a) </w:t>
      </w:r>
      <w:proofErr w:type="spellStart"/>
      <w:r>
        <w:t>acceso</w:t>
      </w:r>
      <w:proofErr w:type="spellEnd"/>
      <w:r>
        <w:t xml:space="preserve"> </w:t>
      </w:r>
      <w:proofErr w:type="spellStart"/>
      <w:r>
        <w:t>directo</w:t>
      </w:r>
      <w:proofErr w:type="spellEnd"/>
      <w:r>
        <w:t xml:space="preserve">, </w:t>
      </w:r>
      <w:proofErr w:type="spellStart"/>
      <w:r>
        <w:t>indirecto</w:t>
      </w:r>
      <w:proofErr w:type="spellEnd"/>
      <w:r>
        <w:t xml:space="preserve">, general o </w:t>
      </w:r>
      <w:proofErr w:type="spellStart"/>
      <w:r>
        <w:t>irrestricto</w:t>
      </w:r>
      <w:proofErr w:type="spellEnd"/>
      <w:r>
        <w:t xml:space="preserve"> a </w:t>
      </w:r>
      <w:proofErr w:type="spellStart"/>
      <w:r>
        <w:t>los</w:t>
      </w:r>
      <w:proofErr w:type="spellEnd"/>
      <w:r>
        <w:t xml:space="preserve"> </w:t>
      </w:r>
      <w:proofErr w:type="spellStart"/>
      <w:r>
        <w:t>Datos</w:t>
      </w:r>
      <w:proofErr w:type="spellEnd"/>
      <w:r>
        <w:t xml:space="preserve"> </w:t>
      </w:r>
      <w:proofErr w:type="spellStart"/>
      <w:r>
        <w:t>Tratados</w:t>
      </w:r>
      <w:proofErr w:type="spellEnd"/>
      <w:r>
        <w:t xml:space="preserve">; (b) claves de </w:t>
      </w:r>
      <w:proofErr w:type="spellStart"/>
      <w:r>
        <w:t>cifrado</w:t>
      </w:r>
      <w:proofErr w:type="spellEnd"/>
      <w:r>
        <w:t xml:space="preserve"> de </w:t>
      </w:r>
      <w:proofErr w:type="spellStart"/>
      <w:r>
        <w:t>plataforma</w:t>
      </w:r>
      <w:proofErr w:type="spellEnd"/>
      <w:r>
        <w:t xml:space="preserve"> que se </w:t>
      </w:r>
      <w:proofErr w:type="spellStart"/>
      <w:r>
        <w:t>utilicen</w:t>
      </w:r>
      <w:proofErr w:type="spellEnd"/>
      <w:r>
        <w:t xml:space="preserve"> para </w:t>
      </w:r>
      <w:proofErr w:type="spellStart"/>
      <w:r>
        <w:t>proteger</w:t>
      </w:r>
      <w:proofErr w:type="spellEnd"/>
      <w:r>
        <w:t xml:space="preserve"> </w:t>
      </w:r>
      <w:proofErr w:type="spellStart"/>
      <w:r>
        <w:t>los</w:t>
      </w:r>
      <w:proofErr w:type="spellEnd"/>
      <w:r>
        <w:t xml:space="preserve"> </w:t>
      </w:r>
      <w:proofErr w:type="spellStart"/>
      <w:r>
        <w:t>Datos</w:t>
      </w:r>
      <w:proofErr w:type="spellEnd"/>
      <w:r>
        <w:t xml:space="preserve"> </w:t>
      </w:r>
      <w:proofErr w:type="spellStart"/>
      <w:r>
        <w:t>Tratados</w:t>
      </w:r>
      <w:proofErr w:type="spellEnd"/>
      <w:r>
        <w:t xml:space="preserve"> </w:t>
      </w:r>
      <w:proofErr w:type="spellStart"/>
      <w:r>
        <w:t>o</w:t>
      </w:r>
      <w:proofErr w:type="spellEnd"/>
      <w:r>
        <w:t xml:space="preserve"> la </w:t>
      </w:r>
      <w:proofErr w:type="spellStart"/>
      <w:r>
        <w:t>capacidad</w:t>
      </w:r>
      <w:proofErr w:type="spellEnd"/>
      <w:r>
        <w:t xml:space="preserve"> de romper tales claves; </w:t>
      </w:r>
      <w:proofErr w:type="spellStart"/>
      <w:r>
        <w:t>ni</w:t>
      </w:r>
      <w:proofErr w:type="spellEnd"/>
      <w:r>
        <w:t xml:space="preserve"> (c) </w:t>
      </w:r>
      <w:proofErr w:type="spellStart"/>
      <w:r>
        <w:t>ningún</w:t>
      </w:r>
      <w:proofErr w:type="spellEnd"/>
      <w:r>
        <w:t xml:space="preserve"> </w:t>
      </w:r>
      <w:proofErr w:type="spellStart"/>
      <w:r>
        <w:t>tipo</w:t>
      </w:r>
      <w:proofErr w:type="spellEnd"/>
      <w:r>
        <w:t xml:space="preserve"> de </w:t>
      </w:r>
      <w:proofErr w:type="spellStart"/>
      <w:r>
        <w:t>acceso</w:t>
      </w:r>
      <w:proofErr w:type="spellEnd"/>
      <w:r>
        <w:t xml:space="preserve"> a </w:t>
      </w:r>
      <w:proofErr w:type="spellStart"/>
      <w:r>
        <w:t>los</w:t>
      </w:r>
      <w:proofErr w:type="spellEnd"/>
      <w:r>
        <w:t xml:space="preserve"> </w:t>
      </w:r>
      <w:proofErr w:type="spellStart"/>
      <w:r>
        <w:t>Datos</w:t>
      </w:r>
      <w:proofErr w:type="spellEnd"/>
      <w:r>
        <w:t xml:space="preserve"> </w:t>
      </w:r>
      <w:proofErr w:type="spellStart"/>
      <w:r>
        <w:t>Tratados</w:t>
      </w:r>
      <w:proofErr w:type="spellEnd"/>
      <w:r>
        <w:t xml:space="preserve"> </w:t>
      </w:r>
      <w:proofErr w:type="spellStart"/>
      <w:r>
        <w:t>si</w:t>
      </w:r>
      <w:proofErr w:type="spellEnd"/>
      <w:r>
        <w:t xml:space="preserve"> Microsoft </w:t>
      </w:r>
      <w:proofErr w:type="spellStart"/>
      <w:r>
        <w:t>tiene</w:t>
      </w:r>
      <w:proofErr w:type="spellEnd"/>
      <w:r>
        <w:t xml:space="preserve"> </w:t>
      </w:r>
      <w:proofErr w:type="spellStart"/>
      <w:r>
        <w:t>conocimiento</w:t>
      </w:r>
      <w:proofErr w:type="spellEnd"/>
      <w:r>
        <w:t xml:space="preserve"> de que tales </w:t>
      </w:r>
      <w:proofErr w:type="spellStart"/>
      <w:r>
        <w:t>datos</w:t>
      </w:r>
      <w:proofErr w:type="spellEnd"/>
      <w:r>
        <w:t xml:space="preserve"> se </w:t>
      </w:r>
      <w:proofErr w:type="spellStart"/>
      <w:r>
        <w:t>utilizarán</w:t>
      </w:r>
      <w:proofErr w:type="spellEnd"/>
      <w:r>
        <w:t xml:space="preserve"> con fines </w:t>
      </w:r>
      <w:proofErr w:type="spellStart"/>
      <w:r>
        <w:t>diferentes</w:t>
      </w:r>
      <w:proofErr w:type="spellEnd"/>
      <w:r>
        <w:t xml:space="preserve"> a </w:t>
      </w:r>
      <w:proofErr w:type="spellStart"/>
      <w:r>
        <w:t>los</w:t>
      </w:r>
      <w:proofErr w:type="spellEnd"/>
      <w:r>
        <w:t xml:space="preserve"> </w:t>
      </w:r>
      <w:proofErr w:type="spellStart"/>
      <w:r>
        <w:t>indicados</w:t>
      </w:r>
      <w:proofErr w:type="spellEnd"/>
      <w:r>
        <w:t xml:space="preserve"> </w:t>
      </w:r>
      <w:proofErr w:type="spellStart"/>
      <w:r>
        <w:t>en</w:t>
      </w:r>
      <w:proofErr w:type="spellEnd"/>
      <w:r>
        <w:t xml:space="preserve"> la </w:t>
      </w:r>
      <w:proofErr w:type="spellStart"/>
      <w:r>
        <w:t>solicitud</w:t>
      </w:r>
      <w:proofErr w:type="spellEnd"/>
      <w:r>
        <w:t xml:space="preserve"> del </w:t>
      </w:r>
      <w:proofErr w:type="spellStart"/>
      <w:r>
        <w:t>tercero</w:t>
      </w:r>
      <w:proofErr w:type="spellEnd"/>
      <w:r>
        <w:t xml:space="preserve">. </w:t>
      </w:r>
    </w:p>
    <w:p w14:paraId="41FCB2F1" w14:textId="77777777" w:rsidR="004E0FC0" w:rsidRPr="006366A8" w:rsidRDefault="004E0FC0" w:rsidP="004E0FC0">
      <w:pPr>
        <w:pStyle w:val="ProductList-Body"/>
        <w:spacing w:after="120"/>
      </w:pPr>
      <w:r>
        <w:t xml:space="preserve">Para </w:t>
      </w:r>
      <w:proofErr w:type="spellStart"/>
      <w:r>
        <w:t>llevar</w:t>
      </w:r>
      <w:proofErr w:type="spellEnd"/>
      <w:r>
        <w:t xml:space="preserve"> a </w:t>
      </w:r>
      <w:proofErr w:type="spellStart"/>
      <w:r>
        <w:t>cabo</w:t>
      </w:r>
      <w:proofErr w:type="spellEnd"/>
      <w:r>
        <w:t xml:space="preserve"> lo </w:t>
      </w:r>
      <w:proofErr w:type="spellStart"/>
      <w:r>
        <w:t>previsto</w:t>
      </w:r>
      <w:proofErr w:type="spellEnd"/>
      <w:r>
        <w:t xml:space="preserve"> </w:t>
      </w:r>
      <w:proofErr w:type="spellStart"/>
      <w:r>
        <w:t>en</w:t>
      </w:r>
      <w:proofErr w:type="spellEnd"/>
      <w:r>
        <w:t xml:space="preserve"> </w:t>
      </w:r>
      <w:proofErr w:type="spellStart"/>
      <w:r>
        <w:t>los</w:t>
      </w:r>
      <w:proofErr w:type="spellEnd"/>
      <w:r>
        <w:t xml:space="preserve"> </w:t>
      </w:r>
      <w:proofErr w:type="spellStart"/>
      <w:r>
        <w:t>párrafos</w:t>
      </w:r>
      <w:proofErr w:type="spellEnd"/>
      <w:r>
        <w:t xml:space="preserve"> </w:t>
      </w:r>
      <w:proofErr w:type="spellStart"/>
      <w:r>
        <w:t>anteriores</w:t>
      </w:r>
      <w:proofErr w:type="spellEnd"/>
      <w:r>
        <w:t xml:space="preserve">, Microsoft </w:t>
      </w:r>
      <w:proofErr w:type="spellStart"/>
      <w:r>
        <w:t>podrá</w:t>
      </w:r>
      <w:proofErr w:type="spellEnd"/>
      <w:r>
        <w:t xml:space="preserve"> </w:t>
      </w:r>
      <w:proofErr w:type="spellStart"/>
      <w:r>
        <w:t>proporcionar</w:t>
      </w:r>
      <w:proofErr w:type="spellEnd"/>
      <w:r>
        <w:t xml:space="preserve"> a </w:t>
      </w:r>
      <w:proofErr w:type="spellStart"/>
      <w:r>
        <w:t>los</w:t>
      </w:r>
      <w:proofErr w:type="spellEnd"/>
      <w:r>
        <w:t xml:space="preserve"> </w:t>
      </w:r>
      <w:proofErr w:type="spellStart"/>
      <w:r>
        <w:t>terceros</w:t>
      </w:r>
      <w:proofErr w:type="spellEnd"/>
      <w:r>
        <w:t xml:space="preserve"> la </w:t>
      </w:r>
      <w:proofErr w:type="spellStart"/>
      <w:r>
        <w:t>información</w:t>
      </w:r>
      <w:proofErr w:type="spellEnd"/>
      <w:r>
        <w:t xml:space="preserve"> de </w:t>
      </w:r>
      <w:proofErr w:type="spellStart"/>
      <w:r>
        <w:t>contacto</w:t>
      </w:r>
      <w:proofErr w:type="spellEnd"/>
      <w:r>
        <w:t xml:space="preserve"> </w:t>
      </w:r>
      <w:proofErr w:type="spellStart"/>
      <w:r>
        <w:t>básica</w:t>
      </w:r>
      <w:proofErr w:type="spellEnd"/>
      <w:r>
        <w:t xml:space="preserve"> del </w:t>
      </w:r>
      <w:proofErr w:type="spellStart"/>
      <w:r>
        <w:t>Cliente</w:t>
      </w:r>
      <w:proofErr w:type="spellEnd"/>
      <w:r>
        <w:t xml:space="preserve">. </w:t>
      </w:r>
    </w:p>
    <w:p w14:paraId="1D1A4639" w14:textId="77777777" w:rsidR="004C518D" w:rsidRPr="005A7C1B" w:rsidRDefault="004C518D" w:rsidP="00302D30">
      <w:pPr>
        <w:pStyle w:val="ProductList-SubSubSectionHeading"/>
        <w:spacing w:after="120"/>
        <w:jc w:val="both"/>
        <w:outlineLvl w:val="1"/>
        <w:rPr>
          <w:lang w:val="es-ES"/>
        </w:rPr>
      </w:pPr>
      <w:bookmarkStart w:id="73" w:name="_Toc65521764"/>
      <w:bookmarkStart w:id="74" w:name="_Toc82644457"/>
      <w:bookmarkStart w:id="75" w:name="_Toc155362837"/>
      <w:bookmarkStart w:id="76" w:name="_Toc26972842"/>
      <w:bookmarkStart w:id="77" w:name="_Toc489605577"/>
      <w:bookmarkEnd w:id="44"/>
      <w:bookmarkEnd w:id="45"/>
      <w:r w:rsidRPr="005A7C1B">
        <w:rPr>
          <w:lang w:val="es-ES"/>
        </w:rPr>
        <w:t>Tratamiento de Datos Personales; RGPD</w:t>
      </w:r>
      <w:bookmarkEnd w:id="73"/>
      <w:bookmarkEnd w:id="74"/>
      <w:bookmarkEnd w:id="75"/>
    </w:p>
    <w:p w14:paraId="1404AC69" w14:textId="77777777" w:rsidR="004C518D" w:rsidRPr="003E2463" w:rsidRDefault="004C518D" w:rsidP="00302D30">
      <w:pPr>
        <w:pStyle w:val="ProductList-Body"/>
        <w:spacing w:after="120"/>
        <w:jc w:val="both"/>
        <w:rPr>
          <w:lang w:val="es-ES"/>
        </w:rPr>
      </w:pPr>
      <w:r w:rsidRPr="003E2463">
        <w:rPr>
          <w:lang w:val="es-ES"/>
        </w:rPr>
        <w:t xml:space="preserve">Todos los Datos Personales </w:t>
      </w:r>
      <w:r w:rsidRPr="005A7C1B">
        <w:rPr>
          <w:lang w:val="es-ES"/>
        </w:rPr>
        <w:t>tratados</w:t>
      </w:r>
      <w:r w:rsidRPr="003E2463">
        <w:rPr>
          <w:lang w:val="es-ES"/>
        </w:rPr>
        <w:t xml:space="preserve"> por Microsoft en relación con la prestación de los Productos y Servicios se obtienen como parte de (a) </w:t>
      </w:r>
      <w:r w:rsidRPr="005A7C1B">
        <w:rPr>
          <w:lang w:val="es-ES"/>
        </w:rPr>
        <w:t xml:space="preserve">los </w:t>
      </w:r>
      <w:r w:rsidRPr="003E2463">
        <w:rPr>
          <w:lang w:val="es-ES"/>
        </w:rPr>
        <w:t xml:space="preserve">Datos del </w:t>
      </w:r>
      <w:r w:rsidRPr="005A7C1B">
        <w:rPr>
          <w:lang w:val="es-ES"/>
        </w:rPr>
        <w:t>C</w:t>
      </w:r>
      <w:r w:rsidRPr="003E2463">
        <w:rPr>
          <w:lang w:val="es-ES"/>
        </w:rPr>
        <w:t>liente, (b)</w:t>
      </w:r>
      <w:r>
        <w:rPr>
          <w:lang w:val="es-ES"/>
        </w:rPr>
        <w:t xml:space="preserve"> </w:t>
      </w:r>
      <w:r w:rsidRPr="005A7C1B">
        <w:rPr>
          <w:lang w:val="es-ES"/>
        </w:rPr>
        <w:t>los</w:t>
      </w:r>
      <w:r w:rsidRPr="003E2463">
        <w:rPr>
          <w:lang w:val="es-ES"/>
        </w:rPr>
        <w:t xml:space="preserve"> Datos de Servicios Profesionales o (c) datos generados, derivados o recopilados por Microsoft, inclu</w:t>
      </w:r>
      <w:r w:rsidRPr="00152464">
        <w:rPr>
          <w:lang w:val="es-ES"/>
        </w:rPr>
        <w:t>yendo</w:t>
      </w:r>
      <w:r w:rsidRPr="003E2463">
        <w:rPr>
          <w:lang w:val="es-ES"/>
        </w:rPr>
        <w:t xml:space="preserve"> datos enviados a Microsoft como resultado del uso </w:t>
      </w:r>
      <w:r w:rsidRPr="00152464">
        <w:rPr>
          <w:lang w:val="es-ES"/>
        </w:rPr>
        <w:t xml:space="preserve">por el Cliente </w:t>
      </w:r>
      <w:r w:rsidRPr="003E2463">
        <w:rPr>
          <w:lang w:val="es-ES"/>
        </w:rPr>
        <w:t xml:space="preserve">de capacidades basadas en servicios </w:t>
      </w:r>
      <w:r w:rsidRPr="00152464">
        <w:rPr>
          <w:lang w:val="es-ES"/>
        </w:rPr>
        <w:t>o datos</w:t>
      </w:r>
      <w:r w:rsidRPr="003E2463">
        <w:rPr>
          <w:lang w:val="es-ES"/>
        </w:rPr>
        <w:t xml:space="preserve"> obtenid</w:t>
      </w:r>
      <w:r w:rsidRPr="00152464">
        <w:rPr>
          <w:lang w:val="es-ES"/>
        </w:rPr>
        <w:t>o</w:t>
      </w:r>
      <w:r w:rsidRPr="003E2463">
        <w:rPr>
          <w:lang w:val="es-ES"/>
        </w:rPr>
        <w:t>s por Microsoft a partir de software instalado localmente. Los Datos Personales proporcionados a Microsoft por o en nombre del Cliente mediante el uso de</w:t>
      </w:r>
      <w:r w:rsidRPr="005A7C1B">
        <w:rPr>
          <w:lang w:val="es-ES"/>
        </w:rPr>
        <w:t xml:space="preserve"> </w:t>
      </w:r>
      <w:r w:rsidRPr="003E2463">
        <w:rPr>
          <w:lang w:val="es-ES"/>
        </w:rPr>
        <w:t>l</w:t>
      </w:r>
      <w:r w:rsidRPr="005A7C1B">
        <w:rPr>
          <w:lang w:val="es-ES"/>
        </w:rPr>
        <w:t>os</w:t>
      </w:r>
      <w:r w:rsidRPr="003E2463">
        <w:rPr>
          <w:lang w:val="es-ES"/>
        </w:rPr>
        <w:t xml:space="preserve"> Servicio</w:t>
      </w:r>
      <w:r w:rsidRPr="005A7C1B">
        <w:rPr>
          <w:lang w:val="es-ES"/>
        </w:rPr>
        <w:t>s</w:t>
      </w:r>
      <w:r w:rsidRPr="003E2463">
        <w:rPr>
          <w:lang w:val="es-ES"/>
        </w:rPr>
        <w:t xml:space="preserve"> Online también </w:t>
      </w:r>
      <w:r w:rsidRPr="005A7C1B">
        <w:rPr>
          <w:lang w:val="es-ES"/>
        </w:rPr>
        <w:t>tienen la consideración de</w:t>
      </w:r>
      <w:r w:rsidRPr="003E2463">
        <w:rPr>
          <w:lang w:val="es-ES"/>
        </w:rPr>
        <w:t xml:space="preserve"> Datos del Cliente. Los Datos Personales proporcionados a Microsoft por o en nombre del Cliente mediante el uso de </w:t>
      </w:r>
      <w:r w:rsidRPr="005A7C1B">
        <w:rPr>
          <w:lang w:val="es-ES"/>
        </w:rPr>
        <w:t xml:space="preserve">los </w:t>
      </w:r>
      <w:r w:rsidRPr="003E2463">
        <w:rPr>
          <w:lang w:val="es-ES"/>
        </w:rPr>
        <w:t xml:space="preserve">Servicios Profesionales también </w:t>
      </w:r>
      <w:r w:rsidRPr="005A7C1B">
        <w:rPr>
          <w:lang w:val="es-ES"/>
        </w:rPr>
        <w:t>tienen la consideración de</w:t>
      </w:r>
      <w:r w:rsidRPr="003E2463">
        <w:rPr>
          <w:lang w:val="es-ES"/>
        </w:rPr>
        <w:t xml:space="preserve"> Datos de Servicios Profesionales. </w:t>
      </w:r>
      <w:r w:rsidRPr="005A7C1B">
        <w:rPr>
          <w:lang w:val="es-ES"/>
        </w:rPr>
        <w:t>L</w:t>
      </w:r>
      <w:r w:rsidRPr="003E2463">
        <w:rPr>
          <w:lang w:val="es-ES"/>
        </w:rPr>
        <w:t xml:space="preserve">os datos </w:t>
      </w:r>
      <w:r w:rsidRPr="005A7C1B">
        <w:rPr>
          <w:lang w:val="es-ES"/>
        </w:rPr>
        <w:t>tratados</w:t>
      </w:r>
      <w:r w:rsidRPr="003E2463">
        <w:rPr>
          <w:lang w:val="es-ES"/>
        </w:rPr>
        <w:t xml:space="preserve"> por Microsoft </w:t>
      </w:r>
      <w:r>
        <w:rPr>
          <w:lang w:val="es-ES"/>
        </w:rPr>
        <w:t>en relación con la prestación de</w:t>
      </w:r>
      <w:r w:rsidRPr="003E2463">
        <w:rPr>
          <w:lang w:val="es-ES"/>
        </w:rPr>
        <w:t xml:space="preserve"> los Productos </w:t>
      </w:r>
      <w:r w:rsidRPr="005A7C1B">
        <w:rPr>
          <w:lang w:val="es-ES"/>
        </w:rPr>
        <w:t xml:space="preserve">pueden incluir identificadores </w:t>
      </w:r>
      <w:proofErr w:type="spellStart"/>
      <w:r w:rsidRPr="005A7C1B">
        <w:rPr>
          <w:lang w:val="es-ES"/>
        </w:rPr>
        <w:t>seudonimizados</w:t>
      </w:r>
      <w:proofErr w:type="spellEnd"/>
      <w:r w:rsidRPr="005A7C1B">
        <w:rPr>
          <w:lang w:val="es-ES"/>
        </w:rPr>
        <w:t>, los cuales</w:t>
      </w:r>
      <w:r w:rsidRPr="003E2463">
        <w:rPr>
          <w:lang w:val="es-ES"/>
        </w:rPr>
        <w:t xml:space="preserve"> también </w:t>
      </w:r>
      <w:r w:rsidRPr="005A7C1B">
        <w:rPr>
          <w:lang w:val="es-ES"/>
        </w:rPr>
        <w:t>se considerará</w:t>
      </w:r>
      <w:r w:rsidRPr="003E2463">
        <w:rPr>
          <w:lang w:val="es-ES"/>
        </w:rPr>
        <w:t xml:space="preserve">n Datos Personales. Todos los Datos Personales que hayan sido </w:t>
      </w:r>
      <w:proofErr w:type="spellStart"/>
      <w:r w:rsidRPr="003E2463">
        <w:rPr>
          <w:lang w:val="es-ES"/>
        </w:rPr>
        <w:t>seudonimizados</w:t>
      </w:r>
      <w:proofErr w:type="spellEnd"/>
      <w:r w:rsidRPr="003E2463">
        <w:rPr>
          <w:lang w:val="es-ES"/>
        </w:rPr>
        <w:t xml:space="preserve"> o que hayan sido </w:t>
      </w:r>
      <w:proofErr w:type="spellStart"/>
      <w:proofErr w:type="gramStart"/>
      <w:r w:rsidRPr="003E2463">
        <w:rPr>
          <w:lang w:val="es-ES"/>
        </w:rPr>
        <w:t>desidentificados</w:t>
      </w:r>
      <w:proofErr w:type="spellEnd"/>
      <w:proofErr w:type="gramEnd"/>
      <w:r w:rsidRPr="003E2463">
        <w:rPr>
          <w:lang w:val="es-ES"/>
        </w:rPr>
        <w:t xml:space="preserve"> pero no anonimizados, así como los Datos Personales derivados de Datos Personales, también se considerarán Datos Personales. </w:t>
      </w:r>
    </w:p>
    <w:p w14:paraId="7E470DD1" w14:textId="03F837D9" w:rsidR="004C4090" w:rsidRDefault="004C4090" w:rsidP="004C4090">
      <w:pPr>
        <w:pStyle w:val="ProductList-Body"/>
        <w:spacing w:after="120"/>
      </w:pPr>
      <w:r>
        <w:t xml:space="preserve">En la </w:t>
      </w:r>
      <w:proofErr w:type="spellStart"/>
      <w:r>
        <w:t>medida</w:t>
      </w:r>
      <w:proofErr w:type="spellEnd"/>
      <w:r>
        <w:t xml:space="preserve"> </w:t>
      </w:r>
      <w:proofErr w:type="spellStart"/>
      <w:r>
        <w:t>en</w:t>
      </w:r>
      <w:proofErr w:type="spellEnd"/>
      <w:r>
        <w:t xml:space="preserve"> que </w:t>
      </w:r>
      <w:proofErr w:type="gramStart"/>
      <w:r>
        <w:t>Microsoft sea</w:t>
      </w:r>
      <w:proofErr w:type="gramEnd"/>
      <w:r>
        <w:t xml:space="preserve"> </w:t>
      </w:r>
      <w:proofErr w:type="spellStart"/>
      <w:r>
        <w:t>el</w:t>
      </w:r>
      <w:proofErr w:type="spellEnd"/>
      <w:r>
        <w:t xml:space="preserve"> </w:t>
      </w:r>
      <w:proofErr w:type="spellStart"/>
      <w:r>
        <w:t>encargado</w:t>
      </w:r>
      <w:proofErr w:type="spellEnd"/>
      <w:r>
        <w:t xml:space="preserve"> o </w:t>
      </w:r>
      <w:proofErr w:type="spellStart"/>
      <w:r>
        <w:t>el</w:t>
      </w:r>
      <w:proofErr w:type="spellEnd"/>
      <w:r>
        <w:t xml:space="preserve"> </w:t>
      </w:r>
      <w:proofErr w:type="spellStart"/>
      <w:r>
        <w:t>subencargado</w:t>
      </w:r>
      <w:proofErr w:type="spellEnd"/>
      <w:r>
        <w:t xml:space="preserve"> del </w:t>
      </w:r>
      <w:proofErr w:type="spellStart"/>
      <w:r>
        <w:t>tratamiento</w:t>
      </w:r>
      <w:proofErr w:type="spellEnd"/>
      <w:r>
        <w:t xml:space="preserve"> de </w:t>
      </w:r>
      <w:proofErr w:type="spellStart"/>
      <w:r>
        <w:t>Datos</w:t>
      </w:r>
      <w:proofErr w:type="spellEnd"/>
      <w:r>
        <w:t xml:space="preserve"> </w:t>
      </w:r>
      <w:proofErr w:type="spellStart"/>
      <w:r>
        <w:t>Personales</w:t>
      </w:r>
      <w:proofErr w:type="spellEnd"/>
      <w:r>
        <w:t xml:space="preserve"> </w:t>
      </w:r>
      <w:proofErr w:type="spellStart"/>
      <w:r>
        <w:t>sujeto</w:t>
      </w:r>
      <w:proofErr w:type="spellEnd"/>
      <w:r>
        <w:t xml:space="preserve"> al RGPD, </w:t>
      </w:r>
      <w:proofErr w:type="spellStart"/>
      <w:r>
        <w:t>los</w:t>
      </w:r>
      <w:proofErr w:type="spellEnd"/>
      <w:r>
        <w:t xml:space="preserve"> </w:t>
      </w:r>
      <w:proofErr w:type="spellStart"/>
      <w:r>
        <w:t>Términos</w:t>
      </w:r>
      <w:proofErr w:type="spellEnd"/>
      <w:r>
        <w:t xml:space="preserve"> del RGPD que </w:t>
      </w:r>
      <w:proofErr w:type="spellStart"/>
      <w:r>
        <w:t>constan</w:t>
      </w:r>
      <w:proofErr w:type="spellEnd"/>
      <w:r>
        <w:t xml:space="preserve"> </w:t>
      </w:r>
      <w:proofErr w:type="spellStart"/>
      <w:r>
        <w:t>en</w:t>
      </w:r>
      <w:proofErr w:type="spellEnd"/>
      <w:r>
        <w:t xml:space="preserve"> </w:t>
      </w:r>
      <w:proofErr w:type="spellStart"/>
      <w:r>
        <w:t>el</w:t>
      </w:r>
      <w:proofErr w:type="spellEnd"/>
      <w:r>
        <w:t xml:space="preserve"> </w:t>
      </w:r>
      <w:hyperlink w:anchor="Attachment1" w:history="1">
        <w:r>
          <w:rPr>
            <w:rStyle w:val="Hyperlink"/>
          </w:rPr>
          <w:t>Anexo 1</w:t>
        </w:r>
      </w:hyperlink>
      <w:r>
        <w:t xml:space="preserve"> </w:t>
      </w:r>
      <w:proofErr w:type="spellStart"/>
      <w:r>
        <w:t>rigen</w:t>
      </w:r>
      <w:proofErr w:type="spellEnd"/>
      <w:r>
        <w:t xml:space="preserve"> ese </w:t>
      </w:r>
      <w:proofErr w:type="spellStart"/>
      <w:r>
        <w:t>tratamiento</w:t>
      </w:r>
      <w:proofErr w:type="spellEnd"/>
      <w:r>
        <w:t xml:space="preserve">, y las partes </w:t>
      </w:r>
      <w:proofErr w:type="spellStart"/>
      <w:r>
        <w:t>también</w:t>
      </w:r>
      <w:proofErr w:type="spellEnd"/>
      <w:r>
        <w:t xml:space="preserve"> </w:t>
      </w:r>
      <w:proofErr w:type="spellStart"/>
      <w:r>
        <w:t>aceptan</w:t>
      </w:r>
      <w:proofErr w:type="spellEnd"/>
      <w:r>
        <w:t xml:space="preserve"> </w:t>
      </w:r>
      <w:proofErr w:type="spellStart"/>
      <w:r>
        <w:t>los</w:t>
      </w:r>
      <w:proofErr w:type="spellEnd"/>
      <w:r>
        <w:t xml:space="preserve"> </w:t>
      </w:r>
      <w:proofErr w:type="spellStart"/>
      <w:r>
        <w:t>siguientes</w:t>
      </w:r>
      <w:proofErr w:type="spellEnd"/>
      <w:r>
        <w:t xml:space="preserve"> </w:t>
      </w:r>
      <w:proofErr w:type="spellStart"/>
      <w:r>
        <w:t>términos</w:t>
      </w:r>
      <w:proofErr w:type="spellEnd"/>
      <w:r>
        <w:t xml:space="preserve"> </w:t>
      </w:r>
      <w:proofErr w:type="spellStart"/>
      <w:r>
        <w:t>en</w:t>
      </w:r>
      <w:proofErr w:type="spellEnd"/>
      <w:r>
        <w:t xml:space="preserve"> </w:t>
      </w:r>
      <w:proofErr w:type="spellStart"/>
      <w:r>
        <w:t>este</w:t>
      </w:r>
      <w:proofErr w:type="spellEnd"/>
      <w:r>
        <w:t xml:space="preserve"> </w:t>
      </w:r>
      <w:proofErr w:type="spellStart"/>
      <w:r>
        <w:t>apartado</w:t>
      </w:r>
      <w:proofErr w:type="spellEnd"/>
      <w:r>
        <w:t xml:space="preserve"> (</w:t>
      </w:r>
      <w:r w:rsidRPr="00D769EE">
        <w:rPr>
          <w:lang w:val="es-419"/>
        </w:rPr>
        <w:t>“</w:t>
      </w:r>
      <w:proofErr w:type="spellStart"/>
      <w:r>
        <w:t>Tratamiento</w:t>
      </w:r>
      <w:proofErr w:type="spellEnd"/>
      <w:r>
        <w:t xml:space="preserve"> de </w:t>
      </w:r>
      <w:proofErr w:type="spellStart"/>
      <w:r>
        <w:t>los</w:t>
      </w:r>
      <w:proofErr w:type="spellEnd"/>
      <w:r>
        <w:t xml:space="preserve"> </w:t>
      </w:r>
      <w:proofErr w:type="spellStart"/>
      <w:r>
        <w:t>Datos</w:t>
      </w:r>
      <w:proofErr w:type="spellEnd"/>
      <w:r>
        <w:t xml:space="preserve"> </w:t>
      </w:r>
      <w:proofErr w:type="spellStart"/>
      <w:r>
        <w:t>Personales</w:t>
      </w:r>
      <w:proofErr w:type="spellEnd"/>
      <w:r>
        <w:t>; RGPD</w:t>
      </w:r>
      <w:r w:rsidRPr="00D769EE">
        <w:rPr>
          <w:lang w:val="es-419"/>
        </w:rPr>
        <w:t>”</w:t>
      </w:r>
      <w:r>
        <w:t>):</w:t>
      </w:r>
    </w:p>
    <w:p w14:paraId="00DB5D5A" w14:textId="77777777" w:rsidR="00C85435" w:rsidRPr="00380161" w:rsidRDefault="00C85435" w:rsidP="0044608A">
      <w:pPr>
        <w:pStyle w:val="ProductList-Body"/>
        <w:spacing w:after="120"/>
        <w:ind w:left="158"/>
        <w:jc w:val="both"/>
        <w:outlineLvl w:val="2"/>
        <w:rPr>
          <w:lang w:val="es-ES"/>
        </w:rPr>
      </w:pPr>
      <w:r w:rsidRPr="00380161">
        <w:rPr>
          <w:b/>
          <w:bCs/>
          <w:color w:val="0072C6"/>
          <w:lang w:val="es-ES"/>
        </w:rPr>
        <w:t>Roles y responsabilidades como responsable y encargado del tratamiento</w:t>
      </w:r>
      <w:bookmarkEnd w:id="76"/>
    </w:p>
    <w:p w14:paraId="48B3B753" w14:textId="766A0AED" w:rsidR="00E27B40" w:rsidRPr="003E2463" w:rsidRDefault="00E27B40" w:rsidP="00302D30">
      <w:pPr>
        <w:pStyle w:val="ProductList-Body"/>
        <w:spacing w:after="120"/>
        <w:ind w:left="158"/>
        <w:jc w:val="both"/>
        <w:rPr>
          <w:lang w:val="es-ES"/>
        </w:rPr>
      </w:pPr>
      <w:bookmarkStart w:id="78" w:name="_Toc26972844"/>
      <w:r w:rsidRPr="003E2463">
        <w:rPr>
          <w:lang w:val="es-ES"/>
        </w:rPr>
        <w:t>El Cliente y Microsoft convienen en que el Cliente es el responsable de los Datos Personales y que Microsoft es el encargado del tratamiento de dichos datos, salvo (a) cuando el Cliente esté actuando como encargado del tratamiento de los Datos Personales, en cuyo caso Microsoft será un</w:t>
      </w:r>
      <w:r w:rsidRPr="005A7C1B">
        <w:rPr>
          <w:lang w:val="es-ES"/>
        </w:rPr>
        <w:t xml:space="preserve"> </w:t>
      </w:r>
      <w:proofErr w:type="spellStart"/>
      <w:r w:rsidRPr="003E2463">
        <w:rPr>
          <w:lang w:val="es-ES"/>
        </w:rPr>
        <w:t>subencargado</w:t>
      </w:r>
      <w:proofErr w:type="spellEnd"/>
      <w:r w:rsidRPr="003E2463">
        <w:rPr>
          <w:lang w:val="es-ES"/>
        </w:rPr>
        <w:t>, o (b) cuando se establece de otro modo en los términos específicos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o en este DPA. Cuando Microsoft actúa como</w:t>
      </w:r>
      <w:r w:rsidRPr="005A7C1B">
        <w:rPr>
          <w:lang w:val="es-ES"/>
        </w:rPr>
        <w:t xml:space="preserve"> </w:t>
      </w:r>
      <w:r w:rsidRPr="003E2463">
        <w:rPr>
          <w:lang w:val="es-ES"/>
        </w:rPr>
        <w:t xml:space="preserve">encargado o </w:t>
      </w:r>
      <w:proofErr w:type="spellStart"/>
      <w:r w:rsidRPr="003E2463">
        <w:rPr>
          <w:lang w:val="es-ES"/>
        </w:rPr>
        <w:t>subencargado</w:t>
      </w:r>
      <w:proofErr w:type="spellEnd"/>
      <w:r w:rsidRPr="003E2463">
        <w:rPr>
          <w:lang w:val="es-ES"/>
        </w:rPr>
        <w:t xml:space="preserve"> del tratamiento de los Datos Personales, tratará los Datos Personales únicamente según las instrucciones documentadas del Cliente. El Cliente acepta que su </w:t>
      </w:r>
      <w:proofErr w:type="spellStart"/>
      <w:r w:rsidR="005E058A">
        <w:t>contrato</w:t>
      </w:r>
      <w:proofErr w:type="spellEnd"/>
      <w:r w:rsidR="005E058A">
        <w:t xml:space="preserve"> del </w:t>
      </w:r>
      <w:proofErr w:type="spellStart"/>
      <w:r w:rsidR="005E058A">
        <w:t>Cliente</w:t>
      </w:r>
      <w:proofErr w:type="spellEnd"/>
      <w:r w:rsidR="005E058A">
        <w:t xml:space="preserve"> </w:t>
      </w:r>
      <w:r w:rsidRPr="003E2463">
        <w:rPr>
          <w:lang w:val="es-ES"/>
        </w:rPr>
        <w:t>(incluidos los Términos del DPA y cualquier actualización aplicable), junto con la documentación de producto y el uso y configuración que el Cliente realice de las características presentes en los Productos</w:t>
      </w:r>
      <w:r w:rsidRPr="005A7C1B">
        <w:rPr>
          <w:lang w:val="es-ES"/>
        </w:rPr>
        <w:t xml:space="preserve"> —o, con respecto a los Servicios Profesionales, la documentación de los mismos y el uso que el Cliente realice de ellos—,</w:t>
      </w:r>
      <w:r w:rsidRPr="003E2463">
        <w:rPr>
          <w:lang w:val="es-ES"/>
        </w:rPr>
        <w:t xml:space="preserve"> constituyen las instrucciones documentadas completas que el Cliente imparte a Microsoft con respecto al tratamiento de los Datos Personales. La información sobre el uso y la configuración de los Productos se puede encontrar en </w:t>
      </w:r>
      <w:bookmarkStart w:id="79" w:name="_Hlk24482203"/>
      <w:r>
        <w:rPr>
          <w:lang w:val="es-ES"/>
        </w:rPr>
        <w:fldChar w:fldCharType="begin"/>
      </w:r>
      <w:r>
        <w:rPr>
          <w:lang w:val="es-ES"/>
        </w:rPr>
        <w:instrText xml:space="preserve"> HYPERLINK "</w:instrText>
      </w:r>
      <w:r w:rsidRPr="003E2463">
        <w:rPr>
          <w:lang w:val="es-ES"/>
        </w:rPr>
        <w:instrText>https://docs.microsoft.com</w:instrText>
      </w:r>
      <w:r>
        <w:rPr>
          <w:lang w:val="es-ES"/>
        </w:rPr>
        <w:instrText xml:space="preserve">" </w:instrText>
      </w:r>
      <w:r>
        <w:rPr>
          <w:lang w:val="es-ES"/>
        </w:rPr>
      </w:r>
      <w:r>
        <w:rPr>
          <w:lang w:val="es-ES"/>
        </w:rPr>
        <w:fldChar w:fldCharType="separate"/>
      </w:r>
      <w:r w:rsidRPr="00FF7797">
        <w:rPr>
          <w:rStyle w:val="Hyperlink"/>
          <w:lang w:val="es-ES"/>
        </w:rPr>
        <w:t>https://docs.microsoft.com</w:t>
      </w:r>
      <w:r>
        <w:rPr>
          <w:lang w:val="es-ES"/>
        </w:rPr>
        <w:fldChar w:fldCharType="end"/>
      </w:r>
      <w:r>
        <w:rPr>
          <w:lang w:val="es-ES"/>
        </w:rPr>
        <w:t xml:space="preserve"> </w:t>
      </w:r>
      <w:bookmarkEnd w:id="79"/>
      <w:r w:rsidRPr="003E2463">
        <w:rPr>
          <w:lang w:val="es-ES"/>
        </w:rPr>
        <w:t xml:space="preserve">(o en una ubicación sucesora) </w:t>
      </w:r>
      <w:r w:rsidRPr="005A7C1B">
        <w:rPr>
          <w:lang w:val="es-ES"/>
        </w:rPr>
        <w:t>o en</w:t>
      </w:r>
      <w:r w:rsidRPr="003E2463">
        <w:rPr>
          <w:lang w:val="es-ES"/>
        </w:rPr>
        <w:t xml:space="preserve"> otro acuerdo </w:t>
      </w:r>
      <w:r w:rsidRPr="005A7C1B">
        <w:rPr>
          <w:lang w:val="es-ES"/>
        </w:rPr>
        <w:t xml:space="preserve">al </w:t>
      </w:r>
      <w:r w:rsidRPr="003E2463">
        <w:rPr>
          <w:lang w:val="es-ES"/>
        </w:rPr>
        <w:t xml:space="preserve">que </w:t>
      </w:r>
      <w:r w:rsidRPr="005A7C1B">
        <w:rPr>
          <w:lang w:val="es-ES"/>
        </w:rPr>
        <w:t>se</w:t>
      </w:r>
      <w:r w:rsidRPr="003E2463">
        <w:rPr>
          <w:lang w:val="es-ES"/>
        </w:rPr>
        <w:t xml:space="preserve"> incorpore este DPA. Todas las instrucciones adicionales o alternativas se deben acordar conforme al proceso para modificar el contrato del Cliente. En cualquier </w:t>
      </w:r>
      <w:proofErr w:type="gramStart"/>
      <w:r w:rsidRPr="003E2463">
        <w:rPr>
          <w:lang w:val="es-ES"/>
        </w:rPr>
        <w:t>caso</w:t>
      </w:r>
      <w:proofErr w:type="gramEnd"/>
      <w:r w:rsidRPr="003E2463">
        <w:rPr>
          <w:lang w:val="es-ES"/>
        </w:rPr>
        <w:t xml:space="preserve"> </w:t>
      </w:r>
      <w:r>
        <w:rPr>
          <w:lang w:val="es-ES"/>
        </w:rPr>
        <w:t>en que</w:t>
      </w:r>
      <w:r w:rsidRPr="003E2463">
        <w:rPr>
          <w:lang w:val="es-ES"/>
        </w:rPr>
        <w:t xml:space="preserve"> se aplique el RGPD y el Cliente actúe como encargado del </w:t>
      </w:r>
      <w:r w:rsidRPr="005A7C1B">
        <w:rPr>
          <w:lang w:val="es-ES"/>
        </w:rPr>
        <w:t>tratamiento</w:t>
      </w:r>
      <w:r w:rsidRPr="003E2463">
        <w:rPr>
          <w:lang w:val="es-ES"/>
        </w:rPr>
        <w:t xml:space="preserve">, el Cliente garantiza a Microsoft que el responsable pertinente </w:t>
      </w:r>
      <w:r w:rsidRPr="005A7C1B">
        <w:rPr>
          <w:lang w:val="es-ES"/>
        </w:rPr>
        <w:t>ha autorizado</w:t>
      </w:r>
      <w:r w:rsidRPr="003E2463">
        <w:rPr>
          <w:lang w:val="es-ES"/>
        </w:rPr>
        <w:t xml:space="preserve"> las instrucciones del Cliente, incluida la designación de Microsoft como encargado </w:t>
      </w:r>
      <w:r w:rsidRPr="005A7C1B">
        <w:rPr>
          <w:lang w:val="es-ES"/>
        </w:rPr>
        <w:t xml:space="preserve">o </w:t>
      </w:r>
      <w:proofErr w:type="spellStart"/>
      <w:r w:rsidRPr="005A7C1B">
        <w:rPr>
          <w:lang w:val="es-ES"/>
        </w:rPr>
        <w:t>subencargado</w:t>
      </w:r>
      <w:proofErr w:type="spellEnd"/>
      <w:r w:rsidRPr="005A7C1B">
        <w:rPr>
          <w:lang w:val="es-ES"/>
        </w:rPr>
        <w:t xml:space="preserve"> </w:t>
      </w:r>
      <w:r w:rsidRPr="003E2463">
        <w:rPr>
          <w:lang w:val="es-ES"/>
        </w:rPr>
        <w:t xml:space="preserve">del </w:t>
      </w:r>
      <w:r w:rsidRPr="005A7C1B">
        <w:rPr>
          <w:lang w:val="es-ES"/>
        </w:rPr>
        <w:t>tratamiento</w:t>
      </w:r>
      <w:r w:rsidRPr="003E2463">
        <w:rPr>
          <w:lang w:val="es-ES"/>
        </w:rPr>
        <w:t xml:space="preserve">. </w:t>
      </w:r>
    </w:p>
    <w:p w14:paraId="16ED5228" w14:textId="4BF878A1" w:rsidR="00386D6B" w:rsidRPr="003E2463" w:rsidRDefault="00736AEB" w:rsidP="00302D30">
      <w:pPr>
        <w:pStyle w:val="ProductList-Body"/>
        <w:spacing w:after="120"/>
        <w:ind w:left="158"/>
        <w:jc w:val="both"/>
        <w:rPr>
          <w:lang w:val="es-ES"/>
        </w:rPr>
      </w:pPr>
      <w:r w:rsidRPr="00380161">
        <w:rPr>
          <w:lang w:val="es-ES"/>
        </w:rPr>
        <w:t xml:space="preserve">En la medida que Microsoft utilice o trate Datos Personales sujeto al RGPD en relación con las operaciones comerciales incidentales a la prestación de los Productos y Servicios al Cliente, Microsoft cumplirá con las obligaciones propias de un responsable independiente bajo el RGPD para dicho tratamiento. Microsoft acepta las responsabilidades adicionales de un </w:t>
      </w:r>
      <w:r w:rsidR="00D17061">
        <w:rPr>
          <w:lang w:val="es-ES"/>
        </w:rPr>
        <w:t>“</w:t>
      </w:r>
      <w:r w:rsidRPr="00380161">
        <w:rPr>
          <w:lang w:val="es-ES"/>
        </w:rPr>
        <w:t>responsable</w:t>
      </w:r>
      <w:r w:rsidR="00D17061">
        <w:rPr>
          <w:lang w:val="es-ES"/>
        </w:rPr>
        <w:t>”</w:t>
      </w:r>
      <w:r w:rsidRPr="00380161">
        <w:rPr>
          <w:lang w:val="es-ES"/>
        </w:rPr>
        <w:t xml:space="preserve"> según el RGPD para </w:t>
      </w:r>
      <w:r w:rsidR="00C867D1">
        <w:rPr>
          <w:lang w:val="es-ES"/>
        </w:rPr>
        <w:t>dicho</w:t>
      </w:r>
      <w:r w:rsidRPr="00380161">
        <w:rPr>
          <w:lang w:val="es-ES"/>
        </w:rPr>
        <w:t xml:space="preserve"> tratamiento de datos con la finalidad de: (a) actuar de conformidad con los requisitos regulatorios, en la medida exigida por el RGPD; y (b) proporcionar una mayor transparencia a los clientes y confirmar la responsabilidad de Microsoft en ese tratamiento. </w:t>
      </w:r>
      <w:bookmarkStart w:id="80" w:name="_Toc26972845"/>
      <w:bookmarkEnd w:id="78"/>
      <w:r w:rsidR="00386D6B" w:rsidRPr="003E2463">
        <w:rPr>
          <w:lang w:val="es-ES"/>
        </w:rPr>
        <w:t xml:space="preserve">Microsoft emplea garantías para proteger los Datos del Cliente, los Datos de Servicios Profesionales y los Datos Personales objeto de </w:t>
      </w:r>
      <w:r w:rsidR="00D57528">
        <w:rPr>
          <w:lang w:val="es-ES"/>
        </w:rPr>
        <w:t xml:space="preserve">dicho </w:t>
      </w:r>
      <w:r w:rsidR="00386D6B" w:rsidRPr="003E2463">
        <w:rPr>
          <w:lang w:val="es-ES"/>
        </w:rPr>
        <w:t xml:space="preserve">tratamiento, incluyendo las </w:t>
      </w:r>
      <w:r w:rsidR="00386D6B" w:rsidRPr="00152464">
        <w:rPr>
          <w:lang w:val="es-ES"/>
        </w:rPr>
        <w:t xml:space="preserve">garantías </w:t>
      </w:r>
      <w:r w:rsidR="00386D6B" w:rsidRPr="003E2463">
        <w:rPr>
          <w:lang w:val="es-ES"/>
        </w:rPr>
        <w:t>identificadas en este DPA y las contempladas en el artículo 6(4) del RGPD. Con respecto al</w:t>
      </w:r>
      <w:r w:rsidR="00386D6B" w:rsidRPr="00152464">
        <w:rPr>
          <w:lang w:val="es-ES"/>
        </w:rPr>
        <w:t xml:space="preserve"> tratamiento</w:t>
      </w:r>
      <w:r w:rsidR="00386D6B" w:rsidRPr="003E2463">
        <w:rPr>
          <w:lang w:val="es-ES"/>
        </w:rPr>
        <w:t xml:space="preserve"> de Datos Personales </w:t>
      </w:r>
      <w:r w:rsidR="00386D6B" w:rsidRPr="00152464">
        <w:rPr>
          <w:lang w:val="es-ES"/>
        </w:rPr>
        <w:t xml:space="preserve">que Microsoft realice </w:t>
      </w:r>
      <w:r w:rsidR="00386D6B" w:rsidRPr="003E2463">
        <w:rPr>
          <w:lang w:val="es-ES"/>
        </w:rPr>
        <w:t xml:space="preserve">en virtud de este párrafo, Microsoft asume los compromisos establecidos en </w:t>
      </w:r>
      <w:r w:rsidR="00386D6B" w:rsidRPr="00152464">
        <w:rPr>
          <w:lang w:val="es-ES"/>
        </w:rPr>
        <w:t xml:space="preserve">el </w:t>
      </w:r>
      <w:proofErr w:type="spellStart"/>
      <w:r w:rsidR="00386D6B" w:rsidRPr="00152464">
        <w:rPr>
          <w:lang w:val="es-ES"/>
        </w:rPr>
        <w:t>Addendum</w:t>
      </w:r>
      <w:proofErr w:type="spellEnd"/>
      <w:r w:rsidR="00386D6B" w:rsidRPr="003E2463">
        <w:rPr>
          <w:lang w:val="es-ES"/>
        </w:rPr>
        <w:t xml:space="preserve"> de Garantías Adicionales; </w:t>
      </w:r>
      <w:r w:rsidR="00386D6B" w:rsidRPr="00152464">
        <w:rPr>
          <w:lang w:val="es-ES"/>
        </w:rPr>
        <w:t>a estos efectos</w:t>
      </w:r>
      <w:r w:rsidR="00386D6B" w:rsidRPr="003E2463">
        <w:rPr>
          <w:lang w:val="es-ES"/>
        </w:rPr>
        <w:t xml:space="preserve">, (i) </w:t>
      </w:r>
      <w:r w:rsidR="00386D6B" w:rsidRPr="00152464">
        <w:rPr>
          <w:lang w:val="es-ES"/>
        </w:rPr>
        <w:t xml:space="preserve">si Microsoft revelase, con arreglo al </w:t>
      </w:r>
      <w:proofErr w:type="spellStart"/>
      <w:r w:rsidR="00386D6B" w:rsidRPr="00152464">
        <w:rPr>
          <w:lang w:val="es-ES"/>
        </w:rPr>
        <w:t>Addendum</w:t>
      </w:r>
      <w:proofErr w:type="spellEnd"/>
      <w:r w:rsidR="00386D6B" w:rsidRPr="00152464">
        <w:rPr>
          <w:lang w:val="es-ES"/>
        </w:rPr>
        <w:t xml:space="preserve"> de Garantías Adicionales, Datos Personales que hay</w:t>
      </w:r>
      <w:r w:rsidR="00386D6B" w:rsidRPr="005A7C1B">
        <w:rPr>
          <w:lang w:val="es-ES"/>
        </w:rPr>
        <w:t>an sido transferidos en relación con sus operaciones comerciales, dicha revelación se considerará una “Revelación Relevante”</w:t>
      </w:r>
      <w:r w:rsidR="00386D6B" w:rsidRPr="003E2463">
        <w:rPr>
          <w:lang w:val="es-ES"/>
        </w:rPr>
        <w:t xml:space="preserve"> y (</w:t>
      </w:r>
      <w:proofErr w:type="spellStart"/>
      <w:r w:rsidR="00386D6B" w:rsidRPr="003E2463">
        <w:rPr>
          <w:lang w:val="es-ES"/>
        </w:rPr>
        <w:t>ii</w:t>
      </w:r>
      <w:proofErr w:type="spellEnd"/>
      <w:r w:rsidR="00386D6B" w:rsidRPr="003E2463">
        <w:rPr>
          <w:lang w:val="es-ES"/>
        </w:rPr>
        <w:t xml:space="preserve">) los compromisos </w:t>
      </w:r>
      <w:r w:rsidR="00386D6B" w:rsidRPr="005A7C1B">
        <w:rPr>
          <w:lang w:val="es-ES"/>
        </w:rPr>
        <w:t>establecidos en</w:t>
      </w:r>
      <w:r w:rsidR="00386D6B" w:rsidRPr="003E2463">
        <w:rPr>
          <w:lang w:val="es-ES"/>
        </w:rPr>
        <w:t xml:space="preserve"> </w:t>
      </w:r>
      <w:r w:rsidR="00386D6B">
        <w:rPr>
          <w:lang w:val="es-ES"/>
        </w:rPr>
        <w:t xml:space="preserve">el </w:t>
      </w:r>
      <w:proofErr w:type="spellStart"/>
      <w:r w:rsidR="00386D6B">
        <w:rPr>
          <w:lang w:val="es-ES"/>
        </w:rPr>
        <w:t>Addendum</w:t>
      </w:r>
      <w:proofErr w:type="spellEnd"/>
      <w:r w:rsidR="00386D6B" w:rsidRPr="003E2463">
        <w:rPr>
          <w:lang w:val="es-ES"/>
        </w:rPr>
        <w:t xml:space="preserve"> de Garantías Adicionales </w:t>
      </w:r>
      <w:r w:rsidR="00386D6B" w:rsidRPr="005A7C1B">
        <w:rPr>
          <w:lang w:val="es-ES"/>
        </w:rPr>
        <w:t xml:space="preserve">serán de aplicación </w:t>
      </w:r>
      <w:r w:rsidR="00386D6B" w:rsidRPr="003E2463">
        <w:rPr>
          <w:lang w:val="es-ES"/>
        </w:rPr>
        <w:t>a dichos Datos Personales.</w:t>
      </w:r>
    </w:p>
    <w:p w14:paraId="638F79EB" w14:textId="77777777" w:rsidR="00FB787F" w:rsidRPr="003E2463" w:rsidRDefault="00FB787F" w:rsidP="00302D30">
      <w:pPr>
        <w:pStyle w:val="ProductList-Body"/>
        <w:keepNext/>
        <w:keepLines/>
        <w:spacing w:after="120"/>
        <w:ind w:left="187"/>
        <w:jc w:val="both"/>
        <w:outlineLvl w:val="2"/>
        <w:rPr>
          <w:lang w:val="es-ES"/>
        </w:rPr>
      </w:pPr>
      <w:bookmarkStart w:id="81" w:name="_Hlk40371496"/>
      <w:bookmarkStart w:id="82" w:name="_Toc26972852"/>
      <w:bookmarkEnd w:id="77"/>
      <w:bookmarkEnd w:id="80"/>
      <w:r w:rsidRPr="003E2463">
        <w:rPr>
          <w:b/>
          <w:color w:val="0072C6"/>
          <w:lang w:val="es-ES"/>
        </w:rPr>
        <w:t>Detalles del tratamiento</w:t>
      </w:r>
    </w:p>
    <w:p w14:paraId="1245242F" w14:textId="77777777" w:rsidR="00FB787F" w:rsidRPr="003E2463" w:rsidRDefault="00FB787F" w:rsidP="00302D30">
      <w:pPr>
        <w:pStyle w:val="ProductList-Body"/>
        <w:keepNext/>
        <w:keepLines/>
        <w:spacing w:after="120"/>
        <w:ind w:left="158"/>
        <w:jc w:val="both"/>
        <w:rPr>
          <w:lang w:val="es-ES"/>
        </w:rPr>
      </w:pPr>
      <w:bookmarkStart w:id="83" w:name="_Toc26972846"/>
      <w:bookmarkStart w:id="84" w:name="_Hlk22881260"/>
      <w:r w:rsidRPr="003E2463">
        <w:rPr>
          <w:lang w:val="es-ES"/>
        </w:rPr>
        <w:t>Las partes reconocen y aceptan lo siguiente:</w:t>
      </w:r>
      <w:bookmarkEnd w:id="83"/>
    </w:p>
    <w:p w14:paraId="0189E390" w14:textId="77777777" w:rsidR="00FB787F" w:rsidRPr="003E2463" w:rsidRDefault="00FB787F" w:rsidP="00302D30">
      <w:pPr>
        <w:pStyle w:val="ProductList-Body"/>
        <w:numPr>
          <w:ilvl w:val="0"/>
          <w:numId w:val="7"/>
        </w:numPr>
        <w:ind w:left="540"/>
        <w:jc w:val="both"/>
        <w:rPr>
          <w:lang w:val="es-ES"/>
        </w:rPr>
      </w:pPr>
      <w:r w:rsidRPr="005A7C1B">
        <w:rPr>
          <w:rFonts w:ascii="Calibri" w:hAnsi="Calibri" w:cs="Arial"/>
          <w:b/>
          <w:bCs/>
          <w:lang w:val="es-ES"/>
        </w:rPr>
        <w:t>Objeto.</w:t>
      </w:r>
      <w:r w:rsidRPr="005A7C1B">
        <w:rPr>
          <w:rFonts w:ascii="Calibri" w:hAnsi="Calibri" w:cs="Arial"/>
          <w:lang w:val="es-ES"/>
        </w:rPr>
        <w:t xml:space="preserve"> </w:t>
      </w:r>
      <w:r w:rsidRPr="005A7C1B">
        <w:rPr>
          <w:rFonts w:ascii="Calibri" w:hAnsi="Calibri"/>
          <w:lang w:val="es-ES"/>
        </w:rPr>
        <w:t xml:space="preserve">El objeto del </w:t>
      </w:r>
      <w:r w:rsidRPr="00235BAE">
        <w:rPr>
          <w:rFonts w:ascii="Calibri" w:hAnsi="Calibri"/>
          <w:lang w:val="es-ES"/>
        </w:rPr>
        <w:t xml:space="preserve">tratamiento se limita a los Datos Personales que se encuentran dentro del alcance de la </w:t>
      </w:r>
      <w:r w:rsidRPr="00235BAE">
        <w:rPr>
          <w:rFonts w:ascii="Calibri" w:hAnsi="Calibri" w:cs="Arial"/>
          <w:lang w:val="es-ES"/>
        </w:rPr>
        <w:t xml:space="preserve">sección de este DPA titulada “Naturaleza del tratamiento de datos; titularidad” y del </w:t>
      </w:r>
      <w:r w:rsidRPr="00235BAE">
        <w:rPr>
          <w:rFonts w:ascii="Calibri" w:hAnsi="Calibri"/>
          <w:lang w:val="es-ES"/>
        </w:rPr>
        <w:t>RGPD</w:t>
      </w:r>
      <w:r w:rsidRPr="00235BAE">
        <w:rPr>
          <w:rFonts w:ascii="Calibri" w:hAnsi="Calibri" w:cs="Arial"/>
          <w:lang w:val="es-ES"/>
        </w:rPr>
        <w:t>.</w:t>
      </w:r>
    </w:p>
    <w:p w14:paraId="21EBBF8A" w14:textId="77777777" w:rsidR="00FB787F" w:rsidRPr="003E2463" w:rsidRDefault="00FB787F" w:rsidP="00302D30">
      <w:pPr>
        <w:pStyle w:val="ProductList-Body"/>
        <w:numPr>
          <w:ilvl w:val="0"/>
          <w:numId w:val="7"/>
        </w:numPr>
        <w:ind w:left="540"/>
        <w:jc w:val="both"/>
        <w:rPr>
          <w:lang w:val="es-ES"/>
        </w:rPr>
      </w:pPr>
      <w:r w:rsidRPr="00235BAE">
        <w:rPr>
          <w:rFonts w:ascii="Calibri" w:hAnsi="Calibri" w:cs="Arial"/>
          <w:b/>
          <w:bCs/>
          <w:lang w:val="es-ES"/>
        </w:rPr>
        <w:t>Duración del tratamiento.</w:t>
      </w:r>
      <w:r w:rsidRPr="00235BAE">
        <w:rPr>
          <w:rFonts w:ascii="Calibri" w:hAnsi="Calibri" w:cs="Arial"/>
          <w:lang w:val="es-ES"/>
        </w:rPr>
        <w:t xml:space="preserve"> </w:t>
      </w:r>
      <w:r w:rsidRPr="00235BAE">
        <w:rPr>
          <w:rFonts w:ascii="Calibri" w:hAnsi="Calibri"/>
          <w:lang w:val="es-ES"/>
        </w:rPr>
        <w:t>La duración del tratamiento será acorde con las instrucciones del Cliente y los términos del DPA</w:t>
      </w:r>
      <w:r w:rsidRPr="00235BAE">
        <w:rPr>
          <w:rFonts w:ascii="Calibri" w:hAnsi="Calibri" w:cs="Arial"/>
          <w:lang w:val="es-ES"/>
        </w:rPr>
        <w:t>.</w:t>
      </w:r>
    </w:p>
    <w:p w14:paraId="01B9D3C2" w14:textId="77777777" w:rsidR="00D63549" w:rsidRPr="006257E8" w:rsidRDefault="00D63549" w:rsidP="00D63549">
      <w:pPr>
        <w:pStyle w:val="ProductList-Body"/>
        <w:numPr>
          <w:ilvl w:val="0"/>
          <w:numId w:val="7"/>
        </w:numPr>
        <w:ind w:left="540"/>
        <w:rPr>
          <w:rFonts w:ascii="Calibri" w:hAnsi="Calibri"/>
        </w:rPr>
      </w:pPr>
      <w:proofErr w:type="spellStart"/>
      <w:r>
        <w:rPr>
          <w:rFonts w:ascii="Calibri" w:eastAsia="Calibri" w:hAnsi="Calibri" w:cs="Arial"/>
          <w:b/>
        </w:rPr>
        <w:t>Naturaleza</w:t>
      </w:r>
      <w:proofErr w:type="spellEnd"/>
      <w:r>
        <w:rPr>
          <w:rFonts w:ascii="Calibri" w:eastAsia="Calibri" w:hAnsi="Calibri" w:cs="Arial"/>
          <w:b/>
        </w:rPr>
        <w:t xml:space="preserve"> y </w:t>
      </w:r>
      <w:proofErr w:type="spellStart"/>
      <w:r>
        <w:rPr>
          <w:rFonts w:ascii="Calibri" w:eastAsia="Calibri" w:hAnsi="Calibri" w:cs="Arial"/>
          <w:b/>
        </w:rPr>
        <w:t>finalidad</w:t>
      </w:r>
      <w:proofErr w:type="spellEnd"/>
      <w:r>
        <w:rPr>
          <w:rFonts w:ascii="Calibri" w:eastAsia="Calibri" w:hAnsi="Calibri" w:cs="Arial"/>
          <w:b/>
        </w:rPr>
        <w:t xml:space="preserve"> del </w:t>
      </w:r>
      <w:proofErr w:type="spellStart"/>
      <w:r>
        <w:rPr>
          <w:rFonts w:ascii="Calibri" w:eastAsia="Calibri" w:hAnsi="Calibri" w:cs="Arial"/>
          <w:b/>
        </w:rPr>
        <w:t>tratamiento</w:t>
      </w:r>
      <w:proofErr w:type="spellEnd"/>
      <w:r w:rsidRPr="00D769EE">
        <w:rPr>
          <w:rFonts w:ascii="Calibri" w:eastAsia="Calibri" w:hAnsi="Calibri" w:cs="Arial"/>
          <w:b/>
        </w:rPr>
        <w:t>.</w:t>
      </w:r>
      <w:r>
        <w:rPr>
          <w:rFonts w:ascii="Calibri" w:eastAsia="Calibri" w:hAnsi="Calibri" w:cs="Arial"/>
        </w:rPr>
        <w:t xml:space="preserve"> </w:t>
      </w:r>
      <w:r>
        <w:rPr>
          <w:rFonts w:ascii="Calibri" w:hAnsi="Calibri"/>
        </w:rPr>
        <w:t xml:space="preserve">La </w:t>
      </w:r>
      <w:proofErr w:type="spellStart"/>
      <w:r>
        <w:rPr>
          <w:rFonts w:ascii="Calibri" w:hAnsi="Calibri"/>
        </w:rPr>
        <w:t>naturaleza</w:t>
      </w:r>
      <w:proofErr w:type="spellEnd"/>
      <w:r>
        <w:rPr>
          <w:rFonts w:ascii="Calibri" w:hAnsi="Calibri"/>
        </w:rPr>
        <w:t xml:space="preserve"> y la </w:t>
      </w:r>
      <w:proofErr w:type="spellStart"/>
      <w:r>
        <w:rPr>
          <w:rFonts w:ascii="Calibri" w:hAnsi="Calibri"/>
        </w:rPr>
        <w:t>finalidad</w:t>
      </w:r>
      <w:proofErr w:type="spellEnd"/>
      <w:r>
        <w:rPr>
          <w:rFonts w:ascii="Calibri" w:hAnsi="Calibri"/>
        </w:rPr>
        <w:t xml:space="preserve"> del </w:t>
      </w:r>
      <w:proofErr w:type="spellStart"/>
      <w:r>
        <w:rPr>
          <w:rFonts w:ascii="Calibri" w:hAnsi="Calibri"/>
        </w:rPr>
        <w:t>tratamiento</w:t>
      </w:r>
      <w:proofErr w:type="spellEnd"/>
      <w:r>
        <w:rPr>
          <w:rFonts w:ascii="Calibri" w:hAnsi="Calibri"/>
        </w:rPr>
        <w:t xml:space="preserve"> </w:t>
      </w:r>
      <w:proofErr w:type="spellStart"/>
      <w:r>
        <w:rPr>
          <w:rFonts w:ascii="Calibri" w:hAnsi="Calibri"/>
        </w:rPr>
        <w:t>será</w:t>
      </w:r>
      <w:proofErr w:type="spellEnd"/>
      <w:r>
        <w:rPr>
          <w:rFonts w:ascii="Calibri" w:hAnsi="Calibri"/>
        </w:rPr>
        <w:t xml:space="preserve"> </w:t>
      </w:r>
      <w:proofErr w:type="spellStart"/>
      <w:r>
        <w:rPr>
          <w:rFonts w:ascii="Calibri" w:hAnsi="Calibri"/>
        </w:rPr>
        <w:t>proporcionar</w:t>
      </w:r>
      <w:proofErr w:type="spellEnd"/>
      <w:r>
        <w:rPr>
          <w:rFonts w:ascii="Calibri" w:hAnsi="Calibri"/>
        </w:rPr>
        <w:t xml:space="preserve"> </w:t>
      </w:r>
      <w:proofErr w:type="spellStart"/>
      <w:r>
        <w:rPr>
          <w:rFonts w:ascii="Calibri" w:hAnsi="Calibri"/>
        </w:rPr>
        <w:t>los</w:t>
      </w:r>
      <w:proofErr w:type="spellEnd"/>
      <w:r>
        <w:rPr>
          <w:rFonts w:ascii="Calibri" w:hAnsi="Calibri"/>
        </w:rPr>
        <w:t xml:space="preserve"> </w:t>
      </w:r>
      <w:proofErr w:type="spellStart"/>
      <w:r>
        <w:rPr>
          <w:rFonts w:ascii="Calibri" w:hAnsi="Calibri"/>
        </w:rPr>
        <w:t>Productos</w:t>
      </w:r>
      <w:proofErr w:type="spellEnd"/>
      <w:r>
        <w:rPr>
          <w:rFonts w:ascii="Calibri" w:hAnsi="Calibri"/>
        </w:rPr>
        <w:t xml:space="preserve"> y </w:t>
      </w:r>
      <w:proofErr w:type="spellStart"/>
      <w:r>
        <w:rPr>
          <w:rFonts w:ascii="Calibri" w:hAnsi="Calibri"/>
        </w:rPr>
        <w:t>Servicios</w:t>
      </w:r>
      <w:proofErr w:type="spellEnd"/>
      <w:r>
        <w:rPr>
          <w:rFonts w:ascii="Calibri" w:hAnsi="Calibri"/>
        </w:rPr>
        <w:t xml:space="preserve"> de </w:t>
      </w:r>
      <w:proofErr w:type="spellStart"/>
      <w:r>
        <w:rPr>
          <w:rFonts w:ascii="Calibri" w:hAnsi="Calibri"/>
        </w:rPr>
        <w:t>conformidad</w:t>
      </w:r>
      <w:proofErr w:type="spellEnd"/>
      <w:r>
        <w:rPr>
          <w:rFonts w:ascii="Calibri" w:hAnsi="Calibri"/>
        </w:rPr>
        <w:t xml:space="preserve"> con </w:t>
      </w:r>
      <w:proofErr w:type="spellStart"/>
      <w:r>
        <w:rPr>
          <w:rFonts w:ascii="Calibri" w:hAnsi="Calibri"/>
        </w:rPr>
        <w:t>el</w:t>
      </w:r>
      <w:proofErr w:type="spellEnd"/>
      <w:r>
        <w:rPr>
          <w:rFonts w:ascii="Calibri" w:hAnsi="Calibri"/>
        </w:rPr>
        <w:t xml:space="preserve"> </w:t>
      </w:r>
      <w:proofErr w:type="spellStart"/>
      <w:r>
        <w:rPr>
          <w:rFonts w:ascii="Calibri" w:hAnsi="Calibri"/>
        </w:rPr>
        <w:t>contrato</w:t>
      </w:r>
      <w:proofErr w:type="spellEnd"/>
      <w:r>
        <w:rPr>
          <w:rFonts w:ascii="Calibri" w:hAnsi="Calibri"/>
        </w:rPr>
        <w:t xml:space="preserve"> del </w:t>
      </w:r>
      <w:proofErr w:type="spellStart"/>
      <w:r>
        <w:rPr>
          <w:rFonts w:ascii="Calibri" w:hAnsi="Calibri"/>
        </w:rPr>
        <w:t>Cliente</w:t>
      </w:r>
      <w:proofErr w:type="spellEnd"/>
      <w:r>
        <w:rPr>
          <w:rFonts w:ascii="Calibri" w:eastAsia="Calibri" w:hAnsi="Calibri" w:cs="Arial"/>
        </w:rPr>
        <w:t xml:space="preserve"> y para las </w:t>
      </w:r>
      <w:proofErr w:type="spellStart"/>
      <w:r>
        <w:rPr>
          <w:rFonts w:ascii="Calibri" w:eastAsia="Calibri" w:hAnsi="Calibri" w:cs="Arial"/>
        </w:rPr>
        <w:t>operaciones</w:t>
      </w:r>
      <w:proofErr w:type="spellEnd"/>
      <w:r>
        <w:rPr>
          <w:rFonts w:ascii="Calibri" w:eastAsia="Calibri" w:hAnsi="Calibri" w:cs="Arial"/>
        </w:rPr>
        <w:t xml:space="preserve"> </w:t>
      </w:r>
      <w:proofErr w:type="spellStart"/>
      <w:r>
        <w:rPr>
          <w:rFonts w:ascii="Calibri" w:eastAsia="Calibri" w:hAnsi="Calibri" w:cs="Arial"/>
        </w:rPr>
        <w:t>comerciales</w:t>
      </w:r>
      <w:proofErr w:type="spellEnd"/>
      <w:r>
        <w:rPr>
          <w:rFonts w:ascii="Calibri" w:eastAsia="Calibri" w:hAnsi="Calibri" w:cs="Arial"/>
        </w:rPr>
        <w:t xml:space="preserve"> </w:t>
      </w:r>
      <w:proofErr w:type="spellStart"/>
      <w:r>
        <w:rPr>
          <w:rFonts w:ascii="Calibri" w:eastAsia="Calibri" w:hAnsi="Calibri" w:cs="Arial"/>
        </w:rPr>
        <w:t>incidentales</w:t>
      </w:r>
      <w:proofErr w:type="spellEnd"/>
      <w:r>
        <w:rPr>
          <w:rFonts w:ascii="Calibri" w:eastAsia="Calibri" w:hAnsi="Calibri" w:cs="Arial"/>
        </w:rPr>
        <w:t xml:space="preserve"> a la </w:t>
      </w:r>
      <w:proofErr w:type="spellStart"/>
      <w:r>
        <w:rPr>
          <w:rFonts w:ascii="Calibri" w:eastAsia="Calibri" w:hAnsi="Calibri" w:cs="Arial"/>
        </w:rPr>
        <w:t>prestación</w:t>
      </w:r>
      <w:proofErr w:type="spellEnd"/>
      <w:r>
        <w:rPr>
          <w:rFonts w:ascii="Calibri" w:eastAsia="Calibri" w:hAnsi="Calibri" w:cs="Arial"/>
        </w:rPr>
        <w:t xml:space="preserve"> de </w:t>
      </w:r>
      <w:proofErr w:type="spellStart"/>
      <w:r>
        <w:rPr>
          <w:rFonts w:ascii="Calibri" w:eastAsia="Calibri" w:hAnsi="Calibri" w:cs="Arial"/>
        </w:rPr>
        <w:t>los</w:t>
      </w:r>
      <w:proofErr w:type="spellEnd"/>
      <w:r>
        <w:rPr>
          <w:rFonts w:ascii="Calibri" w:eastAsia="Calibri" w:hAnsi="Calibri" w:cs="Arial"/>
        </w:rPr>
        <w:t xml:space="preserve"> </w:t>
      </w:r>
      <w:proofErr w:type="spellStart"/>
      <w:r>
        <w:rPr>
          <w:rFonts w:ascii="Calibri" w:eastAsia="Calibri" w:hAnsi="Calibri" w:cs="Arial"/>
        </w:rPr>
        <w:t>Productos</w:t>
      </w:r>
      <w:proofErr w:type="spellEnd"/>
      <w:r>
        <w:rPr>
          <w:rFonts w:ascii="Calibri" w:eastAsia="Calibri" w:hAnsi="Calibri" w:cs="Arial"/>
        </w:rPr>
        <w:t xml:space="preserve"> y </w:t>
      </w:r>
      <w:proofErr w:type="spellStart"/>
      <w:r>
        <w:rPr>
          <w:rFonts w:ascii="Calibri" w:eastAsia="Calibri" w:hAnsi="Calibri" w:cs="Arial"/>
        </w:rPr>
        <w:t>Servicios</w:t>
      </w:r>
      <w:proofErr w:type="spellEnd"/>
      <w:r>
        <w:rPr>
          <w:rFonts w:ascii="Calibri" w:eastAsia="Calibri" w:hAnsi="Calibri" w:cs="Arial"/>
        </w:rPr>
        <w:t xml:space="preserve"> al </w:t>
      </w:r>
      <w:proofErr w:type="spellStart"/>
      <w:r>
        <w:rPr>
          <w:rFonts w:ascii="Calibri" w:eastAsia="Calibri" w:hAnsi="Calibri" w:cs="Arial"/>
        </w:rPr>
        <w:t>Cliente</w:t>
      </w:r>
      <w:proofErr w:type="spellEnd"/>
      <w:r>
        <w:rPr>
          <w:rFonts w:ascii="Calibri" w:eastAsia="Calibri" w:hAnsi="Calibri" w:cs="Arial"/>
        </w:rPr>
        <w:t xml:space="preserve"> (</w:t>
      </w:r>
      <w:proofErr w:type="spellStart"/>
      <w:r>
        <w:rPr>
          <w:rFonts w:ascii="Calibri" w:eastAsia="Calibri" w:hAnsi="Calibri" w:cs="Arial"/>
        </w:rPr>
        <w:t>tal</w:t>
      </w:r>
      <w:proofErr w:type="spellEnd"/>
      <w:r>
        <w:rPr>
          <w:rFonts w:ascii="Calibri" w:eastAsia="Calibri" w:hAnsi="Calibri" w:cs="Arial"/>
        </w:rPr>
        <w:t xml:space="preserve"> </w:t>
      </w:r>
      <w:proofErr w:type="spellStart"/>
      <w:r>
        <w:rPr>
          <w:rFonts w:ascii="Calibri" w:eastAsia="Calibri" w:hAnsi="Calibri" w:cs="Arial"/>
        </w:rPr>
        <w:t>como</w:t>
      </w:r>
      <w:proofErr w:type="spellEnd"/>
      <w:r>
        <w:rPr>
          <w:rFonts w:ascii="Calibri" w:eastAsia="Calibri" w:hAnsi="Calibri" w:cs="Arial"/>
        </w:rPr>
        <w:t xml:space="preserve"> se describe </w:t>
      </w:r>
      <w:proofErr w:type="spellStart"/>
      <w:r>
        <w:rPr>
          <w:rFonts w:ascii="Calibri" w:eastAsia="Calibri" w:hAnsi="Calibri" w:cs="Arial"/>
        </w:rPr>
        <w:t>en</w:t>
      </w:r>
      <w:proofErr w:type="spellEnd"/>
      <w:r>
        <w:rPr>
          <w:rFonts w:ascii="Calibri" w:eastAsia="Calibri" w:hAnsi="Calibri" w:cs="Arial"/>
        </w:rPr>
        <w:t xml:space="preserve"> </w:t>
      </w:r>
      <w:proofErr w:type="spellStart"/>
      <w:r>
        <w:rPr>
          <w:rFonts w:ascii="Calibri" w:eastAsia="Calibri" w:hAnsi="Calibri" w:cs="Arial"/>
        </w:rPr>
        <w:t>el</w:t>
      </w:r>
      <w:proofErr w:type="spellEnd"/>
      <w:r>
        <w:rPr>
          <w:rFonts w:ascii="Calibri" w:eastAsia="Calibri" w:hAnsi="Calibri" w:cs="Arial"/>
        </w:rPr>
        <w:t xml:space="preserve"> </w:t>
      </w:r>
      <w:proofErr w:type="spellStart"/>
      <w:r>
        <w:rPr>
          <w:rFonts w:ascii="Calibri" w:eastAsia="Calibri" w:hAnsi="Calibri" w:cs="Arial"/>
        </w:rPr>
        <w:t>apartado</w:t>
      </w:r>
      <w:proofErr w:type="spellEnd"/>
      <w:r>
        <w:rPr>
          <w:rFonts w:ascii="Calibri" w:eastAsia="Calibri" w:hAnsi="Calibri" w:cs="Arial"/>
        </w:rPr>
        <w:t xml:space="preserve"> anterior del DPA </w:t>
      </w:r>
      <w:proofErr w:type="spellStart"/>
      <w:r>
        <w:rPr>
          <w:rFonts w:ascii="Calibri" w:eastAsia="Calibri" w:hAnsi="Calibri" w:cs="Arial"/>
        </w:rPr>
        <w:t>titulada</w:t>
      </w:r>
      <w:proofErr w:type="spellEnd"/>
      <w:r>
        <w:rPr>
          <w:rFonts w:ascii="Calibri" w:eastAsia="Calibri" w:hAnsi="Calibri" w:cs="Arial"/>
        </w:rPr>
        <w:t xml:space="preserve"> </w:t>
      </w:r>
      <w:r w:rsidRPr="00D769EE">
        <w:rPr>
          <w:lang w:val="es-419"/>
        </w:rPr>
        <w:t>“</w:t>
      </w:r>
      <w:proofErr w:type="spellStart"/>
      <w:r>
        <w:rPr>
          <w:rFonts w:ascii="Calibri" w:eastAsia="Calibri" w:hAnsi="Calibri" w:cs="Arial"/>
        </w:rPr>
        <w:t>Naturaleza</w:t>
      </w:r>
      <w:proofErr w:type="spellEnd"/>
      <w:r>
        <w:rPr>
          <w:rFonts w:ascii="Calibri" w:eastAsia="Calibri" w:hAnsi="Calibri" w:cs="Arial"/>
        </w:rPr>
        <w:t xml:space="preserve"> del </w:t>
      </w:r>
      <w:proofErr w:type="spellStart"/>
      <w:r>
        <w:rPr>
          <w:rFonts w:ascii="Calibri" w:eastAsia="Calibri" w:hAnsi="Calibri" w:cs="Arial"/>
        </w:rPr>
        <w:t>Tratamiento</w:t>
      </w:r>
      <w:proofErr w:type="spellEnd"/>
      <w:r>
        <w:rPr>
          <w:rFonts w:ascii="Calibri" w:eastAsia="Calibri" w:hAnsi="Calibri" w:cs="Arial"/>
        </w:rPr>
        <w:t xml:space="preserve"> de </w:t>
      </w:r>
      <w:proofErr w:type="spellStart"/>
      <w:r>
        <w:rPr>
          <w:rFonts w:ascii="Calibri" w:eastAsia="Calibri" w:hAnsi="Calibri" w:cs="Arial"/>
        </w:rPr>
        <w:t>Datos</w:t>
      </w:r>
      <w:proofErr w:type="spellEnd"/>
      <w:r>
        <w:rPr>
          <w:rFonts w:ascii="Calibri" w:eastAsia="Calibri" w:hAnsi="Calibri" w:cs="Arial"/>
        </w:rPr>
        <w:t xml:space="preserve">; </w:t>
      </w:r>
      <w:proofErr w:type="spellStart"/>
      <w:r>
        <w:rPr>
          <w:rFonts w:ascii="Calibri" w:eastAsia="Calibri" w:hAnsi="Calibri" w:cs="Arial"/>
        </w:rPr>
        <w:t>Titularidad</w:t>
      </w:r>
      <w:proofErr w:type="spellEnd"/>
      <w:r w:rsidRPr="00D769EE">
        <w:rPr>
          <w:lang w:val="es-419"/>
        </w:rPr>
        <w:t>”</w:t>
      </w:r>
      <w:r>
        <w:rPr>
          <w:rFonts w:ascii="Calibri" w:eastAsia="Calibri" w:hAnsi="Calibri" w:cs="Arial"/>
        </w:rPr>
        <w:t>).</w:t>
      </w:r>
    </w:p>
    <w:p w14:paraId="1D3EA9E3" w14:textId="77777777" w:rsidR="00FB787F" w:rsidRPr="003E2463" w:rsidRDefault="00FB787F" w:rsidP="00302D30">
      <w:pPr>
        <w:pStyle w:val="ProductList-Body"/>
        <w:numPr>
          <w:ilvl w:val="0"/>
          <w:numId w:val="7"/>
        </w:numPr>
        <w:ind w:left="540"/>
        <w:jc w:val="both"/>
        <w:rPr>
          <w:lang w:val="es-ES"/>
        </w:rPr>
      </w:pPr>
      <w:r w:rsidRPr="003E2463">
        <w:rPr>
          <w:rFonts w:ascii="Calibri" w:eastAsia="Calibri" w:hAnsi="Calibri" w:cs="Arial"/>
          <w:b/>
          <w:bCs/>
          <w:lang w:val="es-ES"/>
        </w:rPr>
        <w:t xml:space="preserve">Categorías de </w:t>
      </w:r>
      <w:r w:rsidRPr="005A7C1B">
        <w:rPr>
          <w:rFonts w:ascii="Calibri" w:eastAsia="Calibri" w:hAnsi="Calibri" w:cs="Arial"/>
          <w:b/>
          <w:bCs/>
          <w:lang w:val="es-ES"/>
        </w:rPr>
        <w:t>d</w:t>
      </w:r>
      <w:r w:rsidRPr="003E2463">
        <w:rPr>
          <w:rFonts w:ascii="Calibri" w:eastAsia="Calibri" w:hAnsi="Calibri" w:cs="Arial"/>
          <w:b/>
          <w:bCs/>
          <w:lang w:val="es-ES"/>
        </w:rPr>
        <w:t>atos.</w:t>
      </w:r>
      <w:r w:rsidRPr="003E2463">
        <w:rPr>
          <w:rFonts w:ascii="Calibri" w:eastAsia="Calibri" w:hAnsi="Calibri" w:cs="Arial"/>
          <w:lang w:val="es-ES"/>
        </w:rPr>
        <w:t xml:space="preserve"> </w:t>
      </w:r>
      <w:r w:rsidRPr="003E2463">
        <w:rPr>
          <w:rFonts w:ascii="Calibri" w:hAnsi="Calibri"/>
          <w:lang w:val="es-ES"/>
        </w:rPr>
        <w:t xml:space="preserve">Los tipos de Datos Personales </w:t>
      </w:r>
      <w:r>
        <w:rPr>
          <w:rFonts w:ascii="Calibri" w:hAnsi="Calibri"/>
          <w:lang w:val="es-ES"/>
        </w:rPr>
        <w:t>que Microsoft tratará</w:t>
      </w:r>
      <w:r w:rsidRPr="003E2463">
        <w:rPr>
          <w:rFonts w:ascii="Calibri" w:hAnsi="Calibri"/>
          <w:lang w:val="es-ES"/>
        </w:rPr>
        <w:t xml:space="preserve"> al </w:t>
      </w:r>
      <w:r w:rsidRPr="005A7C1B">
        <w:rPr>
          <w:rFonts w:ascii="Calibri" w:hAnsi="Calibri"/>
          <w:lang w:val="es-ES"/>
        </w:rPr>
        <w:t>proporcionar</w:t>
      </w:r>
      <w:r w:rsidRPr="003E2463">
        <w:rPr>
          <w:rFonts w:ascii="Calibri" w:hAnsi="Calibri"/>
          <w:lang w:val="es-ES"/>
        </w:rPr>
        <w:t xml:space="preserve"> los </w:t>
      </w:r>
      <w:r w:rsidRPr="005A7C1B">
        <w:rPr>
          <w:rFonts w:ascii="Calibri" w:hAnsi="Calibri"/>
          <w:lang w:val="es-ES"/>
        </w:rPr>
        <w:t xml:space="preserve">Productos y </w:t>
      </w:r>
      <w:r w:rsidRPr="003E2463">
        <w:rPr>
          <w:rFonts w:ascii="Calibri" w:hAnsi="Calibri"/>
          <w:lang w:val="es-ES"/>
        </w:rPr>
        <w:t>Servicios incluyen</w:t>
      </w:r>
      <w:r w:rsidRPr="003E2463">
        <w:rPr>
          <w:rFonts w:ascii="Calibri" w:eastAsia="Calibri" w:hAnsi="Calibri" w:cs="Arial"/>
          <w:lang w:val="es-ES"/>
        </w:rPr>
        <w:t xml:space="preserve">: (i) Datos </w:t>
      </w:r>
      <w:r w:rsidRPr="005A7C1B">
        <w:rPr>
          <w:rFonts w:ascii="Calibri" w:eastAsia="Calibri" w:hAnsi="Calibri" w:cs="Arial"/>
          <w:lang w:val="es-ES"/>
        </w:rPr>
        <w:t>P</w:t>
      </w:r>
      <w:r w:rsidRPr="003E2463">
        <w:rPr>
          <w:rFonts w:ascii="Calibri" w:eastAsia="Calibri" w:hAnsi="Calibri" w:cs="Arial"/>
          <w:lang w:val="es-ES"/>
        </w:rPr>
        <w:t xml:space="preserve">ersonales que el Cliente </w:t>
      </w:r>
      <w:r w:rsidRPr="005A7C1B">
        <w:rPr>
          <w:rFonts w:ascii="Calibri" w:eastAsia="Calibri" w:hAnsi="Calibri" w:cs="Arial"/>
          <w:lang w:val="es-ES"/>
        </w:rPr>
        <w:t>decid</w:t>
      </w:r>
      <w:r>
        <w:rPr>
          <w:rFonts w:ascii="Calibri" w:eastAsia="Calibri" w:hAnsi="Calibri" w:cs="Arial"/>
          <w:lang w:val="es-ES"/>
        </w:rPr>
        <w:t>a</w:t>
      </w:r>
      <w:r w:rsidRPr="003E2463">
        <w:rPr>
          <w:rFonts w:ascii="Calibri" w:eastAsia="Calibri" w:hAnsi="Calibri" w:cs="Arial"/>
          <w:lang w:val="es-ES"/>
        </w:rPr>
        <w:t xml:space="preserve"> incluir en los Datos del Cliente </w:t>
      </w:r>
      <w:r w:rsidRPr="005A7C1B">
        <w:rPr>
          <w:rFonts w:ascii="Calibri" w:eastAsia="Calibri" w:hAnsi="Calibri" w:cs="Arial"/>
          <w:lang w:val="es-ES"/>
        </w:rPr>
        <w:t>o</w:t>
      </w:r>
      <w:r w:rsidRPr="003E2463">
        <w:rPr>
          <w:rFonts w:ascii="Calibri" w:eastAsia="Calibri" w:hAnsi="Calibri" w:cs="Arial"/>
          <w:lang w:val="es-ES"/>
        </w:rPr>
        <w:t xml:space="preserve"> </w:t>
      </w:r>
      <w:r w:rsidRPr="005A7C1B">
        <w:rPr>
          <w:rFonts w:ascii="Calibri" w:eastAsia="Calibri" w:hAnsi="Calibri" w:cs="Arial"/>
          <w:lang w:val="es-ES"/>
        </w:rPr>
        <w:t xml:space="preserve">en </w:t>
      </w:r>
      <w:r w:rsidRPr="003E2463">
        <w:rPr>
          <w:rFonts w:ascii="Calibri" w:eastAsia="Calibri" w:hAnsi="Calibri" w:cs="Arial"/>
          <w:lang w:val="es-ES"/>
        </w:rPr>
        <w:t>los Datos de Servicios Profesionales; y (</w:t>
      </w:r>
      <w:proofErr w:type="spellStart"/>
      <w:r w:rsidRPr="003E2463">
        <w:rPr>
          <w:rFonts w:ascii="Calibri" w:eastAsia="Calibri" w:hAnsi="Calibri" w:cs="Arial"/>
          <w:lang w:val="es-ES"/>
        </w:rPr>
        <w:t>ii</w:t>
      </w:r>
      <w:proofErr w:type="spellEnd"/>
      <w:r w:rsidRPr="003E2463">
        <w:rPr>
          <w:rFonts w:ascii="Calibri" w:eastAsia="Calibri" w:hAnsi="Calibri" w:cs="Arial"/>
          <w:lang w:val="es-ES"/>
        </w:rPr>
        <w:t>)</w:t>
      </w:r>
      <w:r w:rsidRPr="003E2463">
        <w:rPr>
          <w:rFonts w:ascii="Calibri" w:hAnsi="Calibri"/>
          <w:lang w:val="es-ES"/>
        </w:rPr>
        <w:t xml:space="preserve"> aquellos expresamente identificados en el artículo 4 del RGPD</w:t>
      </w:r>
      <w:r w:rsidRPr="003E2463">
        <w:rPr>
          <w:rFonts w:ascii="Calibri" w:eastAsia="Calibri" w:hAnsi="Calibri" w:cs="Arial"/>
          <w:lang w:val="es-ES"/>
        </w:rPr>
        <w:t xml:space="preserve"> que pued</w:t>
      </w:r>
      <w:r w:rsidRPr="005A7C1B">
        <w:rPr>
          <w:rFonts w:ascii="Calibri" w:eastAsia="Calibri" w:hAnsi="Calibri" w:cs="Arial"/>
          <w:lang w:val="es-ES"/>
        </w:rPr>
        <w:t>a</w:t>
      </w:r>
      <w:r w:rsidRPr="003E2463">
        <w:rPr>
          <w:rFonts w:ascii="Calibri" w:eastAsia="Calibri" w:hAnsi="Calibri" w:cs="Arial"/>
          <w:lang w:val="es-ES"/>
        </w:rPr>
        <w:t>n ser generados, derivados o recopilados por Microsoft, incluidos los datos enviados a</w:t>
      </w:r>
      <w:r w:rsidRPr="005A7C1B">
        <w:rPr>
          <w:rFonts w:ascii="Calibri" w:eastAsia="Calibri" w:hAnsi="Calibri" w:cs="Arial"/>
          <w:lang w:val="es-ES"/>
        </w:rPr>
        <w:t xml:space="preserve"> </w:t>
      </w:r>
      <w:r w:rsidRPr="003E2463">
        <w:rPr>
          <w:rFonts w:ascii="Calibri" w:eastAsia="Calibri" w:hAnsi="Calibri" w:cs="Arial"/>
          <w:lang w:val="es-ES"/>
        </w:rPr>
        <w:t xml:space="preserve">Microsoft como resultado del uso por el Cliente de capacidades basadas en servicios </w:t>
      </w:r>
      <w:r w:rsidRPr="00152464">
        <w:rPr>
          <w:rFonts w:ascii="Calibri" w:eastAsia="Calibri" w:hAnsi="Calibri" w:cs="Arial"/>
          <w:lang w:val="es-ES"/>
        </w:rPr>
        <w:t>o</w:t>
      </w:r>
      <w:r w:rsidRPr="003E2463">
        <w:rPr>
          <w:rFonts w:ascii="Calibri" w:eastAsia="Calibri" w:hAnsi="Calibri" w:cs="Arial"/>
          <w:lang w:val="es-ES"/>
        </w:rPr>
        <w:t xml:space="preserve"> </w:t>
      </w:r>
      <w:r w:rsidRPr="00152464">
        <w:rPr>
          <w:rFonts w:ascii="Calibri" w:eastAsia="Calibri" w:hAnsi="Calibri" w:cs="Arial"/>
          <w:lang w:val="es-ES"/>
        </w:rPr>
        <w:t xml:space="preserve">los datos </w:t>
      </w:r>
      <w:r w:rsidRPr="003E2463">
        <w:rPr>
          <w:rFonts w:ascii="Calibri" w:eastAsia="Calibri" w:hAnsi="Calibri" w:cs="Arial"/>
          <w:lang w:val="es-ES"/>
        </w:rPr>
        <w:t>obtenidos por Microsoft a partir de software instalado localmente. Los tipos de Datos Personales que el Cliente decid</w:t>
      </w:r>
      <w:r>
        <w:rPr>
          <w:rFonts w:ascii="Calibri" w:eastAsia="Calibri" w:hAnsi="Calibri" w:cs="Arial"/>
          <w:lang w:val="es-ES"/>
        </w:rPr>
        <w:t>a</w:t>
      </w:r>
      <w:r w:rsidRPr="003E2463">
        <w:rPr>
          <w:rFonts w:ascii="Calibri" w:eastAsia="Calibri" w:hAnsi="Calibri" w:cs="Arial"/>
          <w:lang w:val="es-ES"/>
        </w:rPr>
        <w:t xml:space="preserve"> incluir en los Datos del Cliente </w:t>
      </w:r>
      <w:r w:rsidRPr="005A7C1B">
        <w:rPr>
          <w:rFonts w:ascii="Calibri" w:eastAsia="Calibri" w:hAnsi="Calibri" w:cs="Arial"/>
          <w:lang w:val="es-ES"/>
        </w:rPr>
        <w:t xml:space="preserve">o en los Datos de Servicios Profesionales </w:t>
      </w:r>
      <w:r w:rsidRPr="003E2463">
        <w:rPr>
          <w:rFonts w:ascii="Calibri" w:eastAsia="Calibri" w:hAnsi="Calibri" w:cs="Arial"/>
          <w:lang w:val="es-ES"/>
        </w:rPr>
        <w:t>p</w:t>
      </w:r>
      <w:r>
        <w:rPr>
          <w:rFonts w:ascii="Calibri" w:eastAsia="Calibri" w:hAnsi="Calibri" w:cs="Arial"/>
          <w:lang w:val="es-ES"/>
        </w:rPr>
        <w:t>odrán</w:t>
      </w:r>
      <w:r w:rsidRPr="003E2463">
        <w:rPr>
          <w:rFonts w:ascii="Calibri" w:eastAsia="Calibri" w:hAnsi="Calibri" w:cs="Arial"/>
          <w:lang w:val="es-ES"/>
        </w:rPr>
        <w:t xml:space="preserve"> corresponder a</w:t>
      </w:r>
      <w:r w:rsidRPr="005A7C1B">
        <w:rPr>
          <w:rFonts w:ascii="Calibri" w:eastAsia="Calibri" w:hAnsi="Calibri" w:cs="Arial"/>
          <w:lang w:val="es-ES"/>
        </w:rPr>
        <w:t xml:space="preserve"> </w:t>
      </w:r>
      <w:r w:rsidRPr="003E2463">
        <w:rPr>
          <w:rFonts w:ascii="Calibri" w:eastAsia="Calibri" w:hAnsi="Calibri" w:cs="Arial"/>
          <w:lang w:val="es-ES"/>
        </w:rPr>
        <w:t>cualquier categoría de Datos Personales identificada en los registros que mant</w:t>
      </w:r>
      <w:r>
        <w:rPr>
          <w:rFonts w:ascii="Calibri" w:eastAsia="Calibri" w:hAnsi="Calibri" w:cs="Arial"/>
          <w:lang w:val="es-ES"/>
        </w:rPr>
        <w:t>enga</w:t>
      </w:r>
      <w:r w:rsidRPr="003E2463">
        <w:rPr>
          <w:rFonts w:ascii="Calibri" w:eastAsia="Calibri" w:hAnsi="Calibri" w:cs="Arial"/>
          <w:lang w:val="es-ES"/>
        </w:rPr>
        <w:t xml:space="preserve"> el Cliente</w:t>
      </w:r>
      <w:r w:rsidRPr="005A7C1B">
        <w:rPr>
          <w:rFonts w:ascii="Calibri" w:eastAsia="Calibri" w:hAnsi="Calibri" w:cs="Arial"/>
          <w:lang w:val="es-ES"/>
        </w:rPr>
        <w:t>, en su calidad de responsable,</w:t>
      </w:r>
      <w:r w:rsidRPr="003E2463">
        <w:rPr>
          <w:rFonts w:ascii="Calibri" w:eastAsia="Calibri" w:hAnsi="Calibri" w:cs="Arial"/>
          <w:lang w:val="es-ES"/>
        </w:rPr>
        <w:t xml:space="preserve"> </w:t>
      </w:r>
      <w:r w:rsidRPr="005A7C1B">
        <w:rPr>
          <w:rFonts w:ascii="Calibri" w:eastAsia="Calibri" w:hAnsi="Calibri" w:cs="Arial"/>
          <w:lang w:val="es-ES"/>
        </w:rPr>
        <w:t xml:space="preserve">con arreglo </w:t>
      </w:r>
      <w:r w:rsidRPr="003E2463">
        <w:rPr>
          <w:rFonts w:ascii="Calibri" w:eastAsia="Calibri" w:hAnsi="Calibri" w:cs="Arial"/>
          <w:lang w:val="es-ES"/>
        </w:rPr>
        <w:t xml:space="preserve">al </w:t>
      </w:r>
      <w:r w:rsidRPr="005A7C1B">
        <w:rPr>
          <w:rFonts w:ascii="Calibri" w:eastAsia="Calibri" w:hAnsi="Calibri" w:cs="Arial"/>
          <w:lang w:val="es-ES"/>
        </w:rPr>
        <w:t>a</w:t>
      </w:r>
      <w:r w:rsidRPr="003E2463">
        <w:rPr>
          <w:rFonts w:ascii="Calibri" w:eastAsia="Calibri" w:hAnsi="Calibri" w:cs="Arial"/>
          <w:lang w:val="es-ES"/>
        </w:rPr>
        <w:t xml:space="preserve">rtículo 30 del RGPD, incluidas las categorías de Datos Personales que se establecen en el </w:t>
      </w:r>
      <w:r w:rsidRPr="003E2463">
        <w:rPr>
          <w:lang w:val="es-ES"/>
        </w:rPr>
        <w:t>Apéndice B</w:t>
      </w:r>
      <w:r w:rsidRPr="003E2463">
        <w:rPr>
          <w:rFonts w:ascii="Calibri" w:eastAsia="Calibri" w:hAnsi="Calibri" w:cs="Arial"/>
          <w:lang w:val="es-ES"/>
        </w:rPr>
        <w:t xml:space="preserve">. </w:t>
      </w:r>
    </w:p>
    <w:p w14:paraId="080823D6" w14:textId="163889F0" w:rsidR="00FB787F" w:rsidRPr="003E2463" w:rsidRDefault="00FB787F" w:rsidP="00302D30">
      <w:pPr>
        <w:pStyle w:val="ProductList-Body"/>
        <w:numPr>
          <w:ilvl w:val="0"/>
          <w:numId w:val="7"/>
        </w:numPr>
        <w:spacing w:after="120"/>
        <w:ind w:left="540"/>
        <w:jc w:val="both"/>
        <w:rPr>
          <w:lang w:val="es-ES"/>
        </w:rPr>
      </w:pPr>
      <w:r w:rsidRPr="003E2463">
        <w:rPr>
          <w:rFonts w:ascii="Calibri" w:eastAsia="Calibri" w:hAnsi="Calibri" w:cs="Arial"/>
          <w:b/>
          <w:bCs/>
          <w:lang w:val="es-ES"/>
        </w:rPr>
        <w:t>Interesados.</w:t>
      </w:r>
      <w:r w:rsidRPr="003E2463">
        <w:rPr>
          <w:rFonts w:ascii="Calibri" w:eastAsia="Calibri" w:hAnsi="Calibri" w:cs="Arial"/>
          <w:lang w:val="es-ES"/>
        </w:rPr>
        <w:t xml:space="preserve"> </w:t>
      </w:r>
      <w:r w:rsidRPr="003E2463">
        <w:rPr>
          <w:rFonts w:ascii="Calibri" w:hAnsi="Calibri"/>
          <w:lang w:val="es-ES"/>
        </w:rPr>
        <w:t>Las categorías de interesados son los representantes y usuarios finales del Cliente, tales como empleados, contratistas, colaboradores y clientes</w:t>
      </w:r>
      <w:r w:rsidRPr="003E2463">
        <w:rPr>
          <w:rFonts w:ascii="Calibri" w:eastAsia="Calibri" w:hAnsi="Calibri" w:cs="Arial"/>
          <w:lang w:val="es-ES"/>
        </w:rPr>
        <w:t xml:space="preserve">, y </w:t>
      </w:r>
      <w:r>
        <w:rPr>
          <w:rFonts w:ascii="Calibri" w:eastAsia="Calibri" w:hAnsi="Calibri" w:cs="Arial"/>
          <w:lang w:val="es-ES"/>
        </w:rPr>
        <w:t>podrán</w:t>
      </w:r>
      <w:r w:rsidRPr="003E2463">
        <w:rPr>
          <w:rFonts w:ascii="Calibri" w:eastAsia="Calibri" w:hAnsi="Calibri" w:cs="Arial"/>
          <w:lang w:val="es-ES"/>
        </w:rPr>
        <w:t xml:space="preserve"> incluir cualquier otra categoría de interesados identificada en los registros que mant</w:t>
      </w:r>
      <w:r>
        <w:rPr>
          <w:rFonts w:ascii="Calibri" w:eastAsia="Calibri" w:hAnsi="Calibri" w:cs="Arial"/>
          <w:lang w:val="es-ES"/>
        </w:rPr>
        <w:t>enga</w:t>
      </w:r>
      <w:r w:rsidRPr="003E2463">
        <w:rPr>
          <w:rFonts w:ascii="Calibri" w:eastAsia="Calibri" w:hAnsi="Calibri" w:cs="Arial"/>
          <w:lang w:val="es-ES"/>
        </w:rPr>
        <w:t xml:space="preserve"> el Cliente, en su calidad de responsable, con arreglo al artículo 30 del RGPD, inclu</w:t>
      </w:r>
      <w:r w:rsidRPr="005A7C1B">
        <w:rPr>
          <w:rFonts w:ascii="Calibri" w:eastAsia="Calibri" w:hAnsi="Calibri" w:cs="Arial"/>
          <w:lang w:val="es-ES"/>
        </w:rPr>
        <w:t>idas</w:t>
      </w:r>
      <w:r w:rsidRPr="003E2463">
        <w:rPr>
          <w:rFonts w:ascii="Calibri" w:eastAsia="Calibri" w:hAnsi="Calibri" w:cs="Arial"/>
          <w:lang w:val="es-ES"/>
        </w:rPr>
        <w:t xml:space="preserve"> las categorías de interesados que se establecen en el </w:t>
      </w:r>
      <w:r w:rsidRPr="003E2463">
        <w:rPr>
          <w:lang w:val="es-ES"/>
        </w:rPr>
        <w:t>Apéndice B</w:t>
      </w:r>
      <w:r w:rsidRPr="003E2463">
        <w:rPr>
          <w:rFonts w:ascii="Calibri" w:eastAsia="Calibri" w:hAnsi="Calibri" w:cs="Arial"/>
          <w:lang w:val="es-ES"/>
        </w:rPr>
        <w:t>.</w:t>
      </w:r>
    </w:p>
    <w:p w14:paraId="3B538F53" w14:textId="77777777" w:rsidR="00FB787F" w:rsidRPr="003E2463" w:rsidRDefault="00FB787F" w:rsidP="00302D30">
      <w:pPr>
        <w:pStyle w:val="ProductList-Body"/>
        <w:keepNext/>
        <w:spacing w:after="120"/>
        <w:ind w:left="187"/>
        <w:jc w:val="both"/>
        <w:outlineLvl w:val="2"/>
        <w:rPr>
          <w:lang w:val="es-ES"/>
        </w:rPr>
      </w:pPr>
      <w:bookmarkStart w:id="85" w:name="_Toc26972847"/>
      <w:bookmarkEnd w:id="84"/>
      <w:r w:rsidRPr="003E2463">
        <w:rPr>
          <w:b/>
          <w:color w:val="0072C6"/>
          <w:lang w:val="es-ES"/>
        </w:rPr>
        <w:t>Derechos de los interesados; asistencia con las solicitudes</w:t>
      </w:r>
      <w:bookmarkEnd w:id="85"/>
    </w:p>
    <w:p w14:paraId="0FAE410A" w14:textId="77777777" w:rsidR="00FB787F" w:rsidRPr="003E2463" w:rsidRDefault="00FB787F" w:rsidP="00302D30">
      <w:pPr>
        <w:pStyle w:val="ProductList-Body"/>
        <w:spacing w:after="120"/>
        <w:ind w:left="180"/>
        <w:jc w:val="both"/>
        <w:rPr>
          <w:lang w:val="es-ES"/>
        </w:rPr>
      </w:pPr>
      <w:r w:rsidRPr="003E2463">
        <w:rPr>
          <w:lang w:val="es-ES"/>
        </w:rPr>
        <w:t>Microsoft pondrá a disposición del Cliente</w:t>
      </w:r>
      <w:r w:rsidRPr="005A7C1B">
        <w:rPr>
          <w:lang w:val="es-ES"/>
        </w:rPr>
        <w:t>,</w:t>
      </w:r>
      <w:r w:rsidRPr="003E2463">
        <w:rPr>
          <w:lang w:val="es-ES"/>
        </w:rPr>
        <w:t xml:space="preserve"> de una manera </w:t>
      </w:r>
      <w:r w:rsidRPr="005A7C1B">
        <w:rPr>
          <w:lang w:val="es-ES"/>
        </w:rPr>
        <w:t>conforme</w:t>
      </w:r>
      <w:r w:rsidRPr="003E2463">
        <w:rPr>
          <w:lang w:val="es-ES"/>
        </w:rPr>
        <w:t xml:space="preserve"> con la</w:t>
      </w:r>
      <w:r w:rsidRPr="005A7C1B">
        <w:rPr>
          <w:lang w:val="es-ES"/>
        </w:rPr>
        <w:t>s</w:t>
      </w:r>
      <w:r w:rsidRPr="003E2463">
        <w:rPr>
          <w:lang w:val="es-ES"/>
        </w:rPr>
        <w:t xml:space="preserve"> funcionalidad</w:t>
      </w:r>
      <w:r w:rsidRPr="005A7C1B">
        <w:rPr>
          <w:lang w:val="es-ES"/>
        </w:rPr>
        <w:t>es</w:t>
      </w:r>
      <w:r w:rsidRPr="003E2463">
        <w:rPr>
          <w:lang w:val="es-ES"/>
        </w:rPr>
        <w:t xml:space="preserve"> de los Productos y Servicios y </w:t>
      </w:r>
      <w:r w:rsidRPr="005A7C1B">
        <w:rPr>
          <w:lang w:val="es-ES"/>
        </w:rPr>
        <w:t xml:space="preserve">con </w:t>
      </w:r>
      <w:r w:rsidRPr="003E2463">
        <w:rPr>
          <w:lang w:val="es-ES"/>
        </w:rPr>
        <w:t xml:space="preserve">el rol de Microsoft como encargado del </w:t>
      </w:r>
      <w:r w:rsidRPr="005A7C1B">
        <w:rPr>
          <w:lang w:val="es-ES"/>
        </w:rPr>
        <w:t>tratamiento</w:t>
      </w:r>
      <w:r w:rsidRPr="003E2463">
        <w:rPr>
          <w:lang w:val="es-ES"/>
        </w:rPr>
        <w:t xml:space="preserve"> de Datos Personales de sus interesados, la capacidad para satisfacer las solicitudes de los interesados con respecto al ejercicio de sus derechos reconocidos por el RGPD. Si Microsoft recib</w:t>
      </w:r>
      <w:r>
        <w:rPr>
          <w:lang w:val="es-ES"/>
        </w:rPr>
        <w:t>ies</w:t>
      </w:r>
      <w:r w:rsidRPr="003E2463">
        <w:rPr>
          <w:lang w:val="es-ES"/>
        </w:rPr>
        <w:t>e una solicitud, procedente de un interesado del Cliente, para ejerc</w:t>
      </w:r>
      <w:r>
        <w:rPr>
          <w:lang w:val="es-ES"/>
        </w:rPr>
        <w:t>itar</w:t>
      </w:r>
      <w:r w:rsidRPr="003E2463">
        <w:rPr>
          <w:lang w:val="es-ES"/>
        </w:rPr>
        <w:t xml:space="preserve"> uno o más de sus derechos reconocidos por el RGPD en relación con los Productos y Servicios </w:t>
      </w:r>
      <w:r>
        <w:rPr>
          <w:lang w:val="es-ES"/>
        </w:rPr>
        <w:t>respecto de</w:t>
      </w:r>
      <w:r w:rsidRPr="003E2463">
        <w:rPr>
          <w:lang w:val="es-ES"/>
        </w:rPr>
        <w:t xml:space="preserve"> los </w:t>
      </w:r>
      <w:r w:rsidRPr="005A7C1B">
        <w:rPr>
          <w:lang w:val="es-ES"/>
        </w:rPr>
        <w:t>que</w:t>
      </w:r>
      <w:r w:rsidRPr="003E2463">
        <w:rPr>
          <w:lang w:val="es-ES"/>
        </w:rPr>
        <w:t xml:space="preserve"> Microsoft es encargado </w:t>
      </w:r>
      <w:r w:rsidRPr="005A7C1B">
        <w:rPr>
          <w:lang w:val="es-ES"/>
        </w:rPr>
        <w:t xml:space="preserve">o </w:t>
      </w:r>
      <w:proofErr w:type="spellStart"/>
      <w:r w:rsidRPr="005A7C1B">
        <w:rPr>
          <w:lang w:val="es-ES"/>
        </w:rPr>
        <w:t>subencargado</w:t>
      </w:r>
      <w:proofErr w:type="spellEnd"/>
      <w:r w:rsidRPr="005A7C1B">
        <w:rPr>
          <w:lang w:val="es-ES"/>
        </w:rPr>
        <w:t xml:space="preserve"> del tratamiento</w:t>
      </w:r>
      <w:r w:rsidRPr="003E2463">
        <w:rPr>
          <w:lang w:val="es-ES"/>
        </w:rPr>
        <w:t xml:space="preserve">, Microsoft redirigirá al interesado para que </w:t>
      </w:r>
      <w:r>
        <w:rPr>
          <w:lang w:val="es-ES"/>
        </w:rPr>
        <w:t>remita</w:t>
      </w:r>
      <w:r w:rsidRPr="003E2463">
        <w:rPr>
          <w:lang w:val="es-ES"/>
        </w:rPr>
        <w:t xml:space="preserve"> su solicitud directamente al Cliente. El Cliente será responsable de responder a cualquier solicitud, incluso, cuando proceda, mediante el uso de las funcionalidades presentes en los Productos y Servicios. Microsoft satisfará las peticiones razonables que le presente el Cliente para asistirle a responder a las mencionadas solicitudes de los interesados.</w:t>
      </w:r>
    </w:p>
    <w:p w14:paraId="2B01E6F7" w14:textId="77777777" w:rsidR="00FB787F" w:rsidRPr="005A7C1B" w:rsidRDefault="00FB787F" w:rsidP="00302D30">
      <w:pPr>
        <w:pStyle w:val="ProductList-Body"/>
        <w:spacing w:after="120"/>
        <w:ind w:left="187"/>
        <w:jc w:val="both"/>
        <w:outlineLvl w:val="2"/>
        <w:rPr>
          <w:lang w:val="es-ES"/>
        </w:rPr>
      </w:pPr>
      <w:bookmarkStart w:id="86" w:name="_Toc26972848"/>
      <w:r w:rsidRPr="005A7C1B">
        <w:rPr>
          <w:b/>
          <w:color w:val="0072C6"/>
          <w:lang w:val="es-ES"/>
        </w:rPr>
        <w:t>Registro de actividades de tratamiento</w:t>
      </w:r>
      <w:bookmarkEnd w:id="86"/>
    </w:p>
    <w:p w14:paraId="03064C67" w14:textId="77777777" w:rsidR="00FB787F" w:rsidRPr="005A7C1B" w:rsidRDefault="00FB787F" w:rsidP="00302D30">
      <w:pPr>
        <w:pStyle w:val="ProductList-Body"/>
        <w:spacing w:after="120"/>
        <w:ind w:left="158"/>
        <w:jc w:val="both"/>
        <w:rPr>
          <w:lang w:val="es-ES"/>
        </w:rPr>
      </w:pPr>
      <w:bookmarkStart w:id="87" w:name="_Toc507768553"/>
      <w:bookmarkStart w:id="88" w:name="_Toc8395013"/>
      <w:bookmarkStart w:id="89" w:name="_Toc6563802"/>
      <w:bookmarkStart w:id="90" w:name="_Toc21617020"/>
      <w:bookmarkStart w:id="91" w:name="_Toc26972849"/>
      <w:r w:rsidRPr="005A7C1B">
        <w:rPr>
          <w:lang w:val="es-ES"/>
        </w:rPr>
        <w:t>En la medida que el RGPD requiera que Microsoft recopile y mantenga registros de determinada información relacionada con el Cliente, el Cliente deberá, cuando se le solicite, proporcionar dicha información a Microsoft y la mantendrá precisa y actualizada. Microsoft podrá poner dicha información a disposición de la autoridad de control si así lo exige el RGPD.</w:t>
      </w:r>
    </w:p>
    <w:p w14:paraId="23ADC783" w14:textId="77777777" w:rsidR="00FB787F" w:rsidRPr="003E2463" w:rsidRDefault="00FB787F" w:rsidP="00302D30">
      <w:pPr>
        <w:pStyle w:val="ProductList-SubSubSectionHeading"/>
        <w:keepNext/>
        <w:spacing w:after="120"/>
        <w:jc w:val="both"/>
        <w:outlineLvl w:val="1"/>
        <w:rPr>
          <w:lang w:val="es-ES"/>
        </w:rPr>
      </w:pPr>
      <w:bookmarkStart w:id="92" w:name="_Toc82644458"/>
      <w:bookmarkStart w:id="93" w:name="_Toc155362838"/>
      <w:r w:rsidRPr="003E2463">
        <w:rPr>
          <w:lang w:val="es-ES"/>
        </w:rPr>
        <w:t>Seguridad de los datos</w:t>
      </w:r>
      <w:bookmarkEnd w:id="87"/>
      <w:bookmarkEnd w:id="88"/>
      <w:bookmarkEnd w:id="89"/>
      <w:bookmarkEnd w:id="90"/>
      <w:bookmarkEnd w:id="91"/>
      <w:bookmarkEnd w:id="92"/>
      <w:bookmarkEnd w:id="93"/>
    </w:p>
    <w:p w14:paraId="5CCBB9FE" w14:textId="77777777" w:rsidR="00FB787F" w:rsidRPr="003E2463" w:rsidRDefault="00FB787F" w:rsidP="00302D30">
      <w:pPr>
        <w:pStyle w:val="ProductList-Body"/>
        <w:keepNext/>
        <w:spacing w:after="120"/>
        <w:ind w:left="187"/>
        <w:jc w:val="both"/>
        <w:outlineLvl w:val="2"/>
        <w:rPr>
          <w:lang w:val="es-ES"/>
        </w:rPr>
      </w:pPr>
      <w:bookmarkStart w:id="94" w:name="_Toc26972850"/>
      <w:r w:rsidRPr="003E2463">
        <w:rPr>
          <w:b/>
          <w:color w:val="0072C6"/>
          <w:lang w:val="es-ES"/>
        </w:rPr>
        <w:t>Prácticas y políticas de seguridad</w:t>
      </w:r>
      <w:bookmarkEnd w:id="94"/>
    </w:p>
    <w:p w14:paraId="0EAB281B" w14:textId="77777777" w:rsidR="00FB787F" w:rsidRPr="003E2463" w:rsidRDefault="00FB787F" w:rsidP="00302D30">
      <w:pPr>
        <w:pStyle w:val="ProductList-Body"/>
        <w:spacing w:after="120"/>
        <w:ind w:left="158"/>
        <w:jc w:val="both"/>
        <w:rPr>
          <w:lang w:val="es-ES"/>
        </w:rPr>
      </w:pPr>
      <w:bookmarkStart w:id="95" w:name="_Hlk504328104"/>
      <w:r w:rsidRPr="003E2463">
        <w:rPr>
          <w:lang w:val="es-ES"/>
        </w:rPr>
        <w:t>Microsoft implementará y mantendrá</w:t>
      </w:r>
      <w:r w:rsidRPr="005A7C1B">
        <w:rPr>
          <w:lang w:val="es-ES"/>
        </w:rPr>
        <w:t xml:space="preserve"> en vigor</w:t>
      </w:r>
      <w:r w:rsidRPr="003E2463">
        <w:rPr>
          <w:lang w:val="es-ES"/>
        </w:rPr>
        <w:t xml:space="preserve"> medidas técnicas y organizativas apropiadas para proteger los Datos del Cliente, los Datos de Servicios Profesionales y los Datos Personales </w:t>
      </w:r>
      <w:r w:rsidRPr="005A7C1B">
        <w:rPr>
          <w:lang w:val="es-ES"/>
        </w:rPr>
        <w:t>frente a</w:t>
      </w:r>
      <w:r w:rsidRPr="003E2463">
        <w:rPr>
          <w:lang w:val="es-ES"/>
        </w:rPr>
        <w:t xml:space="preserve"> cualquier destrucción, pérdida</w:t>
      </w:r>
      <w:r w:rsidRPr="005A7C1B">
        <w:rPr>
          <w:lang w:val="es-ES"/>
        </w:rPr>
        <w:t xml:space="preserve"> o</w:t>
      </w:r>
      <w:r w:rsidRPr="003E2463">
        <w:rPr>
          <w:lang w:val="es-ES"/>
        </w:rPr>
        <w:t xml:space="preserve"> alteración accidental o </w:t>
      </w:r>
      <w:r w:rsidRPr="005A7C1B">
        <w:rPr>
          <w:lang w:val="es-ES"/>
        </w:rPr>
        <w:t>ilícita</w:t>
      </w:r>
      <w:r w:rsidRPr="003E2463">
        <w:rPr>
          <w:lang w:val="es-ES"/>
        </w:rPr>
        <w:t xml:space="preserve"> </w:t>
      </w:r>
      <w:r w:rsidRPr="005A7C1B">
        <w:rPr>
          <w:lang w:val="es-ES"/>
        </w:rPr>
        <w:t>de</w:t>
      </w:r>
      <w:r w:rsidRPr="003E2463">
        <w:rPr>
          <w:lang w:val="es-ES"/>
        </w:rPr>
        <w:t xml:space="preserve"> datos personales transmitidos, </w:t>
      </w:r>
      <w:r w:rsidRPr="005A7C1B">
        <w:rPr>
          <w:lang w:val="es-ES"/>
        </w:rPr>
        <w:t>conservados</w:t>
      </w:r>
      <w:r w:rsidRPr="003E2463">
        <w:rPr>
          <w:lang w:val="es-ES"/>
        </w:rPr>
        <w:t xml:space="preserve"> o </w:t>
      </w:r>
      <w:r w:rsidRPr="005A7C1B">
        <w:rPr>
          <w:lang w:val="es-ES"/>
        </w:rPr>
        <w:t>tratados de otra forma y frente a la revelación o acceso no autorizados a dichos datos</w:t>
      </w:r>
      <w:r w:rsidRPr="003E2463">
        <w:rPr>
          <w:lang w:val="es-ES"/>
        </w:rPr>
        <w:t xml:space="preserve">. Estas medidas </w:t>
      </w:r>
      <w:r w:rsidRPr="005A7C1B">
        <w:rPr>
          <w:lang w:val="es-ES"/>
        </w:rPr>
        <w:t>estarán establecidas</w:t>
      </w:r>
      <w:r w:rsidRPr="003E2463">
        <w:rPr>
          <w:lang w:val="es-ES"/>
        </w:rPr>
        <w:t xml:space="preserve"> en una </w:t>
      </w:r>
      <w:r w:rsidRPr="005A7C1B">
        <w:rPr>
          <w:lang w:val="es-ES"/>
        </w:rPr>
        <w:t>Política</w:t>
      </w:r>
      <w:r w:rsidRPr="003E2463">
        <w:rPr>
          <w:lang w:val="es-ES"/>
        </w:rPr>
        <w:t xml:space="preserve"> de Seguridad de Microsoft. Microsoft pondrá a disposición del Cliente esa política, así como otra información que el Cliente solicite razonablemente</w:t>
      </w:r>
      <w:r w:rsidRPr="005A7C1B">
        <w:rPr>
          <w:lang w:val="es-ES"/>
        </w:rPr>
        <w:t xml:space="preserve"> sobre las prácticas y políticas de seguridad de Microsoft</w:t>
      </w:r>
      <w:r w:rsidRPr="003E2463">
        <w:rPr>
          <w:lang w:val="es-ES"/>
        </w:rPr>
        <w:t xml:space="preserve">. </w:t>
      </w:r>
    </w:p>
    <w:bookmarkEnd w:id="95"/>
    <w:p w14:paraId="572E5DB0" w14:textId="77777777" w:rsidR="00FB787F" w:rsidRPr="003E2463" w:rsidRDefault="00FB787F" w:rsidP="00302D30">
      <w:pPr>
        <w:pStyle w:val="ProductList-Body"/>
        <w:spacing w:after="120"/>
        <w:ind w:left="158"/>
        <w:jc w:val="both"/>
        <w:rPr>
          <w:lang w:val="es-ES"/>
        </w:rPr>
      </w:pPr>
      <w:r w:rsidRPr="003E2463">
        <w:rPr>
          <w:lang w:val="es-ES"/>
        </w:rPr>
        <w:t>Además, esas medidas cumplir</w:t>
      </w:r>
      <w:r w:rsidRPr="005A7C1B">
        <w:rPr>
          <w:lang w:val="es-ES"/>
        </w:rPr>
        <w:t>án</w:t>
      </w:r>
      <w:r w:rsidRPr="003E2463">
        <w:rPr>
          <w:lang w:val="es-ES"/>
        </w:rPr>
        <w:t xml:space="preserve"> con los requisitos establecidos en </w:t>
      </w:r>
      <w:r w:rsidRPr="005A7C1B">
        <w:rPr>
          <w:lang w:val="es-ES"/>
        </w:rPr>
        <w:t xml:space="preserve">los estándares </w:t>
      </w:r>
      <w:r w:rsidRPr="003E2463">
        <w:rPr>
          <w:lang w:val="es-ES"/>
        </w:rPr>
        <w:t xml:space="preserve">ISO 27001, ISO 27002 e ISO 27018. Los Clientes tienen a su disposición una descripción de los controles de seguridad </w:t>
      </w:r>
      <w:r>
        <w:rPr>
          <w:lang w:val="es-ES"/>
        </w:rPr>
        <w:t>correspondientes a</w:t>
      </w:r>
      <w:r w:rsidRPr="003E2463">
        <w:rPr>
          <w:lang w:val="es-ES"/>
        </w:rPr>
        <w:t xml:space="preserve"> estos requisitos.</w:t>
      </w:r>
    </w:p>
    <w:p w14:paraId="28CD0686" w14:textId="77777777" w:rsidR="00FB787F" w:rsidRPr="003E2463" w:rsidRDefault="00FB787F" w:rsidP="00302D30">
      <w:pPr>
        <w:pStyle w:val="ProductList-Body"/>
        <w:spacing w:after="120"/>
        <w:ind w:left="158"/>
        <w:jc w:val="both"/>
        <w:rPr>
          <w:lang w:val="es-ES"/>
        </w:rPr>
      </w:pPr>
      <w:r w:rsidRPr="003E2463">
        <w:rPr>
          <w:lang w:val="es-ES"/>
        </w:rPr>
        <w:t xml:space="preserve">Cada Servicio Online </w:t>
      </w:r>
      <w:r w:rsidRPr="005A7C1B">
        <w:rPr>
          <w:lang w:val="es-ES"/>
        </w:rPr>
        <w:t>P</w:t>
      </w:r>
      <w:r w:rsidRPr="003E2463">
        <w:rPr>
          <w:lang w:val="es-ES"/>
        </w:rPr>
        <w:t xml:space="preserve">rincipal también cumple con los estándares y marcos de control que se muestran en la tabla </w:t>
      </w:r>
      <w:r w:rsidRPr="005A7C1B">
        <w:rPr>
          <w:lang w:val="es-ES"/>
        </w:rPr>
        <w:t xml:space="preserve">incluida </w:t>
      </w:r>
      <w:r w:rsidRPr="003E2463">
        <w:rPr>
          <w:lang w:val="es-ES"/>
        </w:rPr>
        <w:t>de los Términos de</w:t>
      </w:r>
      <w:r w:rsidRPr="005A7C1B">
        <w:rPr>
          <w:lang w:val="es-ES"/>
        </w:rPr>
        <w:t xml:space="preserve"> </w:t>
      </w:r>
      <w:r w:rsidRPr="003E2463">
        <w:rPr>
          <w:lang w:val="es-ES"/>
        </w:rPr>
        <w:t>l</w:t>
      </w:r>
      <w:r w:rsidRPr="005A7C1B">
        <w:rPr>
          <w:lang w:val="es-ES"/>
        </w:rPr>
        <w:t>os</w:t>
      </w:r>
      <w:r w:rsidRPr="003E2463">
        <w:rPr>
          <w:lang w:val="es-ES"/>
        </w:rPr>
        <w:t xml:space="preserve"> </w:t>
      </w:r>
      <w:r w:rsidRPr="005A7C1B">
        <w:rPr>
          <w:lang w:val="es-ES"/>
        </w:rPr>
        <w:t>P</w:t>
      </w:r>
      <w:r w:rsidRPr="003E2463">
        <w:rPr>
          <w:lang w:val="es-ES"/>
        </w:rPr>
        <w:t>roducto</w:t>
      </w:r>
      <w:r w:rsidRPr="005A7C1B">
        <w:rPr>
          <w:lang w:val="es-ES"/>
        </w:rPr>
        <w:t>s</w:t>
      </w:r>
      <w:r w:rsidRPr="003E2463">
        <w:rPr>
          <w:lang w:val="es-ES"/>
        </w:rPr>
        <w:t xml:space="preserve">. Cada Servicio Online Principal y </w:t>
      </w:r>
      <w:r w:rsidRPr="005A7C1B">
        <w:rPr>
          <w:lang w:val="es-ES"/>
        </w:rPr>
        <w:t xml:space="preserve">cada </w:t>
      </w:r>
      <w:r w:rsidRPr="003E2463">
        <w:rPr>
          <w:lang w:val="es-ES"/>
        </w:rPr>
        <w:t xml:space="preserve">Servicio Profesional implementa y mantiene </w:t>
      </w:r>
      <w:r w:rsidRPr="005A7C1B">
        <w:rPr>
          <w:lang w:val="es-ES"/>
        </w:rPr>
        <w:t xml:space="preserve">en vigor </w:t>
      </w:r>
      <w:r w:rsidRPr="003E2463">
        <w:rPr>
          <w:lang w:val="es-ES"/>
        </w:rPr>
        <w:t>las medidas de seguridad establecidas en el Apéndice A para la protección de los Datos del Cliente y los Datos de Servicios Profesionales.</w:t>
      </w:r>
    </w:p>
    <w:p w14:paraId="080C75C7" w14:textId="77777777" w:rsidR="003C4B05" w:rsidRDefault="003C4B05" w:rsidP="003C4B05">
      <w:pPr>
        <w:pStyle w:val="ProductList-Body"/>
        <w:spacing w:after="120"/>
        <w:ind w:left="158"/>
      </w:pPr>
      <w:bookmarkStart w:id="96" w:name="_Toc26972851"/>
      <w:r>
        <w:t xml:space="preserve">Microsoft </w:t>
      </w:r>
      <w:proofErr w:type="spellStart"/>
      <w:r>
        <w:t>implementa</w:t>
      </w:r>
      <w:proofErr w:type="spellEnd"/>
      <w:r>
        <w:t xml:space="preserve"> y </w:t>
      </w:r>
      <w:proofErr w:type="spellStart"/>
      <w:r>
        <w:t>mantiene</w:t>
      </w:r>
      <w:proofErr w:type="spellEnd"/>
      <w:r>
        <w:t xml:space="preserve"> las </w:t>
      </w:r>
      <w:proofErr w:type="spellStart"/>
      <w:r>
        <w:t>medidas</w:t>
      </w:r>
      <w:proofErr w:type="spellEnd"/>
      <w:r>
        <w:t xml:space="preserve"> de </w:t>
      </w:r>
      <w:proofErr w:type="spellStart"/>
      <w:r>
        <w:t>seguridad</w:t>
      </w:r>
      <w:proofErr w:type="spellEnd"/>
      <w:r>
        <w:t xml:space="preserve"> </w:t>
      </w:r>
      <w:proofErr w:type="spellStart"/>
      <w:r>
        <w:t>establecidas</w:t>
      </w:r>
      <w:proofErr w:type="spellEnd"/>
      <w:r>
        <w:t xml:space="preserve"> </w:t>
      </w:r>
      <w:proofErr w:type="spellStart"/>
      <w:r>
        <w:t>en</w:t>
      </w:r>
      <w:proofErr w:type="spellEnd"/>
      <w:r>
        <w:t xml:space="preserve"> </w:t>
      </w:r>
      <w:proofErr w:type="spellStart"/>
      <w:r>
        <w:t>el</w:t>
      </w:r>
      <w:proofErr w:type="spellEnd"/>
      <w:r>
        <w:t xml:space="preserve"> Anexo II de las </w:t>
      </w:r>
      <w:proofErr w:type="spellStart"/>
      <w:r>
        <w:t>Cláusulas</w:t>
      </w:r>
      <w:proofErr w:type="spellEnd"/>
      <w:r>
        <w:t xml:space="preserve"> </w:t>
      </w:r>
      <w:proofErr w:type="spellStart"/>
      <w:r>
        <w:t>Contractuales</w:t>
      </w:r>
      <w:proofErr w:type="spellEnd"/>
      <w:r>
        <w:t xml:space="preserve"> Tipo de 2021 para la </w:t>
      </w:r>
      <w:proofErr w:type="spellStart"/>
      <w:r>
        <w:t>protección</w:t>
      </w:r>
      <w:proofErr w:type="spellEnd"/>
      <w:r>
        <w:t xml:space="preserve"> de </w:t>
      </w:r>
      <w:proofErr w:type="spellStart"/>
      <w:r>
        <w:t>Datos</w:t>
      </w:r>
      <w:proofErr w:type="spellEnd"/>
      <w:r>
        <w:t xml:space="preserve"> </w:t>
      </w:r>
      <w:proofErr w:type="spellStart"/>
      <w:r>
        <w:t>Personales</w:t>
      </w:r>
      <w:proofErr w:type="spellEnd"/>
      <w:r>
        <w:t xml:space="preserve"> </w:t>
      </w:r>
      <w:proofErr w:type="spellStart"/>
      <w:r>
        <w:t>en</w:t>
      </w:r>
      <w:proofErr w:type="spellEnd"/>
      <w:r>
        <w:t xml:space="preserve"> </w:t>
      </w:r>
      <w:proofErr w:type="spellStart"/>
      <w:r>
        <w:t>el</w:t>
      </w:r>
      <w:proofErr w:type="spellEnd"/>
      <w:r>
        <w:t xml:space="preserve"> </w:t>
      </w:r>
      <w:proofErr w:type="spellStart"/>
      <w:r>
        <w:t>ámbito</w:t>
      </w:r>
      <w:proofErr w:type="spellEnd"/>
      <w:r>
        <w:t xml:space="preserve"> del RGPD.</w:t>
      </w:r>
    </w:p>
    <w:p w14:paraId="5C80177F" w14:textId="77777777" w:rsidR="00FB787F" w:rsidRPr="003E2463" w:rsidRDefault="00FB787F" w:rsidP="00302D30">
      <w:pPr>
        <w:pStyle w:val="ProductList-Body"/>
        <w:spacing w:after="120"/>
        <w:ind w:left="158"/>
        <w:jc w:val="both"/>
        <w:rPr>
          <w:lang w:val="es-ES"/>
        </w:rPr>
      </w:pPr>
      <w:r w:rsidRPr="003E2463">
        <w:rPr>
          <w:lang w:val="es-ES"/>
        </w:rPr>
        <w:t xml:space="preserve">Microsoft </w:t>
      </w:r>
      <w:r w:rsidRPr="005A7C1B">
        <w:rPr>
          <w:lang w:val="es-ES"/>
        </w:rPr>
        <w:t>podrá</w:t>
      </w:r>
      <w:r w:rsidRPr="003E2463">
        <w:rPr>
          <w:lang w:val="es-ES"/>
        </w:rPr>
        <w:t xml:space="preserve"> agregar estándares gubernamentales o del sector en cualquier momento. Microsoft no eliminará </w:t>
      </w:r>
      <w:r w:rsidRPr="005A7C1B">
        <w:rPr>
          <w:lang w:val="es-ES"/>
        </w:rPr>
        <w:t xml:space="preserve">los estándares </w:t>
      </w:r>
      <w:r w:rsidRPr="003E2463">
        <w:rPr>
          <w:lang w:val="es-ES"/>
        </w:rPr>
        <w:t>ISO 27001, ISO</w:t>
      </w:r>
      <w:r w:rsidRPr="005A7C1B">
        <w:rPr>
          <w:lang w:val="es-ES"/>
        </w:rPr>
        <w:t> </w:t>
      </w:r>
      <w:r w:rsidRPr="003E2463">
        <w:rPr>
          <w:lang w:val="es-ES"/>
        </w:rPr>
        <w:t xml:space="preserve">27002, ISO 27018 o cualquier estándar o marco </w:t>
      </w:r>
      <w:r w:rsidRPr="005A7C1B">
        <w:rPr>
          <w:lang w:val="es-ES"/>
        </w:rPr>
        <w:t>de control previsto en</w:t>
      </w:r>
      <w:r w:rsidRPr="003E2463">
        <w:rPr>
          <w:lang w:val="es-ES"/>
        </w:rPr>
        <w:t xml:space="preserve"> la tabla de Servicios </w:t>
      </w:r>
      <w:r w:rsidRPr="005A7C1B">
        <w:rPr>
          <w:lang w:val="es-ES"/>
        </w:rPr>
        <w:t>Online</w:t>
      </w:r>
      <w:r w:rsidRPr="003E2463">
        <w:rPr>
          <w:lang w:val="es-ES"/>
        </w:rPr>
        <w:t xml:space="preserve"> Principales </w:t>
      </w:r>
      <w:r w:rsidRPr="005A7C1B">
        <w:rPr>
          <w:lang w:val="es-ES"/>
        </w:rPr>
        <w:t xml:space="preserve">incluida </w:t>
      </w:r>
      <w:r w:rsidRPr="003E2463">
        <w:rPr>
          <w:lang w:val="es-ES"/>
        </w:rPr>
        <w:t>en los Términos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salvo que </w:t>
      </w:r>
      <w:r>
        <w:rPr>
          <w:lang w:val="es-ES"/>
        </w:rPr>
        <w:t xml:space="preserve">dicho estándar o marco de control </w:t>
      </w:r>
      <w:r w:rsidRPr="003E2463">
        <w:rPr>
          <w:lang w:val="es-ES"/>
        </w:rPr>
        <w:t xml:space="preserve">ya no se utilice en el sector y </w:t>
      </w:r>
      <w:r w:rsidRPr="005A7C1B">
        <w:rPr>
          <w:lang w:val="es-ES"/>
        </w:rPr>
        <w:t>en su caso sea sustituido</w:t>
      </w:r>
      <w:r w:rsidRPr="003E2463">
        <w:rPr>
          <w:lang w:val="es-ES"/>
        </w:rPr>
        <w:t xml:space="preserve"> por un sucesor.</w:t>
      </w:r>
      <w:bookmarkEnd w:id="96"/>
    </w:p>
    <w:p w14:paraId="391254A7" w14:textId="77777777" w:rsidR="00FB787F" w:rsidRPr="003E2463" w:rsidRDefault="00FB787F" w:rsidP="00302D30">
      <w:pPr>
        <w:pStyle w:val="ProductList-Body"/>
        <w:keepNext/>
        <w:spacing w:after="120"/>
        <w:ind w:left="187"/>
        <w:jc w:val="both"/>
        <w:outlineLvl w:val="2"/>
        <w:rPr>
          <w:lang w:val="es-ES"/>
        </w:rPr>
      </w:pPr>
      <w:r w:rsidRPr="003E2463">
        <w:rPr>
          <w:b/>
          <w:color w:val="0072C6"/>
          <w:lang w:val="es-ES"/>
        </w:rPr>
        <w:t xml:space="preserve">Cifrado de datos </w:t>
      </w:r>
    </w:p>
    <w:p w14:paraId="0F466BA1" w14:textId="77777777" w:rsidR="00FB787F" w:rsidRPr="003E2463" w:rsidRDefault="00FB787F" w:rsidP="00302D30">
      <w:pPr>
        <w:pStyle w:val="ProductList-Body"/>
        <w:spacing w:after="120"/>
        <w:ind w:left="158"/>
        <w:jc w:val="both"/>
        <w:rPr>
          <w:lang w:val="es-ES"/>
        </w:rPr>
      </w:pPr>
      <w:r w:rsidRPr="005A7C1B">
        <w:rPr>
          <w:lang w:val="es-ES"/>
        </w:rPr>
        <w:t>Se cifrarán por defecto l</w:t>
      </w:r>
      <w:r w:rsidRPr="003E2463">
        <w:rPr>
          <w:lang w:val="es-ES"/>
        </w:rPr>
        <w:t>os Datos de</w:t>
      </w:r>
      <w:r>
        <w:rPr>
          <w:lang w:val="es-ES"/>
        </w:rPr>
        <w:t>l</w:t>
      </w:r>
      <w:r w:rsidRPr="003E2463">
        <w:rPr>
          <w:lang w:val="es-ES"/>
        </w:rPr>
        <w:t xml:space="preserve"> Cliente y los Datos de Servicios Profesionales (inclu</w:t>
      </w:r>
      <w:r w:rsidRPr="005A7C1B">
        <w:rPr>
          <w:lang w:val="es-ES"/>
        </w:rPr>
        <w:t>yendo</w:t>
      </w:r>
      <w:r w:rsidRPr="003E2463">
        <w:rPr>
          <w:lang w:val="es-ES"/>
        </w:rPr>
        <w:t xml:space="preserve"> cualesquiera Datos Personales </w:t>
      </w:r>
      <w:r w:rsidRPr="005A7C1B">
        <w:rPr>
          <w:lang w:val="es-ES"/>
        </w:rPr>
        <w:t>presentes en ellos</w:t>
      </w:r>
      <w:r w:rsidRPr="003E2463">
        <w:rPr>
          <w:lang w:val="es-ES"/>
        </w:rPr>
        <w:t xml:space="preserve">) </w:t>
      </w:r>
      <w:r w:rsidRPr="005A7C1B">
        <w:rPr>
          <w:lang w:val="es-ES"/>
        </w:rPr>
        <w:t xml:space="preserve">que se encuentren </w:t>
      </w:r>
      <w:r w:rsidRPr="003E2463">
        <w:rPr>
          <w:lang w:val="es-ES"/>
        </w:rPr>
        <w:t xml:space="preserve">en tránsito a través de redes públicas entre el Cliente y Microsoft o entre los centros de </w:t>
      </w:r>
      <w:r>
        <w:rPr>
          <w:lang w:val="es-ES"/>
        </w:rPr>
        <w:t>d</w:t>
      </w:r>
      <w:r w:rsidRPr="003E2463">
        <w:rPr>
          <w:lang w:val="es-ES"/>
        </w:rPr>
        <w:t xml:space="preserve">atos de Microsoft. </w:t>
      </w:r>
    </w:p>
    <w:p w14:paraId="1B9BB49D" w14:textId="77777777" w:rsidR="00FB787F" w:rsidRPr="003E2463" w:rsidRDefault="00FB787F" w:rsidP="00302D30">
      <w:pPr>
        <w:pStyle w:val="ProductList-Body"/>
        <w:spacing w:after="120"/>
        <w:ind w:left="158"/>
        <w:jc w:val="both"/>
        <w:rPr>
          <w:lang w:val="es-ES"/>
        </w:rPr>
      </w:pPr>
      <w:r w:rsidRPr="003E2463">
        <w:rPr>
          <w:lang w:val="es-ES"/>
        </w:rPr>
        <w:t>Microsoft también cifra</w:t>
      </w:r>
      <w:r w:rsidRPr="005A7C1B">
        <w:rPr>
          <w:lang w:val="es-ES"/>
        </w:rPr>
        <w:t>rá</w:t>
      </w:r>
      <w:r w:rsidRPr="003E2463">
        <w:rPr>
          <w:lang w:val="es-ES"/>
        </w:rPr>
        <w:t xml:space="preserve"> los Datos del Cliente </w:t>
      </w:r>
      <w:r w:rsidRPr="005A7C1B">
        <w:rPr>
          <w:lang w:val="es-ES"/>
        </w:rPr>
        <w:t xml:space="preserve">que se encuentren </w:t>
      </w:r>
      <w:r w:rsidRPr="003E2463">
        <w:rPr>
          <w:lang w:val="es-ES"/>
        </w:rPr>
        <w:t xml:space="preserve">almacenados en reposo en </w:t>
      </w:r>
      <w:r w:rsidRPr="005A7C1B">
        <w:rPr>
          <w:lang w:val="es-ES"/>
        </w:rPr>
        <w:t xml:space="preserve">los </w:t>
      </w:r>
      <w:r w:rsidRPr="003E2463">
        <w:rPr>
          <w:lang w:val="es-ES"/>
        </w:rPr>
        <w:t>Servicios Online</w:t>
      </w:r>
      <w:r w:rsidRPr="005A7C1B">
        <w:rPr>
          <w:lang w:val="es-ES"/>
        </w:rPr>
        <w:t>, así como los</w:t>
      </w:r>
      <w:r w:rsidRPr="003E2463">
        <w:rPr>
          <w:lang w:val="es-ES"/>
        </w:rPr>
        <w:t xml:space="preserve"> Datos de Servicios Profesionales </w:t>
      </w:r>
      <w:r w:rsidRPr="005A7C1B">
        <w:rPr>
          <w:lang w:val="es-ES"/>
        </w:rPr>
        <w:t xml:space="preserve">que se encuentren </w:t>
      </w:r>
      <w:r w:rsidRPr="003E2463">
        <w:rPr>
          <w:lang w:val="es-ES"/>
        </w:rPr>
        <w:t>almacenados en reposo. En el caso de los Servicios Online en los que el Cliente, o un tercero que actú</w:t>
      </w:r>
      <w:r>
        <w:rPr>
          <w:lang w:val="es-ES"/>
        </w:rPr>
        <w:t>e</w:t>
      </w:r>
      <w:r w:rsidRPr="003E2463">
        <w:rPr>
          <w:lang w:val="es-ES"/>
        </w:rPr>
        <w:t xml:space="preserve"> por cuenta del Cliente, puede crear aplicaciones (p. ej., determinados Servicios de Azure), se podrá emplear el cifrado de los datos almacenados en dichas aplicaciones a criterio del Cliente, usando las capacidades proporcionadas por Microsoft u obtenidas por el Cliente de terceros.</w:t>
      </w:r>
    </w:p>
    <w:p w14:paraId="4DB4D680" w14:textId="121080AD" w:rsidR="00DD6D76" w:rsidRPr="00380161" w:rsidRDefault="00DD6D76" w:rsidP="0044608A">
      <w:pPr>
        <w:pStyle w:val="ProductList-Body"/>
        <w:spacing w:after="120"/>
        <w:ind w:left="158"/>
        <w:jc w:val="both"/>
        <w:outlineLvl w:val="2"/>
        <w:rPr>
          <w:lang w:val="es-ES"/>
        </w:rPr>
      </w:pPr>
      <w:r w:rsidRPr="00380161">
        <w:rPr>
          <w:b/>
          <w:color w:val="0072C6"/>
          <w:lang w:val="es-ES"/>
        </w:rPr>
        <w:t xml:space="preserve">Acceso a </w:t>
      </w:r>
      <w:r w:rsidR="00D57528">
        <w:rPr>
          <w:b/>
          <w:color w:val="0072C6"/>
          <w:lang w:val="es-ES"/>
        </w:rPr>
        <w:t>d</w:t>
      </w:r>
      <w:r w:rsidRPr="00380161">
        <w:rPr>
          <w:b/>
          <w:color w:val="0072C6"/>
          <w:lang w:val="es-ES"/>
        </w:rPr>
        <w:t xml:space="preserve">atos </w:t>
      </w:r>
    </w:p>
    <w:p w14:paraId="729E7942" w14:textId="1172A089" w:rsidR="006824EE" w:rsidRPr="00380161" w:rsidRDefault="005F0D57" w:rsidP="00302D30">
      <w:pPr>
        <w:pStyle w:val="ProductList-Body"/>
        <w:spacing w:after="120"/>
        <w:ind w:left="158"/>
        <w:jc w:val="both"/>
        <w:rPr>
          <w:lang w:val="es-ES"/>
        </w:rPr>
      </w:pPr>
      <w:r w:rsidRPr="003E2463">
        <w:rPr>
          <w:lang w:val="es-ES"/>
        </w:rPr>
        <w:t>Microsoft emplea</w:t>
      </w:r>
      <w:r w:rsidRPr="005A7C1B">
        <w:rPr>
          <w:lang w:val="es-ES"/>
        </w:rPr>
        <w:t>rá</w:t>
      </w:r>
      <w:r w:rsidRPr="003E2463">
        <w:rPr>
          <w:lang w:val="es-ES"/>
        </w:rPr>
        <w:t xml:space="preserve"> mecanismos de acceso de privilegio mínimo para controlar el acceso a los Datos del Cliente y </w:t>
      </w:r>
      <w:r w:rsidRPr="005A7C1B">
        <w:rPr>
          <w:lang w:val="es-ES"/>
        </w:rPr>
        <w:t xml:space="preserve">a </w:t>
      </w:r>
      <w:r w:rsidRPr="003E2463">
        <w:rPr>
          <w:lang w:val="es-ES"/>
        </w:rPr>
        <w:t>los Datos de Servicios Profesionales (inclu</w:t>
      </w:r>
      <w:r w:rsidRPr="005A7C1B">
        <w:rPr>
          <w:lang w:val="es-ES"/>
        </w:rPr>
        <w:t>yendo</w:t>
      </w:r>
      <w:r w:rsidRPr="003E2463">
        <w:rPr>
          <w:lang w:val="es-ES"/>
        </w:rPr>
        <w:t xml:space="preserve"> los Datos Personales </w:t>
      </w:r>
      <w:r w:rsidRPr="005A7C1B">
        <w:rPr>
          <w:lang w:val="es-ES"/>
        </w:rPr>
        <w:t>presentes en ellos</w:t>
      </w:r>
      <w:r w:rsidRPr="003E2463">
        <w:rPr>
          <w:lang w:val="es-ES"/>
        </w:rPr>
        <w:t xml:space="preserve">). </w:t>
      </w:r>
      <w:r w:rsidRPr="005A7C1B">
        <w:rPr>
          <w:lang w:val="es-ES"/>
        </w:rPr>
        <w:t xml:space="preserve">Se utilizarán </w:t>
      </w:r>
      <w:r w:rsidRPr="003E2463">
        <w:rPr>
          <w:lang w:val="es-ES"/>
        </w:rPr>
        <w:t>controles de acceso basados en roles para garantizar que</w:t>
      </w:r>
      <w:r w:rsidRPr="005A7C1B">
        <w:rPr>
          <w:lang w:val="es-ES"/>
        </w:rPr>
        <w:t xml:space="preserve"> </w:t>
      </w:r>
      <w:r w:rsidRPr="003E2463">
        <w:rPr>
          <w:lang w:val="es-ES"/>
        </w:rPr>
        <w:t>el</w:t>
      </w:r>
      <w:r w:rsidRPr="005A7C1B">
        <w:rPr>
          <w:lang w:val="es-ES"/>
        </w:rPr>
        <w:t xml:space="preserve"> </w:t>
      </w:r>
      <w:r w:rsidRPr="003E2463">
        <w:rPr>
          <w:lang w:val="es-ES"/>
        </w:rPr>
        <w:t xml:space="preserve">acceso a </w:t>
      </w:r>
      <w:r w:rsidRPr="005A7C1B">
        <w:rPr>
          <w:lang w:val="es-ES"/>
        </w:rPr>
        <w:t xml:space="preserve">los </w:t>
      </w:r>
      <w:r w:rsidRPr="003E2463">
        <w:rPr>
          <w:lang w:val="es-ES"/>
        </w:rPr>
        <w:t xml:space="preserve">Datos del Cliente y los Datos de Servicios Profesionales </w:t>
      </w:r>
      <w:r w:rsidRPr="005A7C1B">
        <w:rPr>
          <w:lang w:val="es-ES"/>
        </w:rPr>
        <w:t xml:space="preserve">que sea </w:t>
      </w:r>
      <w:r w:rsidRPr="003E2463">
        <w:rPr>
          <w:lang w:val="es-ES"/>
        </w:rPr>
        <w:t xml:space="preserve">requerido para operaciones de servicio es para una finalidad </w:t>
      </w:r>
      <w:r w:rsidRPr="005A7C1B">
        <w:rPr>
          <w:lang w:val="es-ES"/>
        </w:rPr>
        <w:t>apropiada</w:t>
      </w:r>
      <w:r w:rsidRPr="003E2463">
        <w:rPr>
          <w:lang w:val="es-ES"/>
        </w:rPr>
        <w:t xml:space="preserve"> y</w:t>
      </w:r>
      <w:r w:rsidRPr="005A7C1B">
        <w:rPr>
          <w:lang w:val="es-ES"/>
        </w:rPr>
        <w:t xml:space="preserve"> es </w:t>
      </w:r>
      <w:r w:rsidRPr="003E2463">
        <w:rPr>
          <w:lang w:val="es-ES"/>
        </w:rPr>
        <w:t xml:space="preserve">aprobado con supervisión de </w:t>
      </w:r>
      <w:r w:rsidRPr="005A7C1B">
        <w:rPr>
          <w:lang w:val="es-ES"/>
        </w:rPr>
        <w:t>responsables superiores</w:t>
      </w:r>
      <w:r w:rsidRPr="003E2463">
        <w:rPr>
          <w:lang w:val="es-ES"/>
        </w:rPr>
        <w:t xml:space="preserve">. </w:t>
      </w:r>
      <w:r>
        <w:rPr>
          <w:lang w:val="es-ES"/>
        </w:rPr>
        <w:t>Con respecto a</w:t>
      </w:r>
      <w:r w:rsidRPr="003E2463">
        <w:rPr>
          <w:lang w:val="es-ES"/>
        </w:rPr>
        <w:t xml:space="preserve"> los Servicios </w:t>
      </w:r>
      <w:r w:rsidRPr="005A7C1B">
        <w:rPr>
          <w:lang w:val="es-ES"/>
        </w:rPr>
        <w:t>Online</w:t>
      </w:r>
      <w:r w:rsidRPr="003E2463">
        <w:rPr>
          <w:lang w:val="es-ES"/>
        </w:rPr>
        <w:t xml:space="preserve"> Principales y </w:t>
      </w:r>
      <w:r>
        <w:rPr>
          <w:lang w:val="es-ES"/>
        </w:rPr>
        <w:t xml:space="preserve">a </w:t>
      </w:r>
      <w:r w:rsidRPr="003E2463">
        <w:rPr>
          <w:lang w:val="es-ES"/>
        </w:rPr>
        <w:t xml:space="preserve">los Servicios </w:t>
      </w:r>
      <w:r w:rsidRPr="005A7C1B">
        <w:rPr>
          <w:lang w:val="es-ES"/>
        </w:rPr>
        <w:t>P</w:t>
      </w:r>
      <w:r w:rsidRPr="003E2463">
        <w:rPr>
          <w:lang w:val="es-ES"/>
        </w:rPr>
        <w:t xml:space="preserve">rofesionales, Microsoft </w:t>
      </w:r>
      <w:r w:rsidRPr="005A7C1B">
        <w:rPr>
          <w:lang w:val="es-ES"/>
        </w:rPr>
        <w:t>mantendrá en vigor</w:t>
      </w:r>
      <w:r w:rsidRPr="003E2463">
        <w:rPr>
          <w:lang w:val="es-ES"/>
        </w:rPr>
        <w:t xml:space="preserve"> los mecanismos de </w:t>
      </w:r>
      <w:r>
        <w:rPr>
          <w:lang w:val="es-ES"/>
        </w:rPr>
        <w:t>“</w:t>
      </w:r>
      <w:r w:rsidRPr="003E2463">
        <w:rPr>
          <w:lang w:val="es-ES"/>
        </w:rPr>
        <w:t xml:space="preserve">Control de </w:t>
      </w:r>
      <w:r>
        <w:rPr>
          <w:lang w:val="es-ES"/>
        </w:rPr>
        <w:t>a</w:t>
      </w:r>
      <w:r w:rsidRPr="003E2463">
        <w:rPr>
          <w:lang w:val="es-ES"/>
        </w:rPr>
        <w:t>cceso</w:t>
      </w:r>
      <w:r>
        <w:rPr>
          <w:lang w:val="es-ES"/>
        </w:rPr>
        <w:t>”</w:t>
      </w:r>
      <w:r w:rsidRPr="003E2463">
        <w:rPr>
          <w:lang w:val="es-ES"/>
        </w:rPr>
        <w:t xml:space="preserve"> </w:t>
      </w:r>
      <w:r w:rsidRPr="005A7C1B">
        <w:rPr>
          <w:lang w:val="es-ES"/>
        </w:rPr>
        <w:t>que se describen</w:t>
      </w:r>
      <w:r w:rsidRPr="003E2463">
        <w:rPr>
          <w:lang w:val="es-ES"/>
        </w:rPr>
        <w:t xml:space="preserve"> en la tabla titulada “Medidas de Seguridad” </w:t>
      </w:r>
      <w:r w:rsidRPr="005A7C1B">
        <w:rPr>
          <w:lang w:val="es-ES"/>
        </w:rPr>
        <w:t>d</w:t>
      </w:r>
      <w:r w:rsidRPr="003E2463">
        <w:rPr>
          <w:lang w:val="es-ES"/>
        </w:rPr>
        <w:t>el Apéndice A</w:t>
      </w:r>
      <w:r w:rsidR="00CD0D6F" w:rsidRPr="00380161">
        <w:rPr>
          <w:lang w:val="es-ES"/>
        </w:rPr>
        <w:t xml:space="preserve">; y el personal de Microsoft no </w:t>
      </w:r>
      <w:r w:rsidR="00D57528">
        <w:rPr>
          <w:lang w:val="es-ES"/>
        </w:rPr>
        <w:t>tendrá</w:t>
      </w:r>
      <w:r w:rsidR="00CD0D6F" w:rsidRPr="00380161">
        <w:rPr>
          <w:lang w:val="es-ES"/>
        </w:rPr>
        <w:t xml:space="preserve"> acceso permanente a los Datos del Cliente y cualquier acceso requerido </w:t>
      </w:r>
      <w:r w:rsidR="00D57528">
        <w:rPr>
          <w:lang w:val="es-ES"/>
        </w:rPr>
        <w:t>será</w:t>
      </w:r>
      <w:r w:rsidR="00CD0D6F" w:rsidRPr="00380161">
        <w:rPr>
          <w:lang w:val="es-ES"/>
        </w:rPr>
        <w:t xml:space="preserve"> para un </w:t>
      </w:r>
      <w:r w:rsidR="00D57528">
        <w:rPr>
          <w:lang w:val="es-ES"/>
        </w:rPr>
        <w:t xml:space="preserve">periodo de </w:t>
      </w:r>
      <w:r w:rsidR="00CD0D6F" w:rsidRPr="00380161">
        <w:rPr>
          <w:lang w:val="es-ES"/>
        </w:rPr>
        <w:t>tiempo</w:t>
      </w:r>
      <w:r w:rsidR="00D57528">
        <w:rPr>
          <w:lang w:val="es-ES"/>
        </w:rPr>
        <w:t xml:space="preserve"> limitado</w:t>
      </w:r>
      <w:r w:rsidR="00CD0D6F" w:rsidRPr="00380161">
        <w:rPr>
          <w:lang w:val="es-ES"/>
        </w:rPr>
        <w:t>.</w:t>
      </w:r>
    </w:p>
    <w:bookmarkEnd w:id="81"/>
    <w:p w14:paraId="11FFA921" w14:textId="77777777" w:rsidR="00C85435" w:rsidRPr="00380161" w:rsidRDefault="00C85435" w:rsidP="0044608A">
      <w:pPr>
        <w:pStyle w:val="ProductList-Body"/>
        <w:spacing w:after="120"/>
        <w:ind w:left="158"/>
        <w:jc w:val="both"/>
        <w:outlineLvl w:val="2"/>
        <w:rPr>
          <w:lang w:val="es-ES"/>
        </w:rPr>
      </w:pPr>
      <w:r w:rsidRPr="00380161">
        <w:rPr>
          <w:b/>
          <w:color w:val="0072C6"/>
          <w:lang w:val="es-ES"/>
        </w:rPr>
        <w:t>Responsabilidades del Cliente</w:t>
      </w:r>
      <w:bookmarkEnd w:id="82"/>
    </w:p>
    <w:p w14:paraId="06F03A8B" w14:textId="77777777" w:rsidR="00995715" w:rsidRPr="003E2463" w:rsidRDefault="00995715" w:rsidP="00302D30">
      <w:pPr>
        <w:pStyle w:val="ProductList-Body"/>
        <w:spacing w:after="120"/>
        <w:ind w:left="158"/>
        <w:jc w:val="both"/>
        <w:rPr>
          <w:lang w:val="es-ES"/>
        </w:rPr>
      </w:pPr>
      <w:bookmarkStart w:id="97" w:name="_Toc26972853"/>
      <w:r w:rsidRPr="003E2463">
        <w:rPr>
          <w:lang w:val="es-ES"/>
        </w:rPr>
        <w:t xml:space="preserve">El Cliente es el único responsable de </w:t>
      </w:r>
      <w:r w:rsidRPr="005A7C1B">
        <w:rPr>
          <w:lang w:val="es-ES"/>
        </w:rPr>
        <w:t>determinar de manera</w:t>
      </w:r>
      <w:r w:rsidRPr="003E2463">
        <w:rPr>
          <w:lang w:val="es-ES"/>
        </w:rPr>
        <w:t xml:space="preserve"> independiente </w:t>
      </w:r>
      <w:r w:rsidRPr="005A7C1B">
        <w:rPr>
          <w:lang w:val="es-ES"/>
        </w:rPr>
        <w:t>si</w:t>
      </w:r>
      <w:r w:rsidRPr="003E2463">
        <w:rPr>
          <w:lang w:val="es-ES"/>
        </w:rPr>
        <w:t xml:space="preserve"> las medidas técnicas y organizativas </w:t>
      </w:r>
      <w:r w:rsidRPr="005A7C1B">
        <w:rPr>
          <w:lang w:val="es-ES"/>
        </w:rPr>
        <w:t>de</w:t>
      </w:r>
      <w:r w:rsidRPr="003E2463">
        <w:rPr>
          <w:lang w:val="es-ES"/>
        </w:rPr>
        <w:t xml:space="preserve"> los Productos </w:t>
      </w:r>
      <w:r w:rsidRPr="005A7C1B">
        <w:rPr>
          <w:lang w:val="es-ES"/>
        </w:rPr>
        <w:t>y</w:t>
      </w:r>
      <w:r w:rsidRPr="003E2463">
        <w:rPr>
          <w:lang w:val="es-ES"/>
        </w:rPr>
        <w:t xml:space="preserve"> Servicios </w:t>
      </w:r>
      <w:r w:rsidRPr="005A7C1B">
        <w:rPr>
          <w:lang w:val="es-ES"/>
        </w:rPr>
        <w:t>satisfacen</w:t>
      </w:r>
      <w:r w:rsidRPr="003E2463">
        <w:rPr>
          <w:lang w:val="es-ES"/>
        </w:rPr>
        <w:t xml:space="preserve"> los requisitos del Cliente, incluidas las obligaciones de seguridad </w:t>
      </w:r>
      <w:r>
        <w:rPr>
          <w:lang w:val="es-ES"/>
        </w:rPr>
        <w:t>que tenga el Cliente en virtud</w:t>
      </w:r>
      <w:r w:rsidRPr="003E2463">
        <w:rPr>
          <w:lang w:val="es-ES"/>
        </w:rPr>
        <w:t xml:space="preserve"> de </w:t>
      </w:r>
      <w:r w:rsidRPr="005A7C1B">
        <w:rPr>
          <w:lang w:val="es-ES"/>
        </w:rPr>
        <w:t>la Normativa sobre</w:t>
      </w:r>
      <w:r w:rsidRPr="003E2463">
        <w:rPr>
          <w:lang w:val="es-ES"/>
        </w:rPr>
        <w:t xml:space="preserve"> Protección de Datos </w:t>
      </w:r>
      <w:r w:rsidRPr="005A7C1B">
        <w:rPr>
          <w:lang w:val="es-ES"/>
        </w:rPr>
        <w:t>que sea de aplicación</w:t>
      </w:r>
      <w:r w:rsidRPr="003E2463">
        <w:rPr>
          <w:lang w:val="es-ES"/>
        </w:rPr>
        <w:t xml:space="preserve">. El Cliente reconoce y </w:t>
      </w:r>
      <w:r w:rsidRPr="005A7C1B">
        <w:rPr>
          <w:lang w:val="es-ES"/>
        </w:rPr>
        <w:t>acepta</w:t>
      </w:r>
      <w:r w:rsidRPr="003E2463">
        <w:rPr>
          <w:lang w:val="es-ES"/>
        </w:rPr>
        <w:t xml:space="preserve"> que </w:t>
      </w:r>
      <w:r w:rsidRPr="005A7C1B">
        <w:rPr>
          <w:lang w:val="es-ES"/>
        </w:rPr>
        <w:t>—</w:t>
      </w:r>
      <w:r w:rsidRPr="003E2463">
        <w:rPr>
          <w:lang w:val="es-ES"/>
        </w:rPr>
        <w:t xml:space="preserve">teniendo en cuenta el estado de la técnica, </w:t>
      </w:r>
      <w:r w:rsidRPr="005A7C1B">
        <w:rPr>
          <w:lang w:val="es-ES"/>
        </w:rPr>
        <w:t>e</w:t>
      </w:r>
      <w:r w:rsidRPr="003E2463">
        <w:rPr>
          <w:lang w:val="es-ES"/>
        </w:rPr>
        <w:t>l cost</w:t>
      </w:r>
      <w:r w:rsidRPr="005A7C1B">
        <w:rPr>
          <w:lang w:val="es-ES"/>
        </w:rPr>
        <w:t>e</w:t>
      </w:r>
      <w:r w:rsidRPr="003E2463">
        <w:rPr>
          <w:lang w:val="es-ES"/>
        </w:rPr>
        <w:t xml:space="preserve"> de </w:t>
      </w:r>
      <w:r w:rsidRPr="005A7C1B">
        <w:rPr>
          <w:lang w:val="es-ES"/>
        </w:rPr>
        <w:t xml:space="preserve">la </w:t>
      </w:r>
      <w:r w:rsidRPr="003E2463">
        <w:rPr>
          <w:lang w:val="es-ES"/>
        </w:rPr>
        <w:t xml:space="preserve">implementación, y la naturaleza, ámbito, contexto y </w:t>
      </w:r>
      <w:r w:rsidRPr="005A7C1B">
        <w:rPr>
          <w:lang w:val="es-ES"/>
        </w:rPr>
        <w:t>fines del tratamiento</w:t>
      </w:r>
      <w:r w:rsidRPr="003E2463">
        <w:rPr>
          <w:lang w:val="es-ES"/>
        </w:rPr>
        <w:t xml:space="preserve"> de sus Datos Personales, así como los riesgos para las personas</w:t>
      </w:r>
      <w:r w:rsidRPr="005A7C1B">
        <w:rPr>
          <w:lang w:val="es-ES"/>
        </w:rPr>
        <w:t>—</w:t>
      </w:r>
      <w:r w:rsidRPr="003E2463">
        <w:rPr>
          <w:lang w:val="es-ES"/>
        </w:rPr>
        <w:t xml:space="preserve"> las prácticas y</w:t>
      </w:r>
      <w:r w:rsidRPr="005A7C1B">
        <w:rPr>
          <w:lang w:val="es-ES"/>
        </w:rPr>
        <w:t xml:space="preserve"> políticas</w:t>
      </w:r>
      <w:r w:rsidRPr="003E2463">
        <w:rPr>
          <w:lang w:val="es-ES"/>
        </w:rPr>
        <w:t xml:space="preserve"> de seguridad implementadas y mantenidas </w:t>
      </w:r>
      <w:r w:rsidRPr="005A7C1B">
        <w:rPr>
          <w:lang w:val="es-ES"/>
        </w:rPr>
        <w:t xml:space="preserve">en vigor </w:t>
      </w:r>
      <w:r w:rsidRPr="003E2463">
        <w:rPr>
          <w:lang w:val="es-ES"/>
        </w:rPr>
        <w:t>por Microsoft proporcionan un nivel de seguridad adecuado al riesgo con respecto a</w:t>
      </w:r>
      <w:r w:rsidRPr="005A7C1B">
        <w:rPr>
          <w:lang w:val="es-ES"/>
        </w:rPr>
        <w:t xml:space="preserve"> </w:t>
      </w:r>
      <w:r w:rsidRPr="003E2463">
        <w:rPr>
          <w:lang w:val="es-ES"/>
        </w:rPr>
        <w:t>sus</w:t>
      </w:r>
      <w:r w:rsidRPr="005A7C1B">
        <w:rPr>
          <w:lang w:val="es-ES"/>
        </w:rPr>
        <w:t xml:space="preserve"> </w:t>
      </w:r>
      <w:r w:rsidRPr="003E2463">
        <w:rPr>
          <w:lang w:val="es-ES"/>
        </w:rPr>
        <w:t>Datos Personales. El Cliente es responsable de implementa</w:t>
      </w:r>
      <w:r>
        <w:rPr>
          <w:lang w:val="es-ES"/>
        </w:rPr>
        <w:t>r</w:t>
      </w:r>
      <w:r w:rsidRPr="003E2463">
        <w:rPr>
          <w:lang w:val="es-ES"/>
        </w:rPr>
        <w:t xml:space="preserve"> y </w:t>
      </w:r>
      <w:r w:rsidRPr="005A7C1B">
        <w:rPr>
          <w:lang w:val="es-ES"/>
        </w:rPr>
        <w:t>mantener en vigor</w:t>
      </w:r>
      <w:r w:rsidRPr="003E2463">
        <w:rPr>
          <w:lang w:val="es-ES"/>
        </w:rPr>
        <w:t xml:space="preserve"> protecciones de privacidad y medidas de seguridad para los componentes que el Cliente proporcion</w:t>
      </w:r>
      <w:r w:rsidRPr="005A7C1B">
        <w:rPr>
          <w:lang w:val="es-ES"/>
        </w:rPr>
        <w:t>e</w:t>
      </w:r>
      <w:r w:rsidRPr="003E2463">
        <w:rPr>
          <w:lang w:val="es-ES"/>
        </w:rPr>
        <w:t xml:space="preserve"> o control</w:t>
      </w:r>
      <w:r w:rsidRPr="005A7C1B">
        <w:rPr>
          <w:lang w:val="es-ES"/>
        </w:rPr>
        <w:t>e</w:t>
      </w:r>
      <w:r w:rsidRPr="003E2463">
        <w:rPr>
          <w:lang w:val="es-ES"/>
        </w:rPr>
        <w:t xml:space="preserve"> (tales como dispositivos registrados con Microsoft Intune o dentro de una </w:t>
      </w:r>
      <w:r w:rsidRPr="005A7C1B">
        <w:rPr>
          <w:lang w:val="es-ES"/>
        </w:rPr>
        <w:t xml:space="preserve">aplicación o </w:t>
      </w:r>
      <w:r w:rsidRPr="003E2463">
        <w:rPr>
          <w:lang w:val="es-ES"/>
        </w:rPr>
        <w:t>máquina virtual de un cliente de Microsoft Azure).</w:t>
      </w:r>
    </w:p>
    <w:p w14:paraId="1854A774" w14:textId="5DF49D1F" w:rsidR="00C85435" w:rsidRPr="00380161" w:rsidDel="00BA1419" w:rsidRDefault="00C85435" w:rsidP="0044608A">
      <w:pPr>
        <w:pStyle w:val="ProductList-Body"/>
        <w:spacing w:after="120"/>
        <w:ind w:left="158"/>
        <w:jc w:val="both"/>
        <w:outlineLvl w:val="2"/>
        <w:rPr>
          <w:lang w:val="es-ES"/>
        </w:rPr>
      </w:pPr>
      <w:r w:rsidRPr="00380161">
        <w:rPr>
          <w:b/>
          <w:color w:val="0072C6"/>
          <w:lang w:val="es-ES"/>
        </w:rPr>
        <w:t>Auditoría de</w:t>
      </w:r>
      <w:r w:rsidR="00753962">
        <w:rPr>
          <w:b/>
          <w:color w:val="0072C6"/>
          <w:lang w:val="es-ES"/>
        </w:rPr>
        <w:t>l</w:t>
      </w:r>
      <w:r w:rsidRPr="00380161">
        <w:rPr>
          <w:b/>
          <w:color w:val="0072C6"/>
          <w:lang w:val="es-ES"/>
        </w:rPr>
        <w:t xml:space="preserve"> </w:t>
      </w:r>
      <w:r w:rsidR="00D57528">
        <w:rPr>
          <w:b/>
          <w:color w:val="0072C6"/>
          <w:lang w:val="es-ES"/>
        </w:rPr>
        <w:t>c</w:t>
      </w:r>
      <w:r w:rsidRPr="00380161">
        <w:rPr>
          <w:b/>
          <w:color w:val="0072C6"/>
          <w:lang w:val="es-ES"/>
        </w:rPr>
        <w:t>umplimiento</w:t>
      </w:r>
      <w:bookmarkEnd w:id="97"/>
    </w:p>
    <w:p w14:paraId="30511353" w14:textId="77777777" w:rsidR="004A6623" w:rsidRPr="003E2463" w:rsidDel="00BA1419" w:rsidRDefault="004A6623" w:rsidP="00302D30">
      <w:pPr>
        <w:pStyle w:val="ProductList-Body"/>
        <w:spacing w:after="120"/>
        <w:ind w:left="158"/>
        <w:jc w:val="both"/>
        <w:rPr>
          <w:lang w:val="es-ES"/>
        </w:rPr>
      </w:pPr>
      <w:r w:rsidRPr="003E2463">
        <w:rPr>
          <w:lang w:val="es-ES"/>
        </w:rPr>
        <w:t>Microsoft llevará a cabo auditorías de la seguridad de los equipos, del entorno informático y de los centros de datos físicos que utiliza en el tratamiento de los Datos del Cliente, los Datos de Servicios Profesionales y los Datos Personales, de la siguiente manera:</w:t>
      </w:r>
    </w:p>
    <w:p w14:paraId="315F192A" w14:textId="77777777" w:rsidR="004A6623" w:rsidRPr="003E2463" w:rsidDel="00BA1419" w:rsidRDefault="004A6623" w:rsidP="00302D30">
      <w:pPr>
        <w:pStyle w:val="ProductList-Body"/>
        <w:numPr>
          <w:ilvl w:val="0"/>
          <w:numId w:val="2"/>
        </w:numPr>
        <w:ind w:left="605" w:hanging="274"/>
        <w:jc w:val="both"/>
        <w:rPr>
          <w:lang w:val="es-ES"/>
        </w:rPr>
      </w:pPr>
      <w:r w:rsidRPr="003E2463">
        <w:rPr>
          <w:lang w:val="es-ES"/>
        </w:rPr>
        <w:t>Cuando un estándar o marco de control establezca auditorías, se iniciará una auditoría de dicho estándar o marco de control al menos anualmente.</w:t>
      </w:r>
    </w:p>
    <w:p w14:paraId="28553B13" w14:textId="77777777" w:rsidR="004A6623" w:rsidRPr="003E2463" w:rsidDel="00BA1419" w:rsidRDefault="004A6623" w:rsidP="00302D30">
      <w:pPr>
        <w:pStyle w:val="ProductList-Body"/>
        <w:numPr>
          <w:ilvl w:val="0"/>
          <w:numId w:val="2"/>
        </w:numPr>
        <w:ind w:left="605" w:hanging="274"/>
        <w:jc w:val="both"/>
        <w:rPr>
          <w:lang w:val="es-ES"/>
        </w:rPr>
      </w:pPr>
      <w:r w:rsidRPr="005A7C1B">
        <w:rPr>
          <w:lang w:val="es-ES"/>
        </w:rPr>
        <w:t>Cada auditoría se realizará de conformidad con los estándares y reglas del organismo regulador o de acreditación correspondiente a cada estándar o marco de control aplicable.</w:t>
      </w:r>
    </w:p>
    <w:p w14:paraId="68C80112" w14:textId="77777777" w:rsidR="004A6623" w:rsidRPr="003E2463" w:rsidDel="00BA1419" w:rsidRDefault="004A6623" w:rsidP="00302D30">
      <w:pPr>
        <w:pStyle w:val="ProductList-Body"/>
        <w:numPr>
          <w:ilvl w:val="0"/>
          <w:numId w:val="2"/>
        </w:numPr>
        <w:spacing w:after="120"/>
        <w:ind w:left="608" w:hanging="270"/>
        <w:jc w:val="both"/>
        <w:rPr>
          <w:lang w:val="es-ES"/>
        </w:rPr>
      </w:pPr>
      <w:r w:rsidRPr="003E2463">
        <w:rPr>
          <w:lang w:val="es-ES"/>
        </w:rPr>
        <w:t>Cada auditoría será realizada por auditores</w:t>
      </w:r>
      <w:r>
        <w:rPr>
          <w:lang w:val="es-ES"/>
        </w:rPr>
        <w:t xml:space="preserve"> externos</w:t>
      </w:r>
      <w:r w:rsidRPr="003E2463">
        <w:rPr>
          <w:lang w:val="es-ES"/>
        </w:rPr>
        <w:t>, independientes y cualificados en materia de seguridad, a elección y cost</w:t>
      </w:r>
      <w:r w:rsidRPr="005A7C1B">
        <w:rPr>
          <w:lang w:val="es-ES"/>
        </w:rPr>
        <w:t>e</w:t>
      </w:r>
      <w:r w:rsidRPr="003E2463">
        <w:rPr>
          <w:lang w:val="es-ES"/>
        </w:rPr>
        <w:t xml:space="preserve"> de Microsoft.</w:t>
      </w:r>
    </w:p>
    <w:p w14:paraId="5BDE0014" w14:textId="77777777" w:rsidR="004A6623" w:rsidRPr="003E2463" w:rsidRDefault="004A6623" w:rsidP="00302D30">
      <w:pPr>
        <w:pStyle w:val="ProductList-Body"/>
        <w:spacing w:after="120"/>
        <w:ind w:left="180"/>
        <w:jc w:val="both"/>
        <w:rPr>
          <w:lang w:val="es-ES"/>
        </w:rPr>
      </w:pPr>
      <w:r w:rsidRPr="003E2463">
        <w:rPr>
          <w:lang w:val="es-ES"/>
        </w:rPr>
        <w:t xml:space="preserve">Cada auditoría dará como resultado un informe de auditoría (“Informe de Auditoría de Microsoft”), que Microsoft pondrá a disposición en </w:t>
      </w:r>
      <w:hyperlink r:id="rId24">
        <w:r w:rsidRPr="003E2463">
          <w:rPr>
            <w:rStyle w:val="Hyperlink"/>
            <w:color w:val="0070C0"/>
            <w:lang w:val="es-ES"/>
          </w:rPr>
          <w:t>https://servicetrust.microsoft.com/</w:t>
        </w:r>
      </w:hyperlink>
      <w:r w:rsidRPr="003E2463">
        <w:rPr>
          <w:lang w:val="es-ES"/>
        </w:rPr>
        <w:t xml:space="preserve"> o en otra ubicación identificada por Microsoft. El Informe de Auditoría de Microsoft </w:t>
      </w:r>
      <w:r w:rsidRPr="005A7C1B">
        <w:rPr>
          <w:lang w:val="es-ES"/>
        </w:rPr>
        <w:t>constituirá</w:t>
      </w:r>
      <w:r w:rsidRPr="003E2463">
        <w:rPr>
          <w:lang w:val="es-ES"/>
        </w:rPr>
        <w:t xml:space="preserve"> Información Confidencial de Microsoft y revelará claramente cualquier hallazgo importante del auditor. Microsoft remediará sin demora, a satisfacción del auditor, las cuestiones que se deriven de un Informe de Auditoría de Microsoft. </w:t>
      </w:r>
      <w:r>
        <w:rPr>
          <w:lang w:val="es-ES"/>
        </w:rPr>
        <w:t>Si</w:t>
      </w:r>
      <w:r w:rsidRPr="003E2463">
        <w:rPr>
          <w:lang w:val="es-ES"/>
        </w:rPr>
        <w:t xml:space="preserve"> el Cliente lo solicite, Microsoft le proporcionará cada Informe de Auditoría de Microsoft. El Informe de Auditoría de Microsoft estará sujeto a limitaciones de distribución y no revelación de Microsoft y </w:t>
      </w:r>
      <w:r w:rsidRPr="005A7C1B">
        <w:rPr>
          <w:lang w:val="es-ES"/>
        </w:rPr>
        <w:t>d</w:t>
      </w:r>
      <w:r w:rsidRPr="003E2463">
        <w:rPr>
          <w:lang w:val="es-ES"/>
        </w:rPr>
        <w:t>el auditor.</w:t>
      </w:r>
    </w:p>
    <w:p w14:paraId="6525FDD4" w14:textId="764815CA" w:rsidR="004B1793" w:rsidRPr="003E2463" w:rsidRDefault="004B1793" w:rsidP="00302D30">
      <w:pPr>
        <w:pStyle w:val="ProductList-Body"/>
        <w:spacing w:after="120"/>
        <w:ind w:left="158"/>
        <w:jc w:val="both"/>
        <w:rPr>
          <w:lang w:val="es-ES"/>
        </w:rPr>
      </w:pPr>
      <w:r w:rsidRPr="003E2463">
        <w:rPr>
          <w:lang w:val="es-ES"/>
        </w:rPr>
        <w:t xml:space="preserve">En la medida que los requisitos de auditoría del Cliente </w:t>
      </w:r>
      <w:r w:rsidR="00D57528">
        <w:rPr>
          <w:lang w:val="es-ES"/>
        </w:rPr>
        <w:t>derivados</w:t>
      </w:r>
      <w:r w:rsidRPr="003E2463">
        <w:rPr>
          <w:lang w:val="es-ES"/>
        </w:rPr>
        <w:t xml:space="preserve"> de </w:t>
      </w:r>
      <w:r w:rsidR="00D57528">
        <w:rPr>
          <w:lang w:val="es-ES"/>
        </w:rPr>
        <w:t>la</w:t>
      </w:r>
      <w:r w:rsidRPr="003E2463">
        <w:rPr>
          <w:lang w:val="es-ES"/>
        </w:rPr>
        <w:t xml:space="preserve"> Normativa sobre Protección de Datos no se puedan satisfacer razonablemente a través de los informes de auditoría o de las documentaciones o informaciones de cumplimiento que Microsoft ponga a disposición de sus clientes con carácter general, Microsoft responderá sin demora a las instrucciones de auditoría adicionales del Cliente. Antes del inicio de una auditoría, el Cliente y Microsoft </w:t>
      </w:r>
      <w:r>
        <w:rPr>
          <w:lang w:val="es-ES"/>
        </w:rPr>
        <w:t>estipularán de mutuo acuerdo</w:t>
      </w:r>
      <w:r w:rsidRPr="003E2463">
        <w:rPr>
          <w:lang w:val="es-ES"/>
        </w:rPr>
        <w:t xml:space="preserve"> </w:t>
      </w:r>
      <w:r w:rsidRPr="005A7C1B">
        <w:rPr>
          <w:lang w:val="es-ES"/>
        </w:rPr>
        <w:t>las condiciones</w:t>
      </w:r>
      <w:r w:rsidRPr="003E2463">
        <w:rPr>
          <w:lang w:val="es-ES"/>
        </w:rPr>
        <w:t xml:space="preserve"> de </w:t>
      </w:r>
      <w:r w:rsidRPr="005A7C1B">
        <w:rPr>
          <w:lang w:val="es-ES"/>
        </w:rPr>
        <w:t>alcance</w:t>
      </w:r>
      <w:r w:rsidRPr="003E2463">
        <w:rPr>
          <w:lang w:val="es-ES"/>
        </w:rPr>
        <w:t xml:space="preserve">, plazos, duración, control y </w:t>
      </w:r>
      <w:r w:rsidRPr="005A7C1B">
        <w:rPr>
          <w:lang w:val="es-ES"/>
        </w:rPr>
        <w:t>evidencias</w:t>
      </w:r>
      <w:r w:rsidRPr="003E2463">
        <w:rPr>
          <w:lang w:val="es-ES"/>
        </w:rPr>
        <w:t xml:space="preserve">, además de los honorarios de la auditoría, </w:t>
      </w:r>
      <w:r w:rsidRPr="005A7C1B">
        <w:rPr>
          <w:lang w:val="es-ES"/>
        </w:rPr>
        <w:t>en el bien entendido de que esta necesidad de llegar a un</w:t>
      </w:r>
      <w:r w:rsidRPr="003E2463">
        <w:rPr>
          <w:lang w:val="es-ES"/>
        </w:rPr>
        <w:t xml:space="preserve"> acuerdo no permit</w:t>
      </w:r>
      <w:r w:rsidRPr="005A7C1B">
        <w:rPr>
          <w:lang w:val="es-ES"/>
        </w:rPr>
        <w:t>irá</w:t>
      </w:r>
      <w:r w:rsidRPr="003E2463">
        <w:rPr>
          <w:lang w:val="es-ES"/>
        </w:rPr>
        <w:t xml:space="preserve"> que Microsoft retrase </w:t>
      </w:r>
      <w:r w:rsidRPr="005A7C1B">
        <w:rPr>
          <w:lang w:val="es-ES"/>
        </w:rPr>
        <w:t>irrazonablemente</w:t>
      </w:r>
      <w:r w:rsidRPr="003E2463">
        <w:rPr>
          <w:lang w:val="es-ES"/>
        </w:rPr>
        <w:t xml:space="preserve"> la realización de la auditoría. En la medida que sea necesario para realizar la auditoría, Microsoft pondrá a disposición los sistemas de tratamiento, las instalaciones y las documentaciones de respaldo que sean relevantes para el tratamiento de los Datos del Cliente, </w:t>
      </w:r>
      <w:r w:rsidRPr="001C366C">
        <w:rPr>
          <w:lang w:val="es-ES"/>
        </w:rPr>
        <w:t xml:space="preserve">los </w:t>
      </w:r>
      <w:r w:rsidRPr="003E2463">
        <w:rPr>
          <w:lang w:val="es-ES"/>
        </w:rPr>
        <w:t xml:space="preserve">Datos de Servicios Profesionales y los Datos Personales por parte de Microsoft, sus Filiales y sus </w:t>
      </w:r>
      <w:proofErr w:type="spellStart"/>
      <w:r w:rsidRPr="003E2463">
        <w:rPr>
          <w:lang w:val="es-ES"/>
        </w:rPr>
        <w:t>Subencargados</w:t>
      </w:r>
      <w:proofErr w:type="spellEnd"/>
      <w:r w:rsidRPr="003E2463">
        <w:rPr>
          <w:lang w:val="es-ES"/>
        </w:rPr>
        <w:t>. Dicha auditoría será</w:t>
      </w:r>
      <w:r w:rsidRPr="001C366C">
        <w:rPr>
          <w:lang w:val="es-ES"/>
        </w:rPr>
        <w:t xml:space="preserve"> </w:t>
      </w:r>
      <w:r w:rsidRPr="003E2463">
        <w:rPr>
          <w:lang w:val="es-ES"/>
        </w:rPr>
        <w:t xml:space="preserve">realizada por una </w:t>
      </w:r>
      <w:r w:rsidRPr="001C366C">
        <w:rPr>
          <w:lang w:val="es-ES"/>
        </w:rPr>
        <w:t>firma de auditoría</w:t>
      </w:r>
      <w:r w:rsidRPr="003E2463">
        <w:rPr>
          <w:lang w:val="es-ES"/>
        </w:rPr>
        <w:t xml:space="preserve"> externa</w:t>
      </w:r>
      <w:r w:rsidRPr="001C366C">
        <w:rPr>
          <w:lang w:val="es-ES"/>
        </w:rPr>
        <w:t>,</w:t>
      </w:r>
      <w:r w:rsidRPr="003E2463">
        <w:rPr>
          <w:lang w:val="es-ES"/>
        </w:rPr>
        <w:t xml:space="preserve"> independiente y acreditada, durante el horario laboral normal, con </w:t>
      </w:r>
      <w:r w:rsidRPr="001C366C">
        <w:rPr>
          <w:lang w:val="es-ES"/>
        </w:rPr>
        <w:t>preaviso razonable</w:t>
      </w:r>
      <w:r w:rsidRPr="003E2463">
        <w:rPr>
          <w:lang w:val="es-ES"/>
        </w:rPr>
        <w:t xml:space="preserve"> a</w:t>
      </w:r>
      <w:r w:rsidRPr="001C366C">
        <w:rPr>
          <w:lang w:val="es-ES"/>
        </w:rPr>
        <w:t xml:space="preserve"> </w:t>
      </w:r>
      <w:r w:rsidRPr="003E2463">
        <w:rPr>
          <w:lang w:val="es-ES"/>
        </w:rPr>
        <w:t>Microsoft</w:t>
      </w:r>
      <w:r w:rsidRPr="001C366C">
        <w:rPr>
          <w:lang w:val="es-ES"/>
        </w:rPr>
        <w:t>,</w:t>
      </w:r>
      <w:r w:rsidRPr="003E2463">
        <w:rPr>
          <w:lang w:val="es-ES"/>
        </w:rPr>
        <w:t xml:space="preserve"> y </w:t>
      </w:r>
      <w:r w:rsidRPr="001C366C">
        <w:rPr>
          <w:lang w:val="es-ES"/>
        </w:rPr>
        <w:t xml:space="preserve">estará </w:t>
      </w:r>
      <w:r w:rsidRPr="003E2463">
        <w:rPr>
          <w:lang w:val="es-ES"/>
        </w:rPr>
        <w:t xml:space="preserve">sujeta a procedimientos de confidencialidad razonables. Ni el Cliente ni el auditor tendrán acceso a los datos de otros clientes de Microsoft ni a otros sistemas o instalaciones de Microsoft que no estén involucrados en la prestación de los Productos y Servicios </w:t>
      </w:r>
      <w:r w:rsidRPr="001C366C">
        <w:rPr>
          <w:lang w:val="es-ES"/>
        </w:rPr>
        <w:t>pertinentes</w:t>
      </w:r>
      <w:r w:rsidRPr="003E2463">
        <w:rPr>
          <w:lang w:val="es-ES"/>
        </w:rPr>
        <w:t>. El Cliente será responsable de todos los costes y honorarios relacionados con dicha auditoría, incluidos todos los costes y honorarios razonables correspondientes a todo el tiempo que Microsoft dedique a dicha auditoría, además de los honorarios por los servicios que realice Microsoft. Si el informe de auditoría generado como resultado de la auditoría del Cliente incluyese alguna observación de falta de cumplimiento importante, el Cliente compartirá dicho informe de auditoría con Microsoft y Microsoft subsanará sin demora cualquier falta de incumplimiento importante.</w:t>
      </w:r>
    </w:p>
    <w:p w14:paraId="63F4B7F6" w14:textId="4678CFA8" w:rsidR="00C85435" w:rsidRPr="00380161" w:rsidRDefault="00BF6860" w:rsidP="00302D30">
      <w:pPr>
        <w:pStyle w:val="ProductList-Body"/>
        <w:spacing w:after="120"/>
        <w:ind w:left="158"/>
        <w:jc w:val="both"/>
        <w:rPr>
          <w:lang w:val="es-ES"/>
        </w:rPr>
      </w:pPr>
      <w:r w:rsidRPr="00380161">
        <w:rPr>
          <w:lang w:val="es-ES"/>
        </w:rPr>
        <w:t xml:space="preserve">Nada de lo dispuesto en esta sección del DPA varía o modifica los Términos del RGPD, ni afecta a ningún derecho de la autoridad de control o de los interesados que se derive de </w:t>
      </w:r>
      <w:r w:rsidR="00D57528">
        <w:rPr>
          <w:lang w:val="es-ES"/>
        </w:rPr>
        <w:t>la Normativa</w:t>
      </w:r>
      <w:r w:rsidR="002E17C3">
        <w:rPr>
          <w:lang w:val="es-ES"/>
        </w:rPr>
        <w:t xml:space="preserve"> </w:t>
      </w:r>
      <w:r w:rsidRPr="00380161">
        <w:rPr>
          <w:lang w:val="es-ES"/>
        </w:rPr>
        <w:t>sobre Protección de Datos. La presente sección se estipula en favor de Microsoft Corporation como tercero beneficiario.</w:t>
      </w:r>
    </w:p>
    <w:p w14:paraId="10CE5BEA" w14:textId="77777777" w:rsidR="00C85435" w:rsidRPr="00380161" w:rsidRDefault="00C85435" w:rsidP="0044608A">
      <w:pPr>
        <w:pStyle w:val="ProductList-SubSubSectionHeading"/>
        <w:keepNext/>
        <w:spacing w:after="120"/>
        <w:jc w:val="both"/>
        <w:outlineLvl w:val="1"/>
        <w:rPr>
          <w:lang w:val="es-ES"/>
        </w:rPr>
      </w:pPr>
      <w:bookmarkStart w:id="98" w:name="_Toc507768554"/>
      <w:bookmarkStart w:id="99" w:name="_Toc8395014"/>
      <w:bookmarkStart w:id="100" w:name="_Toc6563803"/>
      <w:bookmarkStart w:id="101" w:name="_Toc21617021"/>
      <w:bookmarkStart w:id="102" w:name="_Toc26972854"/>
      <w:bookmarkStart w:id="103" w:name="_Toc155362839"/>
      <w:r w:rsidRPr="00380161">
        <w:rPr>
          <w:lang w:val="es-ES"/>
        </w:rPr>
        <w:t>Notificación de Incidentes de Seguridad</w:t>
      </w:r>
      <w:bookmarkEnd w:id="98"/>
      <w:bookmarkEnd w:id="99"/>
      <w:bookmarkEnd w:id="100"/>
      <w:bookmarkEnd w:id="101"/>
      <w:bookmarkEnd w:id="102"/>
      <w:bookmarkEnd w:id="103"/>
    </w:p>
    <w:p w14:paraId="2318008D" w14:textId="77777777" w:rsidR="00477E2F" w:rsidRPr="003E2463" w:rsidRDefault="00477E2F" w:rsidP="00302D30">
      <w:pPr>
        <w:pStyle w:val="ProductList-Body"/>
        <w:spacing w:after="120"/>
        <w:jc w:val="both"/>
        <w:rPr>
          <w:lang w:val="es-ES"/>
        </w:rPr>
      </w:pPr>
      <w:bookmarkStart w:id="104" w:name="_Hlk504328309"/>
      <w:bookmarkStart w:id="105" w:name="_Toc507768555"/>
      <w:bookmarkStart w:id="106" w:name="_Toc8395015"/>
      <w:bookmarkStart w:id="107" w:name="_Toc6563804"/>
      <w:bookmarkStart w:id="108" w:name="_Toc21617022"/>
      <w:bookmarkStart w:id="109" w:name="_Toc26972855"/>
      <w:bookmarkStart w:id="110" w:name="DataTransfersandLocation"/>
      <w:r w:rsidRPr="003E2463">
        <w:rPr>
          <w:lang w:val="es-ES"/>
        </w:rPr>
        <w:t>Si Microsoft tuviese conocimiento de una brecha de seguridad que ocasione la destrucción, pérdida o alteración accidental o ilícita de los Datos del Cliente, los Datos de Servicios Profesionales o los Datos Personales, o la revelación o acceso no autorizados a dichos datos, todo ello durante su tratamiento por parte de Microsoft (cada caso, un “Incidente de Seguridad”)</w:t>
      </w:r>
      <w:bookmarkEnd w:id="104"/>
      <w:r w:rsidRPr="003E2463">
        <w:rPr>
          <w:lang w:val="es-ES"/>
        </w:rPr>
        <w:t>, Microsoft, sin demora ni dilación indebida, (1) notificará el Incidente de Seguridad al Cliente; (2) investigará el Incidente de Seguridad y proporcionará al Cliente información detallada sobre el Incidente de Seguridad; y (3) tomará medidas razonables para mitigar los efectos y minimizar los daños que resulten del Incidente de Seguridad.</w:t>
      </w:r>
    </w:p>
    <w:p w14:paraId="6AD9F4B1" w14:textId="77777777" w:rsidR="00477E2F" w:rsidRPr="003E2463" w:rsidRDefault="00477E2F" w:rsidP="00302D30">
      <w:pPr>
        <w:pStyle w:val="ProductList-Body"/>
        <w:spacing w:after="120"/>
        <w:jc w:val="both"/>
        <w:rPr>
          <w:lang w:val="es-ES"/>
        </w:rPr>
      </w:pPr>
      <w:r w:rsidRPr="003E2463">
        <w:rPr>
          <w:lang w:val="es-ES"/>
        </w:rPr>
        <w:t xml:space="preserve">Las notificaciones de Incidentes de Seguridad se remitirán al Cliente a través de cualquier medio que Microsoft seleccione, incluido el correo electrónico. Es responsabilidad exclusiva del Cliente asegurarse de que el Cliente mantenga </w:t>
      </w:r>
      <w:r w:rsidRPr="005A7C1B">
        <w:rPr>
          <w:lang w:val="es-ES"/>
        </w:rPr>
        <w:t xml:space="preserve">en todo momento </w:t>
      </w:r>
      <w:r w:rsidRPr="003E2463">
        <w:rPr>
          <w:lang w:val="es-ES"/>
        </w:rPr>
        <w:t xml:space="preserve">información de contacto precisa con Microsoft para cada Producto y Servicio Profesional </w:t>
      </w:r>
      <w:r w:rsidRPr="005A7C1B">
        <w:rPr>
          <w:lang w:val="es-ES"/>
        </w:rPr>
        <w:t>pertinente</w:t>
      </w:r>
      <w:r w:rsidRPr="003E2463">
        <w:rPr>
          <w:lang w:val="es-ES"/>
        </w:rPr>
        <w:t>. El Cliente es el único responsable de cumplir con sus obligaciones con arreglo a las leyes relativas a la notificación de incidentes que sean aplicables al Cliente y de satisfacer las obligaciones de notificación a terceros relacionadas con cualquier Incidente de Seguridad.</w:t>
      </w:r>
    </w:p>
    <w:p w14:paraId="468D117A" w14:textId="77777777" w:rsidR="00477E2F" w:rsidRPr="005A7C1B" w:rsidRDefault="00477E2F" w:rsidP="00302D30">
      <w:pPr>
        <w:pStyle w:val="ProductList-Body"/>
        <w:spacing w:after="120"/>
        <w:jc w:val="both"/>
        <w:rPr>
          <w:lang w:val="es-ES"/>
        </w:rPr>
      </w:pPr>
      <w:r w:rsidRPr="005A7C1B">
        <w:rPr>
          <w:lang w:val="es-ES"/>
        </w:rPr>
        <w:t>Microsoft empleará esfuerzos razonables para ayudar al Cliente a satisfacer su obligación derivada del artículo 33 del RGPD u otra ley o reglamento aplicable, con respecto a notificar dicho Incidente de Seguridad a la correspondiente autoridad de control y a los interesados.</w:t>
      </w:r>
    </w:p>
    <w:p w14:paraId="2CE453CE" w14:textId="77777777" w:rsidR="00477E2F" w:rsidRPr="005A7C1B" w:rsidRDefault="00477E2F" w:rsidP="00302D30">
      <w:pPr>
        <w:pStyle w:val="ProductList-Body"/>
        <w:spacing w:after="120"/>
        <w:jc w:val="both"/>
        <w:rPr>
          <w:lang w:val="es-ES"/>
        </w:rPr>
      </w:pPr>
      <w:r w:rsidRPr="005A7C1B">
        <w:rPr>
          <w:lang w:val="es-ES"/>
        </w:rPr>
        <w:t>La notificación de un Incidente de Seguridad por parte de Microsoft, o la respuesta que Microsoft dé a un Incidente de Seguridad, según lo previsto en esta sección, no constituirá reconocimiento por parte de Microsoft en cuanto a incumplimiento o responsabilidad alguna con respecto al Incidente de Seguridad.</w:t>
      </w:r>
    </w:p>
    <w:p w14:paraId="4E6FE18C" w14:textId="77777777" w:rsidR="00477E2F" w:rsidRPr="003E2463" w:rsidRDefault="00477E2F" w:rsidP="00302D30">
      <w:pPr>
        <w:pStyle w:val="ProductList-Body"/>
        <w:spacing w:after="120"/>
        <w:jc w:val="both"/>
        <w:rPr>
          <w:lang w:val="es-ES"/>
        </w:rPr>
      </w:pPr>
      <w:r w:rsidRPr="003E2463">
        <w:rPr>
          <w:lang w:val="es-ES"/>
        </w:rPr>
        <w:t xml:space="preserve">El Cliente deberá notificar a Microsoft, sin demora, acerca de cualquier posible uso indebido que se haya producido en sus cuentas o credenciales de autenticación, o </w:t>
      </w:r>
      <w:r>
        <w:rPr>
          <w:lang w:val="es-ES"/>
        </w:rPr>
        <w:t xml:space="preserve">acerca </w:t>
      </w:r>
      <w:r w:rsidRPr="003E2463">
        <w:rPr>
          <w:lang w:val="es-ES"/>
        </w:rPr>
        <w:t>de cualquier incidente de seguridad relacionado con los Productos y Servicios.</w:t>
      </w:r>
    </w:p>
    <w:p w14:paraId="5E88C2A3" w14:textId="3D5F7860" w:rsidR="00C85435" w:rsidRPr="00380161" w:rsidRDefault="00D57528" w:rsidP="0044608A">
      <w:pPr>
        <w:pStyle w:val="ProductList-SubSubSectionHeading"/>
        <w:keepNext/>
        <w:spacing w:after="120"/>
        <w:jc w:val="both"/>
        <w:outlineLvl w:val="1"/>
        <w:rPr>
          <w:lang w:val="es-ES"/>
        </w:rPr>
      </w:pPr>
      <w:bookmarkStart w:id="111" w:name="_Toc155362840"/>
      <w:r>
        <w:rPr>
          <w:lang w:val="es-ES"/>
        </w:rPr>
        <w:t>Transferencias</w:t>
      </w:r>
      <w:r w:rsidR="00C85435" w:rsidRPr="00380161">
        <w:rPr>
          <w:lang w:val="es-ES"/>
        </w:rPr>
        <w:t xml:space="preserve"> y </w:t>
      </w:r>
      <w:bookmarkStart w:id="112" w:name="LocationofDataProcessing"/>
      <w:bookmarkStart w:id="113" w:name="_Toc489605583"/>
      <w:r>
        <w:rPr>
          <w:lang w:val="es-ES"/>
        </w:rPr>
        <w:t>u</w:t>
      </w:r>
      <w:r w:rsidR="00C85435" w:rsidRPr="00380161">
        <w:rPr>
          <w:lang w:val="es-ES"/>
        </w:rPr>
        <w:t xml:space="preserve">bicación de los </w:t>
      </w:r>
      <w:r>
        <w:rPr>
          <w:lang w:val="es-ES"/>
        </w:rPr>
        <w:t>d</w:t>
      </w:r>
      <w:r w:rsidR="00C85435" w:rsidRPr="00380161">
        <w:rPr>
          <w:lang w:val="es-ES"/>
        </w:rPr>
        <w:t>atos</w:t>
      </w:r>
      <w:bookmarkEnd w:id="105"/>
      <w:bookmarkEnd w:id="106"/>
      <w:bookmarkEnd w:id="107"/>
      <w:bookmarkEnd w:id="108"/>
      <w:bookmarkEnd w:id="109"/>
      <w:bookmarkEnd w:id="111"/>
      <w:bookmarkEnd w:id="112"/>
      <w:bookmarkEnd w:id="113"/>
    </w:p>
    <w:p w14:paraId="6EDDA655" w14:textId="77777777" w:rsidR="00C85435" w:rsidRPr="00380161" w:rsidRDefault="00C85435" w:rsidP="0044608A">
      <w:pPr>
        <w:pStyle w:val="ProductList-Body"/>
        <w:spacing w:after="120"/>
        <w:ind w:left="158"/>
        <w:jc w:val="both"/>
        <w:outlineLvl w:val="2"/>
        <w:rPr>
          <w:lang w:val="es-ES"/>
        </w:rPr>
      </w:pPr>
      <w:bookmarkStart w:id="114" w:name="_Toc26972856"/>
      <w:bookmarkEnd w:id="110"/>
      <w:r w:rsidRPr="00380161">
        <w:rPr>
          <w:b/>
          <w:color w:val="0072C6"/>
          <w:lang w:val="es-ES"/>
        </w:rPr>
        <w:t>Transferencias</w:t>
      </w:r>
      <w:r w:rsidRPr="00380161">
        <w:rPr>
          <w:b/>
          <w:bCs/>
          <w:color w:val="0072C6"/>
          <w:lang w:val="es-ES"/>
        </w:rPr>
        <w:t xml:space="preserve"> de datos</w:t>
      </w:r>
      <w:bookmarkEnd w:id="114"/>
    </w:p>
    <w:p w14:paraId="588EAC58" w14:textId="77777777" w:rsidR="00C30E79" w:rsidRPr="003E2463" w:rsidRDefault="00C30E79" w:rsidP="00302D30">
      <w:pPr>
        <w:pStyle w:val="ProductList-Body"/>
        <w:spacing w:after="120"/>
        <w:ind w:left="158"/>
        <w:jc w:val="both"/>
        <w:rPr>
          <w:lang w:val="es-ES"/>
        </w:rPr>
      </w:pPr>
      <w:r w:rsidRPr="003E2463">
        <w:rPr>
          <w:lang w:val="es-ES"/>
        </w:rPr>
        <w:t xml:space="preserve">Los Datos del Cliente, los Datos de Servicios Profesionales y los Datos Personales que Microsoft trate por cuenta del Cliente no se podrán transferir a, ni almacenar y tratar en, una ubicación geográfica si no es de conformidad con los Términos del DPA y con las garantías previstas más abajo en esta sección. Teniendo en cuenta dichas garantías, el Cliente designa a Microsoft para que transfiera los Datos del Cliente, los Datos de Servicios Profesionales y los Datos Personales a los Estados Unidos o a cualquier otro país en el que operen Microsoft o sus </w:t>
      </w:r>
      <w:proofErr w:type="spellStart"/>
      <w:r w:rsidRPr="003E2463">
        <w:rPr>
          <w:lang w:val="es-ES"/>
        </w:rPr>
        <w:t>Subencargados</w:t>
      </w:r>
      <w:proofErr w:type="spellEnd"/>
      <w:r w:rsidRPr="003E2463">
        <w:rPr>
          <w:lang w:val="es-ES"/>
        </w:rPr>
        <w:t xml:space="preserve"> y para que almacene y trate los Datos del Cliente y los Datos Personales con la finalidad de proporcionar los Productos, sin perjuicio de las demás disposiciones de los Términos del DPA. </w:t>
      </w:r>
    </w:p>
    <w:p w14:paraId="7E62E73F" w14:textId="77777777" w:rsidR="00766FA8" w:rsidRPr="000E58C0" w:rsidRDefault="00766FA8" w:rsidP="00766FA8">
      <w:pPr>
        <w:pStyle w:val="ProductList-Body"/>
        <w:spacing w:after="120"/>
        <w:ind w:left="158"/>
        <w:rPr>
          <w:spacing w:val="-2"/>
        </w:rPr>
      </w:pPr>
      <w:bookmarkStart w:id="115" w:name="_Toc26972857"/>
      <w:bookmarkStart w:id="116" w:name="LocationofCustomerDataatRest"/>
      <w:proofErr w:type="spellStart"/>
      <w:r w:rsidRPr="000E58C0">
        <w:rPr>
          <w:spacing w:val="-2"/>
        </w:rPr>
        <w:t>Todas</w:t>
      </w:r>
      <w:proofErr w:type="spellEnd"/>
      <w:r w:rsidRPr="000E58C0">
        <w:rPr>
          <w:spacing w:val="-2"/>
        </w:rPr>
        <w:t xml:space="preserve"> las </w:t>
      </w:r>
      <w:proofErr w:type="spellStart"/>
      <w:r w:rsidRPr="000E58C0">
        <w:rPr>
          <w:spacing w:val="-2"/>
        </w:rPr>
        <w:t>transferencias</w:t>
      </w:r>
      <w:proofErr w:type="spellEnd"/>
      <w:r w:rsidRPr="000E58C0">
        <w:rPr>
          <w:spacing w:val="-2"/>
        </w:rPr>
        <w:t xml:space="preserve"> de </w:t>
      </w:r>
      <w:proofErr w:type="spellStart"/>
      <w:r w:rsidRPr="000E58C0">
        <w:rPr>
          <w:spacing w:val="-2"/>
        </w:rPr>
        <w:t>Datos</w:t>
      </w:r>
      <w:proofErr w:type="spellEnd"/>
      <w:r w:rsidRPr="000E58C0">
        <w:rPr>
          <w:spacing w:val="-2"/>
        </w:rPr>
        <w:t xml:space="preserve"> del </w:t>
      </w:r>
      <w:proofErr w:type="spellStart"/>
      <w:r w:rsidRPr="000E58C0">
        <w:rPr>
          <w:spacing w:val="-2"/>
        </w:rPr>
        <w:t>Cliente</w:t>
      </w:r>
      <w:proofErr w:type="spellEnd"/>
      <w:r w:rsidRPr="000E58C0">
        <w:rPr>
          <w:spacing w:val="-2"/>
        </w:rPr>
        <w:t xml:space="preserve">, </w:t>
      </w:r>
      <w:proofErr w:type="spellStart"/>
      <w:r w:rsidRPr="000E58C0">
        <w:rPr>
          <w:spacing w:val="-2"/>
        </w:rPr>
        <w:t>Datos</w:t>
      </w:r>
      <w:proofErr w:type="spellEnd"/>
      <w:r w:rsidRPr="000E58C0">
        <w:rPr>
          <w:spacing w:val="-2"/>
        </w:rPr>
        <w:t xml:space="preserve"> de </w:t>
      </w:r>
      <w:proofErr w:type="spellStart"/>
      <w:r w:rsidRPr="000E58C0">
        <w:rPr>
          <w:spacing w:val="-2"/>
        </w:rPr>
        <w:t>Servicios</w:t>
      </w:r>
      <w:proofErr w:type="spellEnd"/>
      <w:r w:rsidRPr="000E58C0">
        <w:rPr>
          <w:spacing w:val="-2"/>
        </w:rPr>
        <w:t xml:space="preserve"> </w:t>
      </w:r>
      <w:proofErr w:type="spellStart"/>
      <w:r w:rsidRPr="000E58C0">
        <w:rPr>
          <w:spacing w:val="-2"/>
        </w:rPr>
        <w:t>Profesionales</w:t>
      </w:r>
      <w:proofErr w:type="spellEnd"/>
      <w:r w:rsidRPr="000E58C0">
        <w:rPr>
          <w:spacing w:val="-2"/>
        </w:rPr>
        <w:t xml:space="preserve"> y </w:t>
      </w:r>
      <w:proofErr w:type="spellStart"/>
      <w:r w:rsidRPr="000E58C0">
        <w:rPr>
          <w:spacing w:val="-2"/>
        </w:rPr>
        <w:t>Datos</w:t>
      </w:r>
      <w:proofErr w:type="spellEnd"/>
      <w:r w:rsidRPr="000E58C0">
        <w:rPr>
          <w:spacing w:val="-2"/>
        </w:rPr>
        <w:t xml:space="preserve"> </w:t>
      </w:r>
      <w:proofErr w:type="spellStart"/>
      <w:r w:rsidRPr="000E58C0">
        <w:rPr>
          <w:spacing w:val="-2"/>
        </w:rPr>
        <w:t>Personales</w:t>
      </w:r>
      <w:proofErr w:type="spellEnd"/>
      <w:r w:rsidRPr="000E58C0">
        <w:rPr>
          <w:spacing w:val="-2"/>
        </w:rPr>
        <w:t xml:space="preserve"> </w:t>
      </w:r>
      <w:proofErr w:type="spellStart"/>
      <w:r w:rsidRPr="000E58C0">
        <w:rPr>
          <w:spacing w:val="-2"/>
        </w:rPr>
        <w:t>fuera</w:t>
      </w:r>
      <w:proofErr w:type="spellEnd"/>
      <w:r w:rsidRPr="000E58C0">
        <w:rPr>
          <w:spacing w:val="-2"/>
        </w:rPr>
        <w:t xml:space="preserve"> de la Unión </w:t>
      </w:r>
      <w:proofErr w:type="spellStart"/>
      <w:r w:rsidRPr="000E58C0">
        <w:rPr>
          <w:spacing w:val="-2"/>
        </w:rPr>
        <w:t>Europea</w:t>
      </w:r>
      <w:proofErr w:type="spellEnd"/>
      <w:r w:rsidRPr="000E58C0">
        <w:rPr>
          <w:spacing w:val="-2"/>
        </w:rPr>
        <w:t xml:space="preserve">, </w:t>
      </w:r>
      <w:proofErr w:type="spellStart"/>
      <w:r w:rsidRPr="000E58C0">
        <w:rPr>
          <w:spacing w:val="-2"/>
        </w:rPr>
        <w:t>el</w:t>
      </w:r>
      <w:proofErr w:type="spellEnd"/>
      <w:r w:rsidRPr="000E58C0">
        <w:rPr>
          <w:spacing w:val="-2"/>
        </w:rPr>
        <w:t xml:space="preserve"> Espacio </w:t>
      </w:r>
      <w:proofErr w:type="spellStart"/>
      <w:r w:rsidRPr="000E58C0">
        <w:rPr>
          <w:spacing w:val="-2"/>
        </w:rPr>
        <w:t>Económico</w:t>
      </w:r>
      <w:proofErr w:type="spellEnd"/>
      <w:r w:rsidRPr="000E58C0">
        <w:rPr>
          <w:spacing w:val="-2"/>
        </w:rPr>
        <w:t xml:space="preserve"> </w:t>
      </w:r>
      <w:proofErr w:type="spellStart"/>
      <w:r w:rsidRPr="000E58C0">
        <w:rPr>
          <w:spacing w:val="-2"/>
        </w:rPr>
        <w:t>Europeo</w:t>
      </w:r>
      <w:proofErr w:type="spellEnd"/>
      <w:r w:rsidRPr="000E58C0">
        <w:rPr>
          <w:spacing w:val="-2"/>
        </w:rPr>
        <w:t xml:space="preserve">, Reino </w:t>
      </w:r>
      <w:proofErr w:type="spellStart"/>
      <w:r w:rsidRPr="000E58C0">
        <w:rPr>
          <w:spacing w:val="-2"/>
        </w:rPr>
        <w:t>Unido</w:t>
      </w:r>
      <w:proofErr w:type="spellEnd"/>
      <w:r w:rsidRPr="000E58C0">
        <w:rPr>
          <w:spacing w:val="-2"/>
        </w:rPr>
        <w:t xml:space="preserve"> y Suiza para </w:t>
      </w:r>
      <w:proofErr w:type="spellStart"/>
      <w:r w:rsidRPr="000E58C0">
        <w:rPr>
          <w:spacing w:val="-2"/>
        </w:rPr>
        <w:t>proporcionar</w:t>
      </w:r>
      <w:proofErr w:type="spellEnd"/>
      <w:r w:rsidRPr="000E58C0">
        <w:rPr>
          <w:spacing w:val="-2"/>
        </w:rPr>
        <w:t xml:space="preserve"> </w:t>
      </w:r>
      <w:proofErr w:type="spellStart"/>
      <w:r w:rsidRPr="000E58C0">
        <w:rPr>
          <w:spacing w:val="-2"/>
        </w:rPr>
        <w:t>los</w:t>
      </w:r>
      <w:proofErr w:type="spellEnd"/>
      <w:r w:rsidRPr="000E58C0">
        <w:rPr>
          <w:spacing w:val="-2"/>
        </w:rPr>
        <w:t xml:space="preserve"> </w:t>
      </w:r>
      <w:proofErr w:type="spellStart"/>
      <w:r w:rsidRPr="000E58C0">
        <w:rPr>
          <w:spacing w:val="-2"/>
        </w:rPr>
        <w:t>Productos</w:t>
      </w:r>
      <w:proofErr w:type="spellEnd"/>
      <w:r w:rsidRPr="000E58C0">
        <w:rPr>
          <w:spacing w:val="-2"/>
        </w:rPr>
        <w:t xml:space="preserve"> y </w:t>
      </w:r>
      <w:proofErr w:type="spellStart"/>
      <w:r w:rsidRPr="000E58C0">
        <w:rPr>
          <w:spacing w:val="-2"/>
        </w:rPr>
        <w:t>Servicios</w:t>
      </w:r>
      <w:proofErr w:type="spellEnd"/>
      <w:r w:rsidRPr="000E58C0">
        <w:rPr>
          <w:spacing w:val="-2"/>
        </w:rPr>
        <w:t xml:space="preserve"> </w:t>
      </w:r>
      <w:proofErr w:type="spellStart"/>
      <w:r w:rsidRPr="000E58C0">
        <w:rPr>
          <w:spacing w:val="-2"/>
        </w:rPr>
        <w:t>estarán</w:t>
      </w:r>
      <w:proofErr w:type="spellEnd"/>
      <w:r w:rsidRPr="000E58C0">
        <w:rPr>
          <w:spacing w:val="-2"/>
        </w:rPr>
        <w:t xml:space="preserve"> </w:t>
      </w:r>
      <w:proofErr w:type="spellStart"/>
      <w:r w:rsidRPr="000E58C0">
        <w:rPr>
          <w:spacing w:val="-2"/>
        </w:rPr>
        <w:t>sujetos</w:t>
      </w:r>
      <w:proofErr w:type="spellEnd"/>
      <w:r w:rsidRPr="000E58C0">
        <w:rPr>
          <w:spacing w:val="-2"/>
        </w:rPr>
        <w:t xml:space="preserve"> a </w:t>
      </w:r>
      <w:proofErr w:type="spellStart"/>
      <w:r w:rsidRPr="000E58C0">
        <w:rPr>
          <w:spacing w:val="-2"/>
        </w:rPr>
        <w:t>los</w:t>
      </w:r>
      <w:proofErr w:type="spellEnd"/>
      <w:r w:rsidRPr="000E58C0">
        <w:rPr>
          <w:spacing w:val="-2"/>
        </w:rPr>
        <w:t xml:space="preserve"> </w:t>
      </w:r>
      <w:proofErr w:type="spellStart"/>
      <w:r w:rsidRPr="000E58C0">
        <w:rPr>
          <w:spacing w:val="-2"/>
        </w:rPr>
        <w:t>términos</w:t>
      </w:r>
      <w:proofErr w:type="spellEnd"/>
      <w:r w:rsidRPr="000E58C0">
        <w:rPr>
          <w:spacing w:val="-2"/>
        </w:rPr>
        <w:t xml:space="preserve"> de las </w:t>
      </w:r>
      <w:proofErr w:type="spellStart"/>
      <w:r w:rsidRPr="000E58C0">
        <w:rPr>
          <w:spacing w:val="-2"/>
        </w:rPr>
        <w:t>Cláusulas</w:t>
      </w:r>
      <w:proofErr w:type="spellEnd"/>
      <w:r w:rsidRPr="000E58C0">
        <w:rPr>
          <w:spacing w:val="-2"/>
        </w:rPr>
        <w:t xml:space="preserve"> </w:t>
      </w:r>
      <w:proofErr w:type="spellStart"/>
      <w:r w:rsidRPr="000E58C0">
        <w:rPr>
          <w:spacing w:val="-2"/>
        </w:rPr>
        <w:t>Contractuales</w:t>
      </w:r>
      <w:proofErr w:type="spellEnd"/>
      <w:r w:rsidRPr="000E58C0">
        <w:rPr>
          <w:spacing w:val="-2"/>
        </w:rPr>
        <w:t xml:space="preserve"> Tipo de 2021 </w:t>
      </w:r>
      <w:proofErr w:type="spellStart"/>
      <w:r w:rsidRPr="000E58C0">
        <w:rPr>
          <w:spacing w:val="-2"/>
        </w:rPr>
        <w:t>implementadas</w:t>
      </w:r>
      <w:proofErr w:type="spellEnd"/>
      <w:r w:rsidRPr="000E58C0">
        <w:rPr>
          <w:spacing w:val="-2"/>
        </w:rPr>
        <w:t xml:space="preserve"> </w:t>
      </w:r>
      <w:proofErr w:type="spellStart"/>
      <w:r w:rsidRPr="000E58C0">
        <w:rPr>
          <w:spacing w:val="-2"/>
        </w:rPr>
        <w:t>por</w:t>
      </w:r>
      <w:proofErr w:type="spellEnd"/>
      <w:r w:rsidRPr="000E58C0">
        <w:rPr>
          <w:spacing w:val="-2"/>
        </w:rPr>
        <w:t xml:space="preserve"> Microsoft. </w:t>
      </w:r>
      <w:proofErr w:type="spellStart"/>
      <w:r w:rsidRPr="000E58C0">
        <w:rPr>
          <w:spacing w:val="-2"/>
        </w:rPr>
        <w:t>Además</w:t>
      </w:r>
      <w:proofErr w:type="spellEnd"/>
      <w:r w:rsidRPr="000E58C0">
        <w:rPr>
          <w:spacing w:val="-2"/>
        </w:rPr>
        <w:t xml:space="preserve">, las </w:t>
      </w:r>
      <w:proofErr w:type="spellStart"/>
      <w:r w:rsidRPr="000E58C0">
        <w:rPr>
          <w:spacing w:val="-2"/>
        </w:rPr>
        <w:t>transferencias</w:t>
      </w:r>
      <w:proofErr w:type="spellEnd"/>
      <w:r w:rsidRPr="000E58C0">
        <w:rPr>
          <w:spacing w:val="-2"/>
        </w:rPr>
        <w:t xml:space="preserve"> </w:t>
      </w:r>
      <w:proofErr w:type="spellStart"/>
      <w:r w:rsidRPr="000E58C0">
        <w:rPr>
          <w:spacing w:val="-2"/>
        </w:rPr>
        <w:t>desde</w:t>
      </w:r>
      <w:proofErr w:type="spellEnd"/>
      <w:r w:rsidRPr="000E58C0">
        <w:rPr>
          <w:spacing w:val="-2"/>
        </w:rPr>
        <w:t xml:space="preserve"> </w:t>
      </w:r>
      <w:proofErr w:type="spellStart"/>
      <w:r w:rsidRPr="000E58C0">
        <w:rPr>
          <w:spacing w:val="-2"/>
        </w:rPr>
        <w:t>el</w:t>
      </w:r>
      <w:proofErr w:type="spellEnd"/>
      <w:r w:rsidRPr="000E58C0">
        <w:rPr>
          <w:spacing w:val="-2"/>
        </w:rPr>
        <w:t xml:space="preserve"> Reino </w:t>
      </w:r>
      <w:proofErr w:type="spellStart"/>
      <w:r w:rsidRPr="000E58C0">
        <w:rPr>
          <w:spacing w:val="-2"/>
        </w:rPr>
        <w:t>Unido</w:t>
      </w:r>
      <w:proofErr w:type="spellEnd"/>
      <w:r w:rsidRPr="000E58C0">
        <w:rPr>
          <w:spacing w:val="-2"/>
        </w:rPr>
        <w:t xml:space="preserve"> </w:t>
      </w:r>
      <w:proofErr w:type="spellStart"/>
      <w:r w:rsidRPr="000E58C0">
        <w:rPr>
          <w:spacing w:val="-2"/>
        </w:rPr>
        <w:t>estarán</w:t>
      </w:r>
      <w:proofErr w:type="spellEnd"/>
      <w:r w:rsidRPr="000E58C0">
        <w:rPr>
          <w:spacing w:val="-2"/>
        </w:rPr>
        <w:t xml:space="preserve"> </w:t>
      </w:r>
      <w:proofErr w:type="spellStart"/>
      <w:r w:rsidRPr="000E58C0">
        <w:rPr>
          <w:spacing w:val="-2"/>
        </w:rPr>
        <w:t>sujetas</w:t>
      </w:r>
      <w:proofErr w:type="spellEnd"/>
      <w:r w:rsidRPr="000E58C0">
        <w:rPr>
          <w:spacing w:val="-2"/>
        </w:rPr>
        <w:t xml:space="preserve"> a </w:t>
      </w:r>
      <w:proofErr w:type="spellStart"/>
      <w:r w:rsidRPr="000E58C0">
        <w:rPr>
          <w:spacing w:val="-2"/>
        </w:rPr>
        <w:t>los</w:t>
      </w:r>
      <w:proofErr w:type="spellEnd"/>
      <w:r w:rsidRPr="000E58C0">
        <w:rPr>
          <w:spacing w:val="-2"/>
        </w:rPr>
        <w:t xml:space="preserve"> </w:t>
      </w:r>
      <w:proofErr w:type="spellStart"/>
      <w:r w:rsidRPr="000E58C0">
        <w:rPr>
          <w:spacing w:val="-2"/>
        </w:rPr>
        <w:t>términos</w:t>
      </w:r>
      <w:proofErr w:type="spellEnd"/>
      <w:r w:rsidRPr="000E58C0">
        <w:rPr>
          <w:spacing w:val="-2"/>
        </w:rPr>
        <w:t xml:space="preserve"> del IDTA </w:t>
      </w:r>
      <w:proofErr w:type="spellStart"/>
      <w:r w:rsidRPr="000E58C0">
        <w:rPr>
          <w:spacing w:val="-2"/>
        </w:rPr>
        <w:t>implementado</w:t>
      </w:r>
      <w:proofErr w:type="spellEnd"/>
      <w:r w:rsidRPr="000E58C0">
        <w:rPr>
          <w:spacing w:val="-2"/>
        </w:rPr>
        <w:t xml:space="preserve"> </w:t>
      </w:r>
      <w:proofErr w:type="spellStart"/>
      <w:r w:rsidRPr="000E58C0">
        <w:rPr>
          <w:spacing w:val="-2"/>
        </w:rPr>
        <w:t>por</w:t>
      </w:r>
      <w:proofErr w:type="spellEnd"/>
      <w:r w:rsidRPr="000E58C0">
        <w:rPr>
          <w:spacing w:val="-2"/>
        </w:rPr>
        <w:t xml:space="preserve"> Microsoft. A </w:t>
      </w:r>
      <w:proofErr w:type="spellStart"/>
      <w:r w:rsidRPr="000E58C0">
        <w:rPr>
          <w:spacing w:val="-2"/>
        </w:rPr>
        <w:t>los</w:t>
      </w:r>
      <w:proofErr w:type="spellEnd"/>
      <w:r w:rsidRPr="000E58C0">
        <w:rPr>
          <w:spacing w:val="-2"/>
        </w:rPr>
        <w:t xml:space="preserve"> </w:t>
      </w:r>
      <w:proofErr w:type="spellStart"/>
      <w:r w:rsidRPr="000E58C0">
        <w:rPr>
          <w:spacing w:val="-2"/>
        </w:rPr>
        <w:t>efectos</w:t>
      </w:r>
      <w:proofErr w:type="spellEnd"/>
      <w:r w:rsidRPr="000E58C0">
        <w:rPr>
          <w:spacing w:val="-2"/>
        </w:rPr>
        <w:t xml:space="preserve"> de </w:t>
      </w:r>
      <w:proofErr w:type="spellStart"/>
      <w:r w:rsidRPr="000E58C0">
        <w:rPr>
          <w:spacing w:val="-2"/>
        </w:rPr>
        <w:t>este</w:t>
      </w:r>
      <w:proofErr w:type="spellEnd"/>
      <w:r w:rsidRPr="000E58C0">
        <w:rPr>
          <w:spacing w:val="-2"/>
        </w:rPr>
        <w:t xml:space="preserve"> DPA, </w:t>
      </w:r>
      <w:proofErr w:type="spellStart"/>
      <w:r w:rsidRPr="000E58C0">
        <w:rPr>
          <w:spacing w:val="-2"/>
        </w:rPr>
        <w:t>el</w:t>
      </w:r>
      <w:proofErr w:type="spellEnd"/>
      <w:r w:rsidRPr="000E58C0">
        <w:rPr>
          <w:spacing w:val="-2"/>
        </w:rPr>
        <w:t xml:space="preserve"> “IDTA” </w:t>
      </w:r>
      <w:proofErr w:type="spellStart"/>
      <w:r w:rsidRPr="000E58C0">
        <w:rPr>
          <w:spacing w:val="-2"/>
        </w:rPr>
        <w:t>hace</w:t>
      </w:r>
      <w:proofErr w:type="spellEnd"/>
      <w:r w:rsidRPr="000E58C0">
        <w:rPr>
          <w:spacing w:val="-2"/>
        </w:rPr>
        <w:t xml:space="preserve"> </w:t>
      </w:r>
      <w:proofErr w:type="spellStart"/>
      <w:r w:rsidRPr="000E58C0">
        <w:rPr>
          <w:spacing w:val="-2"/>
        </w:rPr>
        <w:t>referencia</w:t>
      </w:r>
      <w:proofErr w:type="spellEnd"/>
      <w:r w:rsidRPr="000E58C0">
        <w:rPr>
          <w:spacing w:val="-2"/>
        </w:rPr>
        <w:t xml:space="preserve"> al addendum de </w:t>
      </w:r>
      <w:proofErr w:type="spellStart"/>
      <w:r w:rsidRPr="000E58C0">
        <w:rPr>
          <w:spacing w:val="-2"/>
        </w:rPr>
        <w:t>transferencia</w:t>
      </w:r>
      <w:proofErr w:type="spellEnd"/>
      <w:r w:rsidRPr="000E58C0">
        <w:rPr>
          <w:spacing w:val="-2"/>
        </w:rPr>
        <w:t xml:space="preserve"> </w:t>
      </w:r>
      <w:proofErr w:type="spellStart"/>
      <w:r w:rsidRPr="000E58C0">
        <w:rPr>
          <w:spacing w:val="-2"/>
        </w:rPr>
        <w:t>internacional</w:t>
      </w:r>
      <w:proofErr w:type="spellEnd"/>
      <w:r w:rsidRPr="000E58C0">
        <w:rPr>
          <w:spacing w:val="-2"/>
        </w:rPr>
        <w:t xml:space="preserve"> de</w:t>
      </w:r>
      <w:r>
        <w:rPr>
          <w:spacing w:val="-2"/>
        </w:rPr>
        <w:t> </w:t>
      </w:r>
      <w:proofErr w:type="spellStart"/>
      <w:r w:rsidRPr="000E58C0">
        <w:rPr>
          <w:spacing w:val="-2"/>
        </w:rPr>
        <w:t>datos</w:t>
      </w:r>
      <w:proofErr w:type="spellEnd"/>
      <w:r w:rsidRPr="000E58C0">
        <w:rPr>
          <w:spacing w:val="-2"/>
        </w:rPr>
        <w:t xml:space="preserve"> a las </w:t>
      </w:r>
      <w:proofErr w:type="spellStart"/>
      <w:r w:rsidRPr="000E58C0">
        <w:rPr>
          <w:spacing w:val="-2"/>
        </w:rPr>
        <w:t>cláusulas</w:t>
      </w:r>
      <w:proofErr w:type="spellEnd"/>
      <w:r w:rsidRPr="000E58C0">
        <w:rPr>
          <w:spacing w:val="-2"/>
        </w:rPr>
        <w:t xml:space="preserve"> </w:t>
      </w:r>
      <w:proofErr w:type="spellStart"/>
      <w:r w:rsidRPr="000E58C0">
        <w:rPr>
          <w:spacing w:val="-2"/>
        </w:rPr>
        <w:t>contractuales</w:t>
      </w:r>
      <w:proofErr w:type="spellEnd"/>
      <w:r w:rsidRPr="000E58C0">
        <w:rPr>
          <w:spacing w:val="-2"/>
        </w:rPr>
        <w:t xml:space="preserve"> </w:t>
      </w:r>
      <w:proofErr w:type="spellStart"/>
      <w:r w:rsidRPr="000E58C0">
        <w:rPr>
          <w:spacing w:val="-2"/>
        </w:rPr>
        <w:t>estándar</w:t>
      </w:r>
      <w:proofErr w:type="spellEnd"/>
      <w:r w:rsidRPr="000E58C0">
        <w:rPr>
          <w:spacing w:val="-2"/>
        </w:rPr>
        <w:t xml:space="preserve"> de la </w:t>
      </w:r>
      <w:proofErr w:type="spellStart"/>
      <w:r w:rsidRPr="000E58C0">
        <w:rPr>
          <w:spacing w:val="-2"/>
        </w:rPr>
        <w:t>Comisión</w:t>
      </w:r>
      <w:proofErr w:type="spellEnd"/>
      <w:r w:rsidRPr="000E58C0">
        <w:rPr>
          <w:spacing w:val="-2"/>
        </w:rPr>
        <w:t xml:space="preserve"> </w:t>
      </w:r>
      <w:proofErr w:type="spellStart"/>
      <w:r w:rsidRPr="000E58C0">
        <w:rPr>
          <w:spacing w:val="-2"/>
        </w:rPr>
        <w:t>Europea</w:t>
      </w:r>
      <w:proofErr w:type="spellEnd"/>
      <w:r w:rsidRPr="000E58C0">
        <w:rPr>
          <w:spacing w:val="-2"/>
        </w:rPr>
        <w:t xml:space="preserve"> para las </w:t>
      </w:r>
      <w:proofErr w:type="spellStart"/>
      <w:r w:rsidRPr="000E58C0">
        <w:rPr>
          <w:spacing w:val="-2"/>
        </w:rPr>
        <w:t>transferencias</w:t>
      </w:r>
      <w:proofErr w:type="spellEnd"/>
      <w:r w:rsidRPr="000E58C0">
        <w:rPr>
          <w:spacing w:val="-2"/>
        </w:rPr>
        <w:t xml:space="preserve"> </w:t>
      </w:r>
      <w:proofErr w:type="spellStart"/>
      <w:r w:rsidRPr="000E58C0">
        <w:rPr>
          <w:spacing w:val="-2"/>
        </w:rPr>
        <w:t>internacionales</w:t>
      </w:r>
      <w:proofErr w:type="spellEnd"/>
      <w:r w:rsidRPr="000E58C0">
        <w:rPr>
          <w:spacing w:val="-2"/>
        </w:rPr>
        <w:t xml:space="preserve"> de </w:t>
      </w:r>
      <w:proofErr w:type="spellStart"/>
      <w:r w:rsidRPr="000E58C0">
        <w:rPr>
          <w:spacing w:val="-2"/>
        </w:rPr>
        <w:t>datos</w:t>
      </w:r>
      <w:proofErr w:type="spellEnd"/>
      <w:r w:rsidRPr="000E58C0">
        <w:rPr>
          <w:spacing w:val="-2"/>
        </w:rPr>
        <w:t xml:space="preserve"> </w:t>
      </w:r>
      <w:proofErr w:type="spellStart"/>
      <w:r w:rsidRPr="000E58C0">
        <w:rPr>
          <w:spacing w:val="-2"/>
        </w:rPr>
        <w:t>emitidas</w:t>
      </w:r>
      <w:proofErr w:type="spellEnd"/>
      <w:r w:rsidRPr="000E58C0">
        <w:rPr>
          <w:spacing w:val="-2"/>
        </w:rPr>
        <w:t xml:space="preserve"> </w:t>
      </w:r>
      <w:proofErr w:type="spellStart"/>
      <w:r w:rsidRPr="000E58C0">
        <w:rPr>
          <w:spacing w:val="-2"/>
        </w:rPr>
        <w:t>por</w:t>
      </w:r>
      <w:proofErr w:type="spellEnd"/>
      <w:r w:rsidRPr="000E58C0">
        <w:rPr>
          <w:spacing w:val="-2"/>
        </w:rPr>
        <w:t xml:space="preserve"> la </w:t>
      </w:r>
      <w:proofErr w:type="spellStart"/>
      <w:r w:rsidRPr="000E58C0">
        <w:rPr>
          <w:spacing w:val="-2"/>
        </w:rPr>
        <w:t>Oficina</w:t>
      </w:r>
      <w:proofErr w:type="spellEnd"/>
      <w:r w:rsidRPr="000E58C0">
        <w:rPr>
          <w:spacing w:val="-2"/>
        </w:rPr>
        <w:t xml:space="preserve"> del </w:t>
      </w:r>
      <w:proofErr w:type="spellStart"/>
      <w:r w:rsidRPr="000E58C0">
        <w:rPr>
          <w:spacing w:val="-2"/>
        </w:rPr>
        <w:t>Comisionado</w:t>
      </w:r>
      <w:proofErr w:type="spellEnd"/>
      <w:r w:rsidRPr="000E58C0">
        <w:rPr>
          <w:spacing w:val="-2"/>
        </w:rPr>
        <w:t xml:space="preserve"> de </w:t>
      </w:r>
      <w:proofErr w:type="spellStart"/>
      <w:r w:rsidRPr="000E58C0">
        <w:rPr>
          <w:spacing w:val="-2"/>
        </w:rPr>
        <w:t>Información</w:t>
      </w:r>
      <w:proofErr w:type="spellEnd"/>
      <w:r w:rsidRPr="000E58C0">
        <w:rPr>
          <w:spacing w:val="-2"/>
        </w:rPr>
        <w:t xml:space="preserve"> del Reino </w:t>
      </w:r>
      <w:proofErr w:type="spellStart"/>
      <w:r w:rsidRPr="000E58C0">
        <w:rPr>
          <w:spacing w:val="-2"/>
        </w:rPr>
        <w:t>Unido</w:t>
      </w:r>
      <w:proofErr w:type="spellEnd"/>
      <w:r w:rsidRPr="000E58C0">
        <w:rPr>
          <w:spacing w:val="-2"/>
        </w:rPr>
        <w:t xml:space="preserve"> </w:t>
      </w:r>
      <w:proofErr w:type="spellStart"/>
      <w:r w:rsidRPr="000E58C0">
        <w:rPr>
          <w:spacing w:val="-2"/>
        </w:rPr>
        <w:t>en</w:t>
      </w:r>
      <w:proofErr w:type="spellEnd"/>
      <w:r w:rsidRPr="000E58C0">
        <w:rPr>
          <w:spacing w:val="-2"/>
        </w:rPr>
        <w:t xml:space="preserve"> </w:t>
      </w:r>
      <w:proofErr w:type="spellStart"/>
      <w:r w:rsidRPr="000E58C0">
        <w:rPr>
          <w:spacing w:val="-2"/>
        </w:rPr>
        <w:t>virtud</w:t>
      </w:r>
      <w:proofErr w:type="spellEnd"/>
      <w:r w:rsidRPr="000E58C0">
        <w:rPr>
          <w:spacing w:val="-2"/>
        </w:rPr>
        <w:t xml:space="preserve"> del S119</w:t>
      </w:r>
      <w:proofErr w:type="gramStart"/>
      <w:r w:rsidRPr="000E58C0">
        <w:rPr>
          <w:spacing w:val="-2"/>
        </w:rPr>
        <w:t>A(</w:t>
      </w:r>
      <w:proofErr w:type="gramEnd"/>
      <w:r w:rsidRPr="000E58C0">
        <w:rPr>
          <w:spacing w:val="-2"/>
        </w:rPr>
        <w:t xml:space="preserve">1) de la Ley de </w:t>
      </w:r>
      <w:proofErr w:type="spellStart"/>
      <w:r w:rsidRPr="000E58C0">
        <w:rPr>
          <w:spacing w:val="-2"/>
        </w:rPr>
        <w:t>Protección</w:t>
      </w:r>
      <w:proofErr w:type="spellEnd"/>
      <w:r w:rsidRPr="000E58C0">
        <w:rPr>
          <w:spacing w:val="-2"/>
        </w:rPr>
        <w:t xml:space="preserve"> de </w:t>
      </w:r>
      <w:proofErr w:type="spellStart"/>
      <w:r w:rsidRPr="000E58C0">
        <w:rPr>
          <w:spacing w:val="-2"/>
        </w:rPr>
        <w:t>Datos</w:t>
      </w:r>
      <w:proofErr w:type="spellEnd"/>
      <w:r w:rsidRPr="000E58C0">
        <w:rPr>
          <w:spacing w:val="-2"/>
        </w:rPr>
        <w:t xml:space="preserve"> del Reino </w:t>
      </w:r>
      <w:proofErr w:type="spellStart"/>
      <w:r w:rsidRPr="000E58C0">
        <w:rPr>
          <w:spacing w:val="-2"/>
        </w:rPr>
        <w:t>Unido</w:t>
      </w:r>
      <w:proofErr w:type="spellEnd"/>
      <w:r w:rsidRPr="000E58C0">
        <w:rPr>
          <w:spacing w:val="-2"/>
        </w:rPr>
        <w:t xml:space="preserve"> de 2018. Microsoft </w:t>
      </w:r>
      <w:proofErr w:type="spellStart"/>
      <w:r w:rsidRPr="000E58C0">
        <w:rPr>
          <w:spacing w:val="-2"/>
        </w:rPr>
        <w:t>cumplirá</w:t>
      </w:r>
      <w:proofErr w:type="spellEnd"/>
      <w:r w:rsidRPr="000E58C0">
        <w:rPr>
          <w:spacing w:val="-2"/>
        </w:rPr>
        <w:t xml:space="preserve"> con </w:t>
      </w:r>
      <w:proofErr w:type="spellStart"/>
      <w:r w:rsidRPr="000E58C0">
        <w:rPr>
          <w:spacing w:val="-2"/>
        </w:rPr>
        <w:t>los</w:t>
      </w:r>
      <w:proofErr w:type="spellEnd"/>
      <w:r w:rsidRPr="000E58C0">
        <w:rPr>
          <w:spacing w:val="-2"/>
        </w:rPr>
        <w:t xml:space="preserve"> </w:t>
      </w:r>
      <w:proofErr w:type="spellStart"/>
      <w:r w:rsidRPr="000E58C0">
        <w:rPr>
          <w:spacing w:val="-2"/>
        </w:rPr>
        <w:t>requisitos</w:t>
      </w:r>
      <w:proofErr w:type="spellEnd"/>
      <w:r w:rsidRPr="000E58C0">
        <w:rPr>
          <w:spacing w:val="-2"/>
        </w:rPr>
        <w:t xml:space="preserve"> de la ley de </w:t>
      </w:r>
      <w:proofErr w:type="spellStart"/>
      <w:r w:rsidRPr="000E58C0">
        <w:rPr>
          <w:spacing w:val="-2"/>
        </w:rPr>
        <w:t>protección</w:t>
      </w:r>
      <w:proofErr w:type="spellEnd"/>
      <w:r w:rsidRPr="000E58C0">
        <w:rPr>
          <w:spacing w:val="-2"/>
        </w:rPr>
        <w:t xml:space="preserve"> de </w:t>
      </w:r>
      <w:proofErr w:type="spellStart"/>
      <w:r w:rsidRPr="000E58C0">
        <w:rPr>
          <w:spacing w:val="-2"/>
        </w:rPr>
        <w:t>datos</w:t>
      </w:r>
      <w:proofErr w:type="spellEnd"/>
      <w:r w:rsidRPr="000E58C0">
        <w:rPr>
          <w:spacing w:val="-2"/>
        </w:rPr>
        <w:t xml:space="preserve"> del Espacio </w:t>
      </w:r>
      <w:proofErr w:type="spellStart"/>
      <w:r w:rsidRPr="000E58C0">
        <w:rPr>
          <w:spacing w:val="-2"/>
        </w:rPr>
        <w:t>Económico</w:t>
      </w:r>
      <w:proofErr w:type="spellEnd"/>
      <w:r w:rsidRPr="000E58C0">
        <w:rPr>
          <w:spacing w:val="-2"/>
        </w:rPr>
        <w:t xml:space="preserve"> </w:t>
      </w:r>
      <w:proofErr w:type="spellStart"/>
      <w:r w:rsidRPr="000E58C0">
        <w:rPr>
          <w:spacing w:val="-2"/>
        </w:rPr>
        <w:t>Europeo</w:t>
      </w:r>
      <w:proofErr w:type="spellEnd"/>
      <w:r w:rsidRPr="000E58C0">
        <w:rPr>
          <w:spacing w:val="-2"/>
        </w:rPr>
        <w:t xml:space="preserve">, </w:t>
      </w:r>
      <w:proofErr w:type="spellStart"/>
      <w:r w:rsidRPr="000E58C0">
        <w:rPr>
          <w:spacing w:val="-2"/>
        </w:rPr>
        <w:t>el</w:t>
      </w:r>
      <w:proofErr w:type="spellEnd"/>
      <w:r w:rsidRPr="000E58C0">
        <w:rPr>
          <w:spacing w:val="-2"/>
        </w:rPr>
        <w:t xml:space="preserve"> Reino </w:t>
      </w:r>
      <w:proofErr w:type="spellStart"/>
      <w:r w:rsidRPr="000E58C0">
        <w:rPr>
          <w:spacing w:val="-2"/>
        </w:rPr>
        <w:t>Unido</w:t>
      </w:r>
      <w:proofErr w:type="spellEnd"/>
      <w:r w:rsidRPr="000E58C0">
        <w:rPr>
          <w:spacing w:val="-2"/>
        </w:rPr>
        <w:t xml:space="preserve"> y Suiza </w:t>
      </w:r>
      <w:proofErr w:type="spellStart"/>
      <w:r w:rsidRPr="000E58C0">
        <w:rPr>
          <w:spacing w:val="-2"/>
        </w:rPr>
        <w:t>en</w:t>
      </w:r>
      <w:proofErr w:type="spellEnd"/>
      <w:r w:rsidRPr="000E58C0">
        <w:rPr>
          <w:spacing w:val="-2"/>
        </w:rPr>
        <w:t xml:space="preserve"> </w:t>
      </w:r>
      <w:proofErr w:type="spellStart"/>
      <w:r w:rsidRPr="000E58C0">
        <w:rPr>
          <w:spacing w:val="-2"/>
        </w:rPr>
        <w:t>relación</w:t>
      </w:r>
      <w:proofErr w:type="spellEnd"/>
      <w:r w:rsidRPr="000E58C0">
        <w:rPr>
          <w:spacing w:val="-2"/>
        </w:rPr>
        <w:t xml:space="preserve"> con la </w:t>
      </w:r>
      <w:proofErr w:type="spellStart"/>
      <w:r w:rsidRPr="000E58C0">
        <w:rPr>
          <w:spacing w:val="-2"/>
        </w:rPr>
        <w:t>recopilación</w:t>
      </w:r>
      <w:proofErr w:type="spellEnd"/>
      <w:r w:rsidRPr="000E58C0">
        <w:rPr>
          <w:spacing w:val="-2"/>
        </w:rPr>
        <w:t xml:space="preserve">, </w:t>
      </w:r>
      <w:proofErr w:type="spellStart"/>
      <w:r w:rsidRPr="000E58C0">
        <w:rPr>
          <w:spacing w:val="-2"/>
        </w:rPr>
        <w:t>el</w:t>
      </w:r>
      <w:proofErr w:type="spellEnd"/>
      <w:r w:rsidRPr="000E58C0">
        <w:rPr>
          <w:spacing w:val="-2"/>
        </w:rPr>
        <w:t xml:space="preserve"> </w:t>
      </w:r>
      <w:proofErr w:type="spellStart"/>
      <w:r w:rsidRPr="000E58C0">
        <w:rPr>
          <w:spacing w:val="-2"/>
        </w:rPr>
        <w:t>uso</w:t>
      </w:r>
      <w:proofErr w:type="spellEnd"/>
      <w:r w:rsidRPr="000E58C0">
        <w:rPr>
          <w:spacing w:val="-2"/>
        </w:rPr>
        <w:t xml:space="preserve">, la </w:t>
      </w:r>
      <w:proofErr w:type="spellStart"/>
      <w:r w:rsidRPr="000E58C0">
        <w:rPr>
          <w:spacing w:val="-2"/>
        </w:rPr>
        <w:t>transferencia</w:t>
      </w:r>
      <w:proofErr w:type="spellEnd"/>
      <w:r w:rsidRPr="000E58C0">
        <w:rPr>
          <w:spacing w:val="-2"/>
        </w:rPr>
        <w:t xml:space="preserve">, la </w:t>
      </w:r>
      <w:proofErr w:type="spellStart"/>
      <w:r w:rsidRPr="000E58C0">
        <w:rPr>
          <w:spacing w:val="-2"/>
        </w:rPr>
        <w:t>retención</w:t>
      </w:r>
      <w:proofErr w:type="spellEnd"/>
      <w:r w:rsidRPr="000E58C0">
        <w:rPr>
          <w:spacing w:val="-2"/>
        </w:rPr>
        <w:t xml:space="preserve"> y </w:t>
      </w:r>
      <w:proofErr w:type="spellStart"/>
      <w:r w:rsidRPr="000E58C0">
        <w:rPr>
          <w:spacing w:val="-2"/>
        </w:rPr>
        <w:t>otros</w:t>
      </w:r>
      <w:proofErr w:type="spellEnd"/>
      <w:r w:rsidRPr="000E58C0">
        <w:rPr>
          <w:spacing w:val="-2"/>
        </w:rPr>
        <w:t xml:space="preserve"> </w:t>
      </w:r>
      <w:proofErr w:type="spellStart"/>
      <w:r w:rsidRPr="000E58C0">
        <w:rPr>
          <w:spacing w:val="-2"/>
        </w:rPr>
        <w:t>tratamientos</w:t>
      </w:r>
      <w:proofErr w:type="spellEnd"/>
      <w:r w:rsidRPr="000E58C0">
        <w:rPr>
          <w:spacing w:val="-2"/>
        </w:rPr>
        <w:t xml:space="preserve"> de </w:t>
      </w:r>
      <w:proofErr w:type="spellStart"/>
      <w:r w:rsidRPr="000E58C0">
        <w:rPr>
          <w:spacing w:val="-2"/>
        </w:rPr>
        <w:t>Datos</w:t>
      </w:r>
      <w:proofErr w:type="spellEnd"/>
      <w:r w:rsidRPr="000E58C0">
        <w:rPr>
          <w:spacing w:val="-2"/>
        </w:rPr>
        <w:t xml:space="preserve"> </w:t>
      </w:r>
      <w:proofErr w:type="spellStart"/>
      <w:r w:rsidRPr="000E58C0">
        <w:rPr>
          <w:spacing w:val="-2"/>
        </w:rPr>
        <w:t>Personales</w:t>
      </w:r>
      <w:proofErr w:type="spellEnd"/>
      <w:r w:rsidRPr="000E58C0">
        <w:rPr>
          <w:spacing w:val="-2"/>
        </w:rPr>
        <w:t xml:space="preserve"> del Espacio </w:t>
      </w:r>
      <w:proofErr w:type="spellStart"/>
      <w:r w:rsidRPr="000E58C0">
        <w:rPr>
          <w:spacing w:val="-2"/>
        </w:rPr>
        <w:t>Económico</w:t>
      </w:r>
      <w:proofErr w:type="spellEnd"/>
      <w:r w:rsidRPr="000E58C0">
        <w:rPr>
          <w:spacing w:val="-2"/>
        </w:rPr>
        <w:t xml:space="preserve"> </w:t>
      </w:r>
      <w:proofErr w:type="spellStart"/>
      <w:r w:rsidRPr="000E58C0">
        <w:rPr>
          <w:spacing w:val="-2"/>
        </w:rPr>
        <w:t>Europeo</w:t>
      </w:r>
      <w:proofErr w:type="spellEnd"/>
      <w:r w:rsidRPr="000E58C0">
        <w:rPr>
          <w:spacing w:val="-2"/>
        </w:rPr>
        <w:t xml:space="preserve">, </w:t>
      </w:r>
      <w:proofErr w:type="spellStart"/>
      <w:r w:rsidRPr="000E58C0">
        <w:rPr>
          <w:spacing w:val="-2"/>
        </w:rPr>
        <w:t>el</w:t>
      </w:r>
      <w:proofErr w:type="spellEnd"/>
      <w:r w:rsidRPr="000E58C0">
        <w:rPr>
          <w:spacing w:val="-2"/>
        </w:rPr>
        <w:t xml:space="preserve"> Reino</w:t>
      </w:r>
      <w:r>
        <w:rPr>
          <w:spacing w:val="-2"/>
        </w:rPr>
        <w:t> </w:t>
      </w:r>
      <w:proofErr w:type="spellStart"/>
      <w:r w:rsidRPr="000E58C0">
        <w:rPr>
          <w:spacing w:val="-2"/>
        </w:rPr>
        <w:t>Unido</w:t>
      </w:r>
      <w:proofErr w:type="spellEnd"/>
      <w:r w:rsidRPr="000E58C0">
        <w:rPr>
          <w:spacing w:val="-2"/>
        </w:rPr>
        <w:t xml:space="preserve"> y Suiza. </w:t>
      </w:r>
      <w:proofErr w:type="spellStart"/>
      <w:r w:rsidRPr="000E58C0">
        <w:rPr>
          <w:spacing w:val="-2"/>
        </w:rPr>
        <w:t>Todas</w:t>
      </w:r>
      <w:proofErr w:type="spellEnd"/>
      <w:r w:rsidRPr="000E58C0">
        <w:rPr>
          <w:spacing w:val="-2"/>
        </w:rPr>
        <w:t xml:space="preserve"> las </w:t>
      </w:r>
      <w:proofErr w:type="spellStart"/>
      <w:r w:rsidRPr="000E58C0">
        <w:rPr>
          <w:spacing w:val="-2"/>
        </w:rPr>
        <w:t>transmisiones</w:t>
      </w:r>
      <w:proofErr w:type="spellEnd"/>
      <w:r w:rsidRPr="000E58C0">
        <w:rPr>
          <w:spacing w:val="-2"/>
        </w:rPr>
        <w:t xml:space="preserve"> de </w:t>
      </w:r>
      <w:proofErr w:type="spellStart"/>
      <w:r w:rsidRPr="000E58C0">
        <w:rPr>
          <w:spacing w:val="-2"/>
        </w:rPr>
        <w:t>Datos</w:t>
      </w:r>
      <w:proofErr w:type="spellEnd"/>
      <w:r w:rsidRPr="000E58C0">
        <w:rPr>
          <w:spacing w:val="-2"/>
        </w:rPr>
        <w:t xml:space="preserve"> </w:t>
      </w:r>
      <w:proofErr w:type="spellStart"/>
      <w:r w:rsidRPr="000E58C0">
        <w:rPr>
          <w:spacing w:val="-2"/>
        </w:rPr>
        <w:t>Personales</w:t>
      </w:r>
      <w:proofErr w:type="spellEnd"/>
      <w:r w:rsidRPr="000E58C0">
        <w:rPr>
          <w:spacing w:val="-2"/>
        </w:rPr>
        <w:t xml:space="preserve"> a un </w:t>
      </w:r>
      <w:proofErr w:type="spellStart"/>
      <w:r w:rsidRPr="000E58C0">
        <w:rPr>
          <w:spacing w:val="-2"/>
        </w:rPr>
        <w:t>tercer</w:t>
      </w:r>
      <w:proofErr w:type="spellEnd"/>
      <w:r w:rsidRPr="000E58C0">
        <w:rPr>
          <w:spacing w:val="-2"/>
        </w:rPr>
        <w:t xml:space="preserve"> </w:t>
      </w:r>
      <w:proofErr w:type="spellStart"/>
      <w:r w:rsidRPr="000E58C0">
        <w:rPr>
          <w:spacing w:val="-2"/>
        </w:rPr>
        <w:t>país</w:t>
      </w:r>
      <w:proofErr w:type="spellEnd"/>
      <w:r w:rsidRPr="000E58C0">
        <w:rPr>
          <w:spacing w:val="-2"/>
        </w:rPr>
        <w:t xml:space="preserve"> </w:t>
      </w:r>
      <w:proofErr w:type="spellStart"/>
      <w:r w:rsidRPr="000E58C0">
        <w:rPr>
          <w:spacing w:val="-2"/>
        </w:rPr>
        <w:t>o</w:t>
      </w:r>
      <w:proofErr w:type="spellEnd"/>
      <w:r w:rsidRPr="000E58C0">
        <w:rPr>
          <w:spacing w:val="-2"/>
        </w:rPr>
        <w:t xml:space="preserve"> a </w:t>
      </w:r>
      <w:proofErr w:type="spellStart"/>
      <w:r w:rsidRPr="000E58C0">
        <w:rPr>
          <w:spacing w:val="-2"/>
        </w:rPr>
        <w:t>una</w:t>
      </w:r>
      <w:proofErr w:type="spellEnd"/>
      <w:r w:rsidRPr="000E58C0">
        <w:rPr>
          <w:spacing w:val="-2"/>
        </w:rPr>
        <w:t xml:space="preserve"> </w:t>
      </w:r>
      <w:proofErr w:type="spellStart"/>
      <w:r w:rsidRPr="000E58C0">
        <w:rPr>
          <w:spacing w:val="-2"/>
        </w:rPr>
        <w:t>organización</w:t>
      </w:r>
      <w:proofErr w:type="spellEnd"/>
      <w:r w:rsidRPr="000E58C0">
        <w:rPr>
          <w:spacing w:val="-2"/>
        </w:rPr>
        <w:t xml:space="preserve"> </w:t>
      </w:r>
      <w:proofErr w:type="spellStart"/>
      <w:r w:rsidRPr="000E58C0">
        <w:rPr>
          <w:spacing w:val="-2"/>
        </w:rPr>
        <w:t>internacional</w:t>
      </w:r>
      <w:proofErr w:type="spellEnd"/>
      <w:r w:rsidRPr="000E58C0">
        <w:rPr>
          <w:spacing w:val="-2"/>
        </w:rPr>
        <w:t xml:space="preserve"> </w:t>
      </w:r>
      <w:proofErr w:type="spellStart"/>
      <w:r w:rsidRPr="000E58C0">
        <w:rPr>
          <w:spacing w:val="-2"/>
        </w:rPr>
        <w:t>estarán</w:t>
      </w:r>
      <w:proofErr w:type="spellEnd"/>
      <w:r w:rsidRPr="000E58C0">
        <w:rPr>
          <w:spacing w:val="-2"/>
        </w:rPr>
        <w:t xml:space="preserve"> </w:t>
      </w:r>
      <w:proofErr w:type="spellStart"/>
      <w:r w:rsidRPr="000E58C0">
        <w:rPr>
          <w:spacing w:val="-2"/>
        </w:rPr>
        <w:t>sujetas</w:t>
      </w:r>
      <w:proofErr w:type="spellEnd"/>
      <w:r w:rsidRPr="000E58C0">
        <w:rPr>
          <w:spacing w:val="-2"/>
        </w:rPr>
        <w:t xml:space="preserve"> a las </w:t>
      </w:r>
      <w:proofErr w:type="spellStart"/>
      <w:r w:rsidRPr="000E58C0">
        <w:rPr>
          <w:spacing w:val="-2"/>
        </w:rPr>
        <w:t>garantías</w:t>
      </w:r>
      <w:proofErr w:type="spellEnd"/>
      <w:r w:rsidRPr="000E58C0">
        <w:rPr>
          <w:spacing w:val="-2"/>
        </w:rPr>
        <w:t xml:space="preserve"> </w:t>
      </w:r>
      <w:proofErr w:type="spellStart"/>
      <w:r w:rsidRPr="000E58C0">
        <w:rPr>
          <w:spacing w:val="-2"/>
        </w:rPr>
        <w:t>pertinentes</w:t>
      </w:r>
      <w:proofErr w:type="spellEnd"/>
      <w:r w:rsidRPr="000E58C0">
        <w:rPr>
          <w:spacing w:val="-2"/>
        </w:rPr>
        <w:t xml:space="preserve"> </w:t>
      </w:r>
      <w:proofErr w:type="spellStart"/>
      <w:r w:rsidRPr="000E58C0">
        <w:rPr>
          <w:spacing w:val="-2"/>
        </w:rPr>
        <w:t>según</w:t>
      </w:r>
      <w:proofErr w:type="spellEnd"/>
      <w:r w:rsidRPr="000E58C0">
        <w:rPr>
          <w:spacing w:val="-2"/>
        </w:rPr>
        <w:t xml:space="preserve"> lo </w:t>
      </w:r>
      <w:proofErr w:type="spellStart"/>
      <w:r w:rsidRPr="000E58C0">
        <w:rPr>
          <w:spacing w:val="-2"/>
        </w:rPr>
        <w:t>descrito</w:t>
      </w:r>
      <w:proofErr w:type="spellEnd"/>
      <w:r w:rsidRPr="000E58C0">
        <w:rPr>
          <w:spacing w:val="-2"/>
        </w:rPr>
        <w:t xml:space="preserve"> </w:t>
      </w:r>
      <w:proofErr w:type="spellStart"/>
      <w:r w:rsidRPr="000E58C0">
        <w:rPr>
          <w:spacing w:val="-2"/>
        </w:rPr>
        <w:t>en</w:t>
      </w:r>
      <w:proofErr w:type="spellEnd"/>
      <w:r w:rsidRPr="000E58C0">
        <w:rPr>
          <w:spacing w:val="-2"/>
        </w:rPr>
        <w:t xml:space="preserve"> </w:t>
      </w:r>
      <w:proofErr w:type="spellStart"/>
      <w:r w:rsidRPr="000E58C0">
        <w:rPr>
          <w:spacing w:val="-2"/>
        </w:rPr>
        <w:t>el</w:t>
      </w:r>
      <w:proofErr w:type="spellEnd"/>
      <w:r w:rsidRPr="000E58C0">
        <w:rPr>
          <w:spacing w:val="-2"/>
        </w:rPr>
        <w:t xml:space="preserve"> </w:t>
      </w:r>
      <w:proofErr w:type="spellStart"/>
      <w:r w:rsidRPr="000E58C0">
        <w:rPr>
          <w:spacing w:val="-2"/>
        </w:rPr>
        <w:t>Artículo</w:t>
      </w:r>
      <w:proofErr w:type="spellEnd"/>
      <w:r w:rsidRPr="000E58C0">
        <w:rPr>
          <w:spacing w:val="-2"/>
        </w:rPr>
        <w:t xml:space="preserve"> 46 del RGPD y </w:t>
      </w:r>
      <w:proofErr w:type="spellStart"/>
      <w:r w:rsidRPr="000E58C0">
        <w:rPr>
          <w:spacing w:val="-2"/>
        </w:rPr>
        <w:t>dichas</w:t>
      </w:r>
      <w:proofErr w:type="spellEnd"/>
      <w:r w:rsidRPr="000E58C0">
        <w:rPr>
          <w:spacing w:val="-2"/>
        </w:rPr>
        <w:t xml:space="preserve"> </w:t>
      </w:r>
      <w:proofErr w:type="spellStart"/>
      <w:r w:rsidRPr="000E58C0">
        <w:rPr>
          <w:spacing w:val="-2"/>
        </w:rPr>
        <w:t>transmisiones</w:t>
      </w:r>
      <w:proofErr w:type="spellEnd"/>
      <w:r w:rsidRPr="000E58C0">
        <w:rPr>
          <w:spacing w:val="-2"/>
        </w:rPr>
        <w:t xml:space="preserve"> y </w:t>
      </w:r>
      <w:proofErr w:type="spellStart"/>
      <w:r w:rsidRPr="000E58C0">
        <w:rPr>
          <w:spacing w:val="-2"/>
        </w:rPr>
        <w:t>garantías</w:t>
      </w:r>
      <w:proofErr w:type="spellEnd"/>
      <w:r w:rsidRPr="000E58C0">
        <w:rPr>
          <w:spacing w:val="-2"/>
        </w:rPr>
        <w:t xml:space="preserve"> </w:t>
      </w:r>
      <w:proofErr w:type="spellStart"/>
      <w:r w:rsidRPr="000E58C0">
        <w:rPr>
          <w:spacing w:val="-2"/>
        </w:rPr>
        <w:t>estarán</w:t>
      </w:r>
      <w:proofErr w:type="spellEnd"/>
      <w:r w:rsidRPr="000E58C0">
        <w:rPr>
          <w:spacing w:val="-2"/>
        </w:rPr>
        <w:t xml:space="preserve"> </w:t>
      </w:r>
      <w:proofErr w:type="spellStart"/>
      <w:r w:rsidRPr="000E58C0">
        <w:rPr>
          <w:spacing w:val="-2"/>
        </w:rPr>
        <w:t>documentadas</w:t>
      </w:r>
      <w:proofErr w:type="spellEnd"/>
      <w:r w:rsidRPr="000E58C0">
        <w:rPr>
          <w:spacing w:val="-2"/>
        </w:rPr>
        <w:t xml:space="preserve"> de </w:t>
      </w:r>
      <w:proofErr w:type="spellStart"/>
      <w:r w:rsidRPr="000E58C0">
        <w:rPr>
          <w:spacing w:val="-2"/>
        </w:rPr>
        <w:t>conformidad</w:t>
      </w:r>
      <w:proofErr w:type="spellEnd"/>
      <w:r w:rsidRPr="000E58C0">
        <w:rPr>
          <w:spacing w:val="-2"/>
        </w:rPr>
        <w:t xml:space="preserve"> con </w:t>
      </w:r>
      <w:proofErr w:type="spellStart"/>
      <w:r w:rsidRPr="000E58C0">
        <w:rPr>
          <w:spacing w:val="-2"/>
        </w:rPr>
        <w:t>el</w:t>
      </w:r>
      <w:proofErr w:type="spellEnd"/>
      <w:r w:rsidRPr="000E58C0">
        <w:rPr>
          <w:spacing w:val="-2"/>
        </w:rPr>
        <w:t xml:space="preserve"> </w:t>
      </w:r>
      <w:proofErr w:type="spellStart"/>
      <w:r w:rsidRPr="000E58C0">
        <w:rPr>
          <w:spacing w:val="-2"/>
        </w:rPr>
        <w:t>Artículo</w:t>
      </w:r>
      <w:proofErr w:type="spellEnd"/>
      <w:r w:rsidRPr="000E58C0">
        <w:rPr>
          <w:spacing w:val="-2"/>
        </w:rPr>
        <w:t xml:space="preserve"> 30(2), del RGPD.</w:t>
      </w:r>
    </w:p>
    <w:p w14:paraId="334E4E27" w14:textId="77777777" w:rsidR="00766FA8" w:rsidRPr="006366A8" w:rsidRDefault="00766FA8" w:rsidP="00766FA8">
      <w:pPr>
        <w:pStyle w:val="ProductList-Body"/>
        <w:spacing w:after="120"/>
        <w:ind w:left="158"/>
      </w:pPr>
      <w:proofErr w:type="spellStart"/>
      <w:r>
        <w:t>Además</w:t>
      </w:r>
      <w:proofErr w:type="spellEnd"/>
      <w:r>
        <w:t xml:space="preserve">, Microsoft </w:t>
      </w:r>
      <w:proofErr w:type="spellStart"/>
      <w:r>
        <w:t>posee</w:t>
      </w:r>
      <w:proofErr w:type="spellEnd"/>
      <w:r>
        <w:t xml:space="preserve"> </w:t>
      </w:r>
      <w:proofErr w:type="spellStart"/>
      <w:r>
        <w:t>certificación</w:t>
      </w:r>
      <w:proofErr w:type="spellEnd"/>
      <w:r>
        <w:t xml:space="preserve"> </w:t>
      </w:r>
      <w:proofErr w:type="spellStart"/>
      <w:r>
        <w:t>en</w:t>
      </w:r>
      <w:proofErr w:type="spellEnd"/>
      <w:r>
        <w:t xml:space="preserve"> </w:t>
      </w:r>
      <w:proofErr w:type="spellStart"/>
      <w:r>
        <w:t>virtud</w:t>
      </w:r>
      <w:proofErr w:type="spellEnd"/>
      <w:r>
        <w:t xml:space="preserve"> de </w:t>
      </w:r>
      <w:proofErr w:type="spellStart"/>
      <w:r>
        <w:t>los</w:t>
      </w:r>
      <w:proofErr w:type="spellEnd"/>
      <w:r>
        <w:t xml:space="preserve"> Marcos de </w:t>
      </w:r>
      <w:proofErr w:type="spellStart"/>
      <w:r>
        <w:t>Privacidad</w:t>
      </w:r>
      <w:proofErr w:type="spellEnd"/>
      <w:r>
        <w:t xml:space="preserve"> de </w:t>
      </w:r>
      <w:proofErr w:type="spellStart"/>
      <w:r>
        <w:t>Datos</w:t>
      </w:r>
      <w:proofErr w:type="spellEnd"/>
      <w:r>
        <w:t xml:space="preserve"> de la UE, de EE. UU. y de Suiza, </w:t>
      </w:r>
      <w:proofErr w:type="spellStart"/>
      <w:r>
        <w:t>el</w:t>
      </w:r>
      <w:proofErr w:type="spellEnd"/>
      <w:r>
        <w:t xml:space="preserve"> Marco de </w:t>
      </w:r>
      <w:proofErr w:type="spellStart"/>
      <w:r>
        <w:t>Privacidad</w:t>
      </w:r>
      <w:proofErr w:type="spellEnd"/>
      <w:r>
        <w:t xml:space="preserve"> de </w:t>
      </w:r>
      <w:proofErr w:type="spellStart"/>
      <w:r>
        <w:t>Datos</w:t>
      </w:r>
      <w:proofErr w:type="spellEnd"/>
      <w:r>
        <w:t xml:space="preserve"> de la Extensión del Reino </w:t>
      </w:r>
      <w:proofErr w:type="spellStart"/>
      <w:r>
        <w:t>Unido</w:t>
      </w:r>
      <w:proofErr w:type="spellEnd"/>
      <w:r>
        <w:t xml:space="preserve">, de la UE y de EE. UU y </w:t>
      </w:r>
      <w:proofErr w:type="spellStart"/>
      <w:r>
        <w:t>los</w:t>
      </w:r>
      <w:proofErr w:type="spellEnd"/>
      <w:r>
        <w:t xml:space="preserve"> </w:t>
      </w:r>
      <w:proofErr w:type="spellStart"/>
      <w:r>
        <w:t>compromisos</w:t>
      </w:r>
      <w:proofErr w:type="spellEnd"/>
      <w:r>
        <w:t xml:space="preserve"> que </w:t>
      </w:r>
      <w:proofErr w:type="spellStart"/>
      <w:r>
        <w:t>conllevan</w:t>
      </w:r>
      <w:proofErr w:type="spellEnd"/>
      <w:r>
        <w:t xml:space="preserve">. Microsoft se </w:t>
      </w:r>
      <w:proofErr w:type="spellStart"/>
      <w:r>
        <w:t>compromete</w:t>
      </w:r>
      <w:proofErr w:type="spellEnd"/>
      <w:r>
        <w:t xml:space="preserve"> a </w:t>
      </w:r>
      <w:proofErr w:type="spellStart"/>
      <w:r>
        <w:t>notificar</w:t>
      </w:r>
      <w:proofErr w:type="spellEnd"/>
      <w:r>
        <w:t xml:space="preserve"> al </w:t>
      </w:r>
      <w:proofErr w:type="spellStart"/>
      <w:r>
        <w:t>Cliente</w:t>
      </w:r>
      <w:proofErr w:type="spellEnd"/>
      <w:r>
        <w:t xml:space="preserve"> </w:t>
      </w:r>
      <w:proofErr w:type="spellStart"/>
      <w:r>
        <w:t>si</w:t>
      </w:r>
      <w:proofErr w:type="spellEnd"/>
      <w:r>
        <w:t xml:space="preserve"> </w:t>
      </w:r>
      <w:proofErr w:type="spellStart"/>
      <w:r>
        <w:t>determina</w:t>
      </w:r>
      <w:proofErr w:type="spellEnd"/>
      <w:r>
        <w:t xml:space="preserve"> que </w:t>
      </w:r>
      <w:proofErr w:type="spellStart"/>
      <w:r>
        <w:t>ya</w:t>
      </w:r>
      <w:proofErr w:type="spellEnd"/>
      <w:r>
        <w:t xml:space="preserve"> no </w:t>
      </w:r>
      <w:proofErr w:type="spellStart"/>
      <w:r>
        <w:t>puede</w:t>
      </w:r>
      <w:proofErr w:type="spellEnd"/>
      <w:r>
        <w:t xml:space="preserve"> </w:t>
      </w:r>
      <w:proofErr w:type="spellStart"/>
      <w:r>
        <w:t>seguir</w:t>
      </w:r>
      <w:proofErr w:type="spellEnd"/>
      <w:r>
        <w:t xml:space="preserve"> </w:t>
      </w:r>
      <w:proofErr w:type="spellStart"/>
      <w:r>
        <w:t>cumpliendo</w:t>
      </w:r>
      <w:proofErr w:type="spellEnd"/>
      <w:r>
        <w:t xml:space="preserve"> con </w:t>
      </w:r>
      <w:proofErr w:type="spellStart"/>
      <w:r>
        <w:t>su</w:t>
      </w:r>
      <w:proofErr w:type="spellEnd"/>
      <w:r>
        <w:t xml:space="preserve"> </w:t>
      </w:r>
      <w:proofErr w:type="spellStart"/>
      <w:r>
        <w:t>obligación</w:t>
      </w:r>
      <w:proofErr w:type="spellEnd"/>
      <w:r>
        <w:t xml:space="preserve"> de </w:t>
      </w:r>
      <w:proofErr w:type="spellStart"/>
      <w:r>
        <w:t>proporcionar</w:t>
      </w:r>
      <w:proofErr w:type="spellEnd"/>
      <w:r>
        <w:t xml:space="preserve"> </w:t>
      </w:r>
      <w:proofErr w:type="spellStart"/>
      <w:r>
        <w:t>el</w:t>
      </w:r>
      <w:proofErr w:type="spellEnd"/>
      <w:r>
        <w:t xml:space="preserve"> </w:t>
      </w:r>
      <w:proofErr w:type="spellStart"/>
      <w:r>
        <w:t>mismo</w:t>
      </w:r>
      <w:proofErr w:type="spellEnd"/>
      <w:r>
        <w:t xml:space="preserve"> </w:t>
      </w:r>
      <w:proofErr w:type="spellStart"/>
      <w:r>
        <w:t>nivel</w:t>
      </w:r>
      <w:proofErr w:type="spellEnd"/>
      <w:r>
        <w:t xml:space="preserve"> de </w:t>
      </w:r>
      <w:proofErr w:type="spellStart"/>
      <w:r>
        <w:t>protección</w:t>
      </w:r>
      <w:proofErr w:type="spellEnd"/>
      <w:r>
        <w:t xml:space="preserve"> que </w:t>
      </w:r>
      <w:proofErr w:type="spellStart"/>
      <w:r>
        <w:t>requieren</w:t>
      </w:r>
      <w:proofErr w:type="spellEnd"/>
      <w:r>
        <w:t xml:space="preserve"> </w:t>
      </w:r>
      <w:proofErr w:type="spellStart"/>
      <w:r>
        <w:t>los</w:t>
      </w:r>
      <w:proofErr w:type="spellEnd"/>
      <w:r>
        <w:t xml:space="preserve"> </w:t>
      </w:r>
      <w:proofErr w:type="spellStart"/>
      <w:r>
        <w:t>principios</w:t>
      </w:r>
      <w:proofErr w:type="spellEnd"/>
      <w:r>
        <w:t xml:space="preserve"> de </w:t>
      </w:r>
      <w:proofErr w:type="spellStart"/>
      <w:r>
        <w:t>los</w:t>
      </w:r>
      <w:proofErr w:type="spellEnd"/>
      <w:r>
        <w:t xml:space="preserve"> Marcos de </w:t>
      </w:r>
      <w:proofErr w:type="spellStart"/>
      <w:r>
        <w:t>Privacidad</w:t>
      </w:r>
      <w:proofErr w:type="spellEnd"/>
      <w:r>
        <w:t xml:space="preserve"> de </w:t>
      </w:r>
      <w:proofErr w:type="spellStart"/>
      <w:r>
        <w:t>Datos</w:t>
      </w:r>
      <w:proofErr w:type="spellEnd"/>
      <w:r>
        <w:t>.</w:t>
      </w:r>
    </w:p>
    <w:p w14:paraId="6F5A7855" w14:textId="77777777" w:rsidR="007838B5" w:rsidRPr="006366A8" w:rsidRDefault="007838B5" w:rsidP="007838B5">
      <w:pPr>
        <w:pStyle w:val="ProductList-Body"/>
        <w:keepNext/>
        <w:spacing w:after="120"/>
        <w:ind w:left="187"/>
        <w:outlineLvl w:val="2"/>
      </w:pPr>
      <w:proofErr w:type="spellStart"/>
      <w:r>
        <w:rPr>
          <w:b/>
          <w:color w:val="0072C6"/>
        </w:rPr>
        <w:t>Ubicación</w:t>
      </w:r>
      <w:proofErr w:type="spellEnd"/>
      <w:r>
        <w:rPr>
          <w:b/>
          <w:color w:val="0072C6"/>
        </w:rPr>
        <w:t xml:space="preserve"> de </w:t>
      </w:r>
      <w:proofErr w:type="spellStart"/>
      <w:r>
        <w:rPr>
          <w:b/>
          <w:color w:val="0072C6"/>
        </w:rPr>
        <w:t>los</w:t>
      </w:r>
      <w:proofErr w:type="spellEnd"/>
      <w:r>
        <w:rPr>
          <w:b/>
          <w:color w:val="0072C6"/>
        </w:rPr>
        <w:t xml:space="preserve"> </w:t>
      </w:r>
      <w:proofErr w:type="spellStart"/>
      <w:r>
        <w:rPr>
          <w:b/>
          <w:color w:val="0072C6"/>
        </w:rPr>
        <w:t>Datos</w:t>
      </w:r>
      <w:proofErr w:type="spellEnd"/>
      <w:r>
        <w:rPr>
          <w:b/>
          <w:color w:val="0072C6"/>
        </w:rPr>
        <w:t xml:space="preserve"> del </w:t>
      </w:r>
      <w:proofErr w:type="spellStart"/>
      <w:r>
        <w:rPr>
          <w:b/>
          <w:color w:val="0072C6"/>
        </w:rPr>
        <w:t>Cliente</w:t>
      </w:r>
      <w:proofErr w:type="spellEnd"/>
    </w:p>
    <w:p w14:paraId="2CACB199" w14:textId="77777777" w:rsidR="00D55233" w:rsidRPr="000E58C0" w:rsidRDefault="00D55233" w:rsidP="00D55233">
      <w:pPr>
        <w:tabs>
          <w:tab w:val="left" w:pos="360"/>
        </w:tabs>
        <w:spacing w:after="120" w:line="240" w:lineRule="auto"/>
        <w:ind w:left="180"/>
        <w:rPr>
          <w:rFonts w:ascii="Calibri" w:eastAsia="Calibri" w:hAnsi="Calibri" w:cs="Arial"/>
          <w:spacing w:val="-2"/>
          <w:sz w:val="18"/>
        </w:rPr>
      </w:pPr>
      <w:bookmarkStart w:id="117" w:name="_Toc82644461"/>
      <w:bookmarkStart w:id="118" w:name="_Toc507768558"/>
      <w:bookmarkStart w:id="119" w:name="_Toc8395018"/>
      <w:bookmarkStart w:id="120" w:name="_Toc6563807"/>
      <w:bookmarkStart w:id="121" w:name="_Toc21617025"/>
      <w:bookmarkStart w:id="122" w:name="_Toc26972860"/>
      <w:bookmarkEnd w:id="115"/>
      <w:bookmarkEnd w:id="116"/>
      <w:r w:rsidRPr="000E58C0">
        <w:rPr>
          <w:rFonts w:ascii="Calibri" w:eastAsia="Calibri" w:hAnsi="Calibri" w:cs="Arial"/>
          <w:spacing w:val="-2"/>
          <w:sz w:val="18"/>
        </w:rPr>
        <w:t xml:space="preserve">Para </w:t>
      </w:r>
      <w:proofErr w:type="spellStart"/>
      <w:r w:rsidRPr="000E58C0">
        <w:rPr>
          <w:rFonts w:ascii="Calibri" w:eastAsia="Calibri" w:hAnsi="Calibri" w:cs="Arial"/>
          <w:spacing w:val="-2"/>
          <w:sz w:val="18"/>
        </w:rPr>
        <w:t>los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Servicios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en</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Línea</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Principales</w:t>
      </w:r>
      <w:proofErr w:type="spellEnd"/>
      <w:r w:rsidRPr="000E58C0">
        <w:rPr>
          <w:rFonts w:ascii="Calibri" w:eastAsia="Calibri" w:hAnsi="Calibri" w:cs="Arial"/>
          <w:spacing w:val="-2"/>
          <w:sz w:val="18"/>
        </w:rPr>
        <w:t xml:space="preserve">, Microsoft </w:t>
      </w:r>
      <w:proofErr w:type="spellStart"/>
      <w:r w:rsidRPr="000E58C0">
        <w:rPr>
          <w:rFonts w:ascii="Calibri" w:eastAsia="Calibri" w:hAnsi="Calibri" w:cs="Arial"/>
          <w:spacing w:val="-2"/>
          <w:sz w:val="18"/>
        </w:rPr>
        <w:t>almacenará</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los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Datos</w:t>
      </w:r>
      <w:proofErr w:type="spellEnd"/>
      <w:r w:rsidRPr="000E58C0">
        <w:rPr>
          <w:rFonts w:ascii="Calibri" w:eastAsia="Calibri" w:hAnsi="Calibri" w:cs="Arial"/>
          <w:spacing w:val="-2"/>
          <w:sz w:val="18"/>
        </w:rPr>
        <w:t xml:space="preserve"> del </w:t>
      </w:r>
      <w:proofErr w:type="spellStart"/>
      <w:r w:rsidRPr="000E58C0">
        <w:rPr>
          <w:rFonts w:ascii="Calibri" w:eastAsia="Calibri" w:hAnsi="Calibri" w:cs="Arial"/>
          <w:spacing w:val="-2"/>
          <w:sz w:val="18"/>
        </w:rPr>
        <w:t>Cliente</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en</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reposo</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dentro</w:t>
      </w:r>
      <w:proofErr w:type="spellEnd"/>
      <w:r w:rsidRPr="000E58C0">
        <w:rPr>
          <w:rFonts w:ascii="Calibri" w:eastAsia="Calibri" w:hAnsi="Calibri" w:cs="Arial"/>
          <w:spacing w:val="-2"/>
          <w:sz w:val="18"/>
        </w:rPr>
        <w:t xml:space="preserve"> de </w:t>
      </w:r>
      <w:proofErr w:type="spellStart"/>
      <w:r w:rsidRPr="000E58C0">
        <w:rPr>
          <w:rFonts w:ascii="Calibri" w:eastAsia="Calibri" w:hAnsi="Calibri" w:cs="Arial"/>
          <w:spacing w:val="-2"/>
          <w:sz w:val="18"/>
        </w:rPr>
        <w:t>determinadas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áreas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geográficas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importantes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cada</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una</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una</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Geoárea</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según</w:t>
      </w:r>
      <w:proofErr w:type="spellEnd"/>
      <w:r w:rsidRPr="000E58C0">
        <w:rPr>
          <w:rFonts w:ascii="Calibri" w:eastAsia="Calibri" w:hAnsi="Calibri" w:cs="Arial"/>
          <w:spacing w:val="-2"/>
          <w:sz w:val="18"/>
        </w:rPr>
        <w:t xml:space="preserve"> lo </w:t>
      </w:r>
      <w:proofErr w:type="spellStart"/>
      <w:r w:rsidRPr="000E58C0">
        <w:rPr>
          <w:rFonts w:ascii="Calibri" w:eastAsia="Calibri" w:hAnsi="Calibri" w:cs="Arial"/>
          <w:spacing w:val="-2"/>
          <w:sz w:val="18"/>
        </w:rPr>
        <w:t>establecido</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en</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los</w:t>
      </w:r>
      <w:proofErr w:type="spellEnd"/>
      <w:r w:rsidRPr="000E58C0">
        <w:rPr>
          <w:rFonts w:ascii="Calibri" w:eastAsia="Calibri" w:hAnsi="Calibri" w:cs="Arial"/>
          <w:spacing w:val="-2"/>
          <w:sz w:val="18"/>
        </w:rPr>
        <w:t xml:space="preserve"> </w:t>
      </w:r>
      <w:proofErr w:type="spellStart"/>
      <w:r w:rsidRPr="000E58C0">
        <w:rPr>
          <w:rFonts w:ascii="Calibri" w:eastAsia="Calibri" w:hAnsi="Calibri" w:cs="Arial"/>
          <w:spacing w:val="-2"/>
          <w:sz w:val="18"/>
        </w:rPr>
        <w:t>Términos</w:t>
      </w:r>
      <w:proofErr w:type="spellEnd"/>
      <w:r w:rsidRPr="000E58C0">
        <w:rPr>
          <w:rFonts w:ascii="Calibri" w:eastAsia="Calibri" w:hAnsi="Calibri" w:cs="Arial"/>
          <w:spacing w:val="-2"/>
          <w:sz w:val="18"/>
        </w:rPr>
        <w:t xml:space="preserve"> de </w:t>
      </w:r>
      <w:proofErr w:type="spellStart"/>
      <w:r w:rsidRPr="000E58C0">
        <w:rPr>
          <w:rFonts w:ascii="Calibri" w:eastAsia="Calibri" w:hAnsi="Calibri" w:cs="Arial"/>
          <w:spacing w:val="-2"/>
          <w:sz w:val="18"/>
        </w:rPr>
        <w:t>Productos</w:t>
      </w:r>
      <w:proofErr w:type="spellEnd"/>
      <w:r w:rsidRPr="000E58C0">
        <w:rPr>
          <w:rFonts w:ascii="Calibri" w:eastAsia="Calibri" w:hAnsi="Calibri" w:cs="Arial"/>
          <w:spacing w:val="-2"/>
          <w:sz w:val="18"/>
        </w:rPr>
        <w:t>.</w:t>
      </w:r>
    </w:p>
    <w:p w14:paraId="7825FE04" w14:textId="77777777" w:rsidR="00D55233" w:rsidRPr="00752A4A" w:rsidRDefault="00D55233" w:rsidP="00D55233">
      <w:pPr>
        <w:tabs>
          <w:tab w:val="left" w:pos="360"/>
        </w:tabs>
        <w:spacing w:after="120" w:line="240" w:lineRule="auto"/>
        <w:ind w:left="180"/>
        <w:rPr>
          <w:rFonts w:ascii="Calibri" w:eastAsia="Calibri" w:hAnsi="Calibri" w:cs="Arial"/>
          <w:sz w:val="18"/>
        </w:rPr>
      </w:pPr>
      <w:r>
        <w:rPr>
          <w:rFonts w:ascii="Calibri" w:eastAsia="Calibri" w:hAnsi="Calibri" w:cs="Arial"/>
          <w:sz w:val="18"/>
        </w:rPr>
        <w:t xml:space="preserve">Para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Servicios</w:t>
      </w:r>
      <w:proofErr w:type="spellEnd"/>
      <w:r>
        <w:rPr>
          <w:rFonts w:ascii="Calibri" w:eastAsia="Calibri" w:hAnsi="Calibri" w:cs="Arial"/>
          <w:sz w:val="18"/>
        </w:rPr>
        <w:t xml:space="preserve"> </w:t>
      </w:r>
      <w:proofErr w:type="spellStart"/>
      <w:r>
        <w:rPr>
          <w:rFonts w:ascii="Calibri" w:eastAsia="Calibri" w:hAnsi="Calibri" w:cs="Arial"/>
          <w:sz w:val="18"/>
        </w:rPr>
        <w:t>en</w:t>
      </w:r>
      <w:proofErr w:type="spellEnd"/>
      <w:r>
        <w:rPr>
          <w:rFonts w:ascii="Calibri" w:eastAsia="Calibri" w:hAnsi="Calibri" w:cs="Arial"/>
          <w:sz w:val="18"/>
        </w:rPr>
        <w:t xml:space="preserve"> </w:t>
      </w:r>
      <w:proofErr w:type="spellStart"/>
      <w:r>
        <w:rPr>
          <w:rFonts w:ascii="Calibri" w:eastAsia="Calibri" w:hAnsi="Calibri" w:cs="Arial"/>
          <w:sz w:val="18"/>
        </w:rPr>
        <w:t>Línea</w:t>
      </w:r>
      <w:proofErr w:type="spellEnd"/>
      <w:r>
        <w:rPr>
          <w:rFonts w:ascii="Calibri" w:eastAsia="Calibri" w:hAnsi="Calibri" w:cs="Arial"/>
          <w:sz w:val="18"/>
        </w:rPr>
        <w:t xml:space="preserve"> </w:t>
      </w:r>
      <w:proofErr w:type="spellStart"/>
      <w:r>
        <w:rPr>
          <w:rFonts w:ascii="Calibri" w:eastAsia="Calibri" w:hAnsi="Calibri" w:cs="Arial"/>
          <w:sz w:val="18"/>
        </w:rPr>
        <w:t>correspondiente</w:t>
      </w:r>
      <w:proofErr w:type="spellEnd"/>
      <w:r>
        <w:rPr>
          <w:rFonts w:ascii="Calibri" w:eastAsia="Calibri" w:hAnsi="Calibri" w:cs="Arial"/>
          <w:sz w:val="18"/>
        </w:rPr>
        <w:t xml:space="preserve"> al plan EU Data Boundary, Microsoft </w:t>
      </w:r>
      <w:proofErr w:type="spellStart"/>
      <w:r>
        <w:rPr>
          <w:rFonts w:ascii="Calibri" w:eastAsia="Calibri" w:hAnsi="Calibri" w:cs="Arial"/>
          <w:sz w:val="18"/>
        </w:rPr>
        <w:t>almacenará</w:t>
      </w:r>
      <w:proofErr w:type="spellEnd"/>
      <w:r>
        <w:rPr>
          <w:rFonts w:ascii="Calibri" w:eastAsia="Calibri" w:hAnsi="Calibri" w:cs="Arial"/>
          <w:sz w:val="18"/>
        </w:rPr>
        <w:t xml:space="preserve"> y </w:t>
      </w:r>
      <w:proofErr w:type="spellStart"/>
      <w:r>
        <w:rPr>
          <w:rFonts w:ascii="Calibri" w:eastAsia="Calibri" w:hAnsi="Calibri" w:cs="Arial"/>
          <w:sz w:val="18"/>
        </w:rPr>
        <w:t>tratará</w:t>
      </w:r>
      <w:proofErr w:type="spellEnd"/>
      <w:r>
        <w:rPr>
          <w:rFonts w:ascii="Calibri" w:eastAsia="Calibri" w:hAnsi="Calibri" w:cs="Arial"/>
          <w:sz w:val="18"/>
        </w:rPr>
        <w:t xml:space="preserve">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datos</w:t>
      </w:r>
      <w:proofErr w:type="spellEnd"/>
      <w:r>
        <w:rPr>
          <w:rFonts w:ascii="Calibri" w:eastAsia="Calibri" w:hAnsi="Calibri" w:cs="Arial"/>
          <w:sz w:val="18"/>
        </w:rPr>
        <w:t xml:space="preserve"> del </w:t>
      </w:r>
      <w:proofErr w:type="spellStart"/>
      <w:r>
        <w:rPr>
          <w:rFonts w:ascii="Calibri" w:eastAsia="Calibri" w:hAnsi="Calibri" w:cs="Arial"/>
          <w:sz w:val="18"/>
        </w:rPr>
        <w:t>Cliente</w:t>
      </w:r>
      <w:proofErr w:type="spellEnd"/>
      <w:r>
        <w:rPr>
          <w:rFonts w:ascii="Calibri" w:eastAsia="Calibri" w:hAnsi="Calibri" w:cs="Arial"/>
          <w:sz w:val="18"/>
        </w:rPr>
        <w:t xml:space="preserve"> y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Datos</w:t>
      </w:r>
      <w:proofErr w:type="spellEnd"/>
      <w:r>
        <w:rPr>
          <w:rFonts w:ascii="Calibri" w:eastAsia="Calibri" w:hAnsi="Calibri" w:cs="Arial"/>
          <w:sz w:val="18"/>
        </w:rPr>
        <w:t xml:space="preserve"> </w:t>
      </w:r>
      <w:proofErr w:type="spellStart"/>
      <w:r>
        <w:rPr>
          <w:rFonts w:ascii="Calibri" w:eastAsia="Calibri" w:hAnsi="Calibri" w:cs="Arial"/>
          <w:sz w:val="18"/>
        </w:rPr>
        <w:t>Personales</w:t>
      </w:r>
      <w:proofErr w:type="spellEnd"/>
      <w:r>
        <w:rPr>
          <w:rFonts w:ascii="Calibri" w:eastAsia="Calibri" w:hAnsi="Calibri" w:cs="Arial"/>
          <w:sz w:val="18"/>
        </w:rPr>
        <w:t xml:space="preserve"> </w:t>
      </w:r>
      <w:proofErr w:type="spellStart"/>
      <w:r>
        <w:rPr>
          <w:rFonts w:ascii="Calibri" w:eastAsia="Calibri" w:hAnsi="Calibri" w:cs="Arial"/>
          <w:sz w:val="18"/>
        </w:rPr>
        <w:t>dentro</w:t>
      </w:r>
      <w:proofErr w:type="spellEnd"/>
      <w:r>
        <w:rPr>
          <w:rFonts w:ascii="Calibri" w:eastAsia="Calibri" w:hAnsi="Calibri" w:cs="Arial"/>
          <w:sz w:val="18"/>
        </w:rPr>
        <w:t xml:space="preserve"> de la Unión </w:t>
      </w:r>
      <w:proofErr w:type="spellStart"/>
      <w:r>
        <w:rPr>
          <w:rFonts w:ascii="Calibri" w:eastAsia="Calibri" w:hAnsi="Calibri" w:cs="Arial"/>
          <w:sz w:val="18"/>
        </w:rPr>
        <w:t>Europea</w:t>
      </w:r>
      <w:proofErr w:type="spellEnd"/>
      <w:r>
        <w:rPr>
          <w:rFonts w:ascii="Calibri" w:eastAsia="Calibri" w:hAnsi="Calibri" w:cs="Arial"/>
          <w:sz w:val="18"/>
        </w:rPr>
        <w:t xml:space="preserve">, </w:t>
      </w:r>
      <w:proofErr w:type="spellStart"/>
      <w:r>
        <w:rPr>
          <w:rFonts w:ascii="Calibri" w:eastAsia="Calibri" w:hAnsi="Calibri" w:cs="Arial"/>
          <w:sz w:val="18"/>
        </w:rPr>
        <w:t>tal</w:t>
      </w:r>
      <w:proofErr w:type="spellEnd"/>
      <w:r>
        <w:rPr>
          <w:rFonts w:ascii="Calibri" w:eastAsia="Calibri" w:hAnsi="Calibri" w:cs="Arial"/>
          <w:sz w:val="18"/>
        </w:rPr>
        <w:t xml:space="preserve"> </w:t>
      </w:r>
      <w:proofErr w:type="spellStart"/>
      <w:r>
        <w:rPr>
          <w:rFonts w:ascii="Calibri" w:eastAsia="Calibri" w:hAnsi="Calibri" w:cs="Arial"/>
          <w:sz w:val="18"/>
        </w:rPr>
        <w:t>como</w:t>
      </w:r>
      <w:proofErr w:type="spellEnd"/>
      <w:r>
        <w:rPr>
          <w:rFonts w:ascii="Calibri" w:eastAsia="Calibri" w:hAnsi="Calibri" w:cs="Arial"/>
          <w:sz w:val="18"/>
        </w:rPr>
        <w:t xml:space="preserve"> se </w:t>
      </w:r>
      <w:proofErr w:type="spellStart"/>
      <w:r>
        <w:rPr>
          <w:rFonts w:ascii="Calibri" w:eastAsia="Calibri" w:hAnsi="Calibri" w:cs="Arial"/>
          <w:sz w:val="18"/>
        </w:rPr>
        <w:t>establece</w:t>
      </w:r>
      <w:proofErr w:type="spellEnd"/>
      <w:r>
        <w:rPr>
          <w:rFonts w:ascii="Calibri" w:eastAsia="Calibri" w:hAnsi="Calibri" w:cs="Arial"/>
          <w:sz w:val="18"/>
        </w:rPr>
        <w:t xml:space="preserve"> </w:t>
      </w:r>
      <w:proofErr w:type="spellStart"/>
      <w:r>
        <w:rPr>
          <w:rFonts w:ascii="Calibri" w:eastAsia="Calibri" w:hAnsi="Calibri" w:cs="Arial"/>
          <w:sz w:val="18"/>
        </w:rPr>
        <w:t>en</w:t>
      </w:r>
      <w:proofErr w:type="spellEnd"/>
      <w:r>
        <w:rPr>
          <w:rFonts w:ascii="Calibri" w:eastAsia="Calibri" w:hAnsi="Calibri" w:cs="Arial"/>
          <w:sz w:val="18"/>
        </w:rPr>
        <w:t xml:space="preserve">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Términos</w:t>
      </w:r>
      <w:proofErr w:type="spellEnd"/>
      <w:r>
        <w:rPr>
          <w:rFonts w:ascii="Calibri" w:eastAsia="Calibri" w:hAnsi="Calibri" w:cs="Arial"/>
          <w:sz w:val="18"/>
        </w:rPr>
        <w:t xml:space="preserve"> de </w:t>
      </w:r>
      <w:proofErr w:type="spellStart"/>
      <w:r>
        <w:rPr>
          <w:rFonts w:ascii="Calibri" w:eastAsia="Calibri" w:hAnsi="Calibri" w:cs="Arial"/>
          <w:sz w:val="18"/>
        </w:rPr>
        <w:t>Productos</w:t>
      </w:r>
      <w:proofErr w:type="spellEnd"/>
      <w:r>
        <w:rPr>
          <w:rFonts w:ascii="Calibri" w:eastAsia="Calibri" w:hAnsi="Calibri" w:cs="Arial"/>
          <w:sz w:val="18"/>
        </w:rPr>
        <w:t>.</w:t>
      </w:r>
    </w:p>
    <w:p w14:paraId="648ECB93" w14:textId="77777777" w:rsidR="00D55233" w:rsidRPr="00752A4A" w:rsidRDefault="00D55233" w:rsidP="00D55233">
      <w:pPr>
        <w:tabs>
          <w:tab w:val="left" w:pos="360"/>
        </w:tabs>
        <w:spacing w:after="120" w:line="240" w:lineRule="auto"/>
        <w:ind w:left="180"/>
        <w:rPr>
          <w:rFonts w:ascii="Calibri" w:eastAsia="Calibri" w:hAnsi="Calibri" w:cs="Arial"/>
          <w:sz w:val="18"/>
        </w:rPr>
      </w:pPr>
      <w:r>
        <w:rPr>
          <w:rFonts w:ascii="Calibri" w:eastAsia="Calibri" w:hAnsi="Calibri" w:cs="Arial"/>
          <w:sz w:val="18"/>
        </w:rPr>
        <w:t xml:space="preserve">Microsoft no </w:t>
      </w:r>
      <w:proofErr w:type="spellStart"/>
      <w:r>
        <w:rPr>
          <w:rFonts w:ascii="Calibri" w:eastAsia="Calibri" w:hAnsi="Calibri" w:cs="Arial"/>
          <w:sz w:val="18"/>
        </w:rPr>
        <w:t>controla</w:t>
      </w:r>
      <w:proofErr w:type="spellEnd"/>
      <w:r>
        <w:rPr>
          <w:rFonts w:ascii="Calibri" w:eastAsia="Calibri" w:hAnsi="Calibri" w:cs="Arial"/>
          <w:sz w:val="18"/>
        </w:rPr>
        <w:t xml:space="preserve"> </w:t>
      </w:r>
      <w:proofErr w:type="spellStart"/>
      <w:r>
        <w:rPr>
          <w:rFonts w:ascii="Calibri" w:eastAsia="Calibri" w:hAnsi="Calibri" w:cs="Arial"/>
          <w:sz w:val="18"/>
        </w:rPr>
        <w:t>ni</w:t>
      </w:r>
      <w:proofErr w:type="spellEnd"/>
      <w:r>
        <w:rPr>
          <w:rFonts w:ascii="Calibri" w:eastAsia="Calibri" w:hAnsi="Calibri" w:cs="Arial"/>
          <w:sz w:val="18"/>
        </w:rPr>
        <w:t xml:space="preserve"> </w:t>
      </w:r>
      <w:proofErr w:type="spellStart"/>
      <w:r>
        <w:rPr>
          <w:rFonts w:ascii="Calibri" w:eastAsia="Calibri" w:hAnsi="Calibri" w:cs="Arial"/>
          <w:sz w:val="18"/>
        </w:rPr>
        <w:t>limita</w:t>
      </w:r>
      <w:proofErr w:type="spellEnd"/>
      <w:r>
        <w:rPr>
          <w:rFonts w:ascii="Calibri" w:eastAsia="Calibri" w:hAnsi="Calibri" w:cs="Arial"/>
          <w:sz w:val="18"/>
        </w:rPr>
        <w:t xml:space="preserve"> las regiones </w:t>
      </w:r>
      <w:proofErr w:type="spellStart"/>
      <w:r>
        <w:rPr>
          <w:rFonts w:ascii="Calibri" w:eastAsia="Calibri" w:hAnsi="Calibri" w:cs="Arial"/>
          <w:sz w:val="18"/>
        </w:rPr>
        <w:t>desde</w:t>
      </w:r>
      <w:proofErr w:type="spellEnd"/>
      <w:r>
        <w:rPr>
          <w:rFonts w:ascii="Calibri" w:eastAsia="Calibri" w:hAnsi="Calibri" w:cs="Arial"/>
          <w:sz w:val="18"/>
        </w:rPr>
        <w:t xml:space="preserve"> las que </w:t>
      </w:r>
      <w:proofErr w:type="spellStart"/>
      <w:r>
        <w:rPr>
          <w:rFonts w:ascii="Calibri" w:eastAsia="Calibri" w:hAnsi="Calibri" w:cs="Arial"/>
          <w:sz w:val="18"/>
        </w:rPr>
        <w:t>el</w:t>
      </w:r>
      <w:proofErr w:type="spellEnd"/>
      <w:r>
        <w:rPr>
          <w:rFonts w:ascii="Calibri" w:eastAsia="Calibri" w:hAnsi="Calibri" w:cs="Arial"/>
          <w:sz w:val="18"/>
        </w:rPr>
        <w:t xml:space="preserve"> </w:t>
      </w:r>
      <w:proofErr w:type="spellStart"/>
      <w:r>
        <w:rPr>
          <w:rFonts w:ascii="Calibri" w:eastAsia="Calibri" w:hAnsi="Calibri" w:cs="Arial"/>
          <w:sz w:val="18"/>
        </w:rPr>
        <w:t>Cliente</w:t>
      </w:r>
      <w:proofErr w:type="spellEnd"/>
      <w:r>
        <w:rPr>
          <w:rFonts w:ascii="Calibri" w:eastAsia="Calibri" w:hAnsi="Calibri" w:cs="Arial"/>
          <w:sz w:val="18"/>
        </w:rPr>
        <w:t xml:space="preserve"> o sus </w:t>
      </w:r>
      <w:proofErr w:type="spellStart"/>
      <w:r>
        <w:rPr>
          <w:rFonts w:ascii="Calibri" w:eastAsia="Calibri" w:hAnsi="Calibri" w:cs="Arial"/>
          <w:sz w:val="18"/>
        </w:rPr>
        <w:t>usuarios</w:t>
      </w:r>
      <w:proofErr w:type="spellEnd"/>
      <w:r>
        <w:rPr>
          <w:rFonts w:ascii="Calibri" w:eastAsia="Calibri" w:hAnsi="Calibri" w:cs="Arial"/>
          <w:sz w:val="18"/>
        </w:rPr>
        <w:t xml:space="preserve"> finales </w:t>
      </w:r>
      <w:proofErr w:type="spellStart"/>
      <w:r>
        <w:rPr>
          <w:rFonts w:ascii="Calibri" w:eastAsia="Calibri" w:hAnsi="Calibri" w:cs="Arial"/>
          <w:sz w:val="18"/>
        </w:rPr>
        <w:t>pueden</w:t>
      </w:r>
      <w:proofErr w:type="spellEnd"/>
      <w:r>
        <w:rPr>
          <w:rFonts w:ascii="Calibri" w:eastAsia="Calibri" w:hAnsi="Calibri" w:cs="Arial"/>
          <w:sz w:val="18"/>
        </w:rPr>
        <w:t xml:space="preserve"> acceder o mover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Datos</w:t>
      </w:r>
      <w:proofErr w:type="spellEnd"/>
      <w:r>
        <w:rPr>
          <w:rFonts w:ascii="Calibri" w:eastAsia="Calibri" w:hAnsi="Calibri" w:cs="Arial"/>
          <w:sz w:val="18"/>
        </w:rPr>
        <w:t xml:space="preserve"> del </w:t>
      </w:r>
      <w:proofErr w:type="spellStart"/>
      <w:r>
        <w:rPr>
          <w:rFonts w:ascii="Calibri" w:eastAsia="Calibri" w:hAnsi="Calibri" w:cs="Arial"/>
          <w:sz w:val="18"/>
        </w:rPr>
        <w:t>Cliente</w:t>
      </w:r>
      <w:proofErr w:type="spellEnd"/>
      <w:r>
        <w:rPr>
          <w:rFonts w:ascii="Calibri" w:eastAsia="Calibri" w:hAnsi="Calibri" w:cs="Arial"/>
          <w:sz w:val="18"/>
        </w:rPr>
        <w:t>.</w:t>
      </w:r>
    </w:p>
    <w:p w14:paraId="15DB0E12" w14:textId="77777777" w:rsidR="00073F56" w:rsidRPr="003E2463" w:rsidRDefault="00073F56" w:rsidP="00302D30">
      <w:pPr>
        <w:pStyle w:val="ProductList-SubSubSectionHeading"/>
        <w:keepNext/>
        <w:spacing w:after="120"/>
        <w:jc w:val="both"/>
        <w:outlineLvl w:val="1"/>
        <w:rPr>
          <w:lang w:val="es-ES"/>
        </w:rPr>
      </w:pPr>
      <w:bookmarkStart w:id="123" w:name="_Toc155362841"/>
      <w:r w:rsidRPr="003E2463">
        <w:rPr>
          <w:lang w:val="es-ES"/>
        </w:rPr>
        <w:t>Conservación y eliminación de datos</w:t>
      </w:r>
      <w:bookmarkEnd w:id="117"/>
      <w:bookmarkEnd w:id="123"/>
    </w:p>
    <w:p w14:paraId="0FB7951E" w14:textId="77777777" w:rsidR="00073F56" w:rsidRPr="003E2463" w:rsidRDefault="00073F56" w:rsidP="00302D30">
      <w:pPr>
        <w:pStyle w:val="ProductList-Body"/>
        <w:spacing w:after="120"/>
        <w:jc w:val="both"/>
        <w:rPr>
          <w:lang w:val="es-ES"/>
        </w:rPr>
      </w:pPr>
      <w:r w:rsidRPr="003E2463">
        <w:rPr>
          <w:lang w:val="es-ES"/>
        </w:rPr>
        <w:t xml:space="preserve">En todo momento durante el periodo de vigencia de su suscripción o </w:t>
      </w:r>
      <w:r w:rsidRPr="005A7C1B">
        <w:rPr>
          <w:lang w:val="es-ES"/>
        </w:rPr>
        <w:t xml:space="preserve">del correspondiente encargo </w:t>
      </w:r>
      <w:r w:rsidRPr="003E2463">
        <w:rPr>
          <w:lang w:val="es-ES"/>
        </w:rPr>
        <w:t>de Servicios Profesionales, el Cliente tendrá la capacidad de acceder</w:t>
      </w:r>
      <w:r w:rsidRPr="005A7C1B">
        <w:rPr>
          <w:lang w:val="es-ES"/>
        </w:rPr>
        <w:t xml:space="preserve"> a</w:t>
      </w:r>
      <w:r w:rsidRPr="003E2463">
        <w:rPr>
          <w:lang w:val="es-ES"/>
        </w:rPr>
        <w:t xml:space="preserve"> los Datos del Cliente almacenados en cada Servicio Online y </w:t>
      </w:r>
      <w:r w:rsidRPr="005A7C1B">
        <w:rPr>
          <w:lang w:val="es-ES"/>
        </w:rPr>
        <w:t xml:space="preserve">a los </w:t>
      </w:r>
      <w:r w:rsidRPr="003E2463">
        <w:rPr>
          <w:lang w:val="es-ES"/>
        </w:rPr>
        <w:t>Datos de Servicios Profesionales</w:t>
      </w:r>
      <w:r w:rsidRPr="005A7C1B">
        <w:rPr>
          <w:lang w:val="es-ES"/>
        </w:rPr>
        <w:t>, así como también tendrá la capacidad de extraerlos y eliminarlos</w:t>
      </w:r>
      <w:r w:rsidRPr="003E2463">
        <w:rPr>
          <w:lang w:val="es-ES"/>
        </w:rPr>
        <w:t>.</w:t>
      </w:r>
    </w:p>
    <w:p w14:paraId="10E06BCE" w14:textId="77777777" w:rsidR="00073F56" w:rsidRPr="003E2463" w:rsidRDefault="00073F56" w:rsidP="00302D30">
      <w:pPr>
        <w:pStyle w:val="ProductList-Body"/>
        <w:spacing w:after="120"/>
        <w:jc w:val="both"/>
        <w:rPr>
          <w:lang w:val="es-ES"/>
        </w:rPr>
      </w:pPr>
      <w:r w:rsidRPr="003E2463">
        <w:rPr>
          <w:lang w:val="es-ES"/>
        </w:rPr>
        <w:t>Excepto en el caso de las pruebas gratuitas y de los servicios de LinkedIn, Microsoft conservará los Datos del Cliente que sigan almacenados en los</w:t>
      </w:r>
      <w:r w:rsidRPr="005A7C1B">
        <w:rPr>
          <w:lang w:val="es-ES"/>
        </w:rPr>
        <w:t xml:space="preserve"> </w:t>
      </w:r>
      <w:r w:rsidRPr="003E2463">
        <w:rPr>
          <w:lang w:val="es-ES"/>
        </w:rPr>
        <w:t xml:space="preserve">Servicios </w:t>
      </w:r>
      <w:r w:rsidRPr="005A7C1B">
        <w:rPr>
          <w:lang w:val="es-ES"/>
        </w:rPr>
        <w:t>Online</w:t>
      </w:r>
      <w:r w:rsidRPr="003E2463">
        <w:rPr>
          <w:lang w:val="es-ES"/>
        </w:rPr>
        <w:t xml:space="preserve"> en una cuenta con funcionalidad limitada durante los 90 días siguientes a la expiración o terminación de la suscripción del Cliente, de tal modo que el Cliente pueda extraer los datos. Una vez finalice ese periodo de conservación de 90 días, Microsoft desactivará la cuenta del Cliente y eliminará los Datos del Cliente y los Datos Personales almacenados en los Servicios </w:t>
      </w:r>
      <w:r w:rsidRPr="005A7C1B">
        <w:rPr>
          <w:lang w:val="es-ES"/>
        </w:rPr>
        <w:t>Online</w:t>
      </w:r>
      <w:r w:rsidRPr="003E2463">
        <w:rPr>
          <w:lang w:val="es-ES"/>
        </w:rPr>
        <w:t xml:space="preserve"> dentro de los siguientes 90 días, salvo que Microsoft tenga obligación o permiso de la ley aplicable, o tenga autorización en virtud de este DPA, para conservar esos datos.</w:t>
      </w:r>
    </w:p>
    <w:p w14:paraId="0C947164" w14:textId="77777777" w:rsidR="00073F56" w:rsidRPr="003E2463" w:rsidRDefault="00073F56" w:rsidP="00302D30">
      <w:pPr>
        <w:pStyle w:val="ProductList-Body"/>
        <w:spacing w:after="120"/>
        <w:jc w:val="both"/>
        <w:rPr>
          <w:lang w:val="es-ES"/>
        </w:rPr>
      </w:pPr>
      <w:r w:rsidRPr="003E2463">
        <w:rPr>
          <w:lang w:val="es-ES"/>
        </w:rPr>
        <w:t xml:space="preserve">Microsoft deberá eliminar todas las copias de Datos Personales en relación con el Software y </w:t>
      </w:r>
      <w:r w:rsidRPr="005A7C1B">
        <w:rPr>
          <w:lang w:val="es-ES"/>
        </w:rPr>
        <w:t xml:space="preserve">los </w:t>
      </w:r>
      <w:r w:rsidRPr="003E2463">
        <w:rPr>
          <w:lang w:val="es-ES"/>
        </w:rPr>
        <w:t xml:space="preserve">Datos de Servicios Profesionales una vez queden satisfechas las finalidades </w:t>
      </w:r>
      <w:r w:rsidRPr="005A7C1B">
        <w:rPr>
          <w:lang w:val="es-ES"/>
        </w:rPr>
        <w:t>de negocio</w:t>
      </w:r>
      <w:r w:rsidRPr="003E2463">
        <w:rPr>
          <w:lang w:val="es-ES"/>
        </w:rPr>
        <w:t xml:space="preserve"> para las que se recopilaron o transmitieron </w:t>
      </w:r>
      <w:r w:rsidRPr="005A7C1B">
        <w:rPr>
          <w:lang w:val="es-ES"/>
        </w:rPr>
        <w:t>dichos datos</w:t>
      </w:r>
      <w:r w:rsidRPr="003E2463">
        <w:rPr>
          <w:lang w:val="es-ES"/>
        </w:rPr>
        <w:t>, o antes si así lo solicita el Cliente, salvo que Microsoft tenga autorización en virtud de este DPA para conservar esos datos.</w:t>
      </w:r>
    </w:p>
    <w:p w14:paraId="35CEBB9B" w14:textId="77777777" w:rsidR="00073F56" w:rsidRPr="003E2463" w:rsidRDefault="00073F56" w:rsidP="00302D30">
      <w:pPr>
        <w:pStyle w:val="ProductList-Body"/>
        <w:spacing w:after="120"/>
        <w:jc w:val="both"/>
        <w:rPr>
          <w:lang w:val="es-ES"/>
        </w:rPr>
      </w:pPr>
      <w:r w:rsidRPr="003E2463">
        <w:rPr>
          <w:lang w:val="es-ES"/>
        </w:rPr>
        <w:t>Es posible que el Servicio Online no admita la conservación o extracción de software que haya proporcionado el Cliente. Microsoft no incurrirá en</w:t>
      </w:r>
      <w:r w:rsidRPr="005A7C1B">
        <w:rPr>
          <w:lang w:val="es-ES"/>
        </w:rPr>
        <w:t xml:space="preserve"> </w:t>
      </w:r>
      <w:r w:rsidRPr="003E2463">
        <w:rPr>
          <w:lang w:val="es-ES"/>
        </w:rPr>
        <w:t>responsabilidad alguna por eliminar los Datos del Cliente, los Datos de Servicios Profesionales o los Datos Personales según se describe en esta</w:t>
      </w:r>
      <w:r w:rsidRPr="005A7C1B">
        <w:rPr>
          <w:lang w:val="es-ES"/>
        </w:rPr>
        <w:t xml:space="preserve"> </w:t>
      </w:r>
      <w:r w:rsidRPr="003E2463">
        <w:rPr>
          <w:lang w:val="es-ES"/>
        </w:rPr>
        <w:t>sección.</w:t>
      </w:r>
    </w:p>
    <w:p w14:paraId="56FFFE93" w14:textId="77777777" w:rsidR="00073F56" w:rsidRPr="003E2463" w:rsidRDefault="00073F56" w:rsidP="00302D30">
      <w:pPr>
        <w:pStyle w:val="ProductList-SubSubSectionHeading"/>
        <w:keepNext/>
        <w:spacing w:after="120"/>
        <w:jc w:val="both"/>
        <w:outlineLvl w:val="1"/>
        <w:rPr>
          <w:lang w:val="es-ES"/>
        </w:rPr>
      </w:pPr>
      <w:bookmarkStart w:id="124" w:name="_Toc507768557"/>
      <w:bookmarkStart w:id="125" w:name="_Toc8395017"/>
      <w:bookmarkStart w:id="126" w:name="_Toc6563806"/>
      <w:bookmarkStart w:id="127" w:name="_Toc21617024"/>
      <w:bookmarkStart w:id="128" w:name="_Toc26972859"/>
      <w:bookmarkStart w:id="129" w:name="_Toc82644462"/>
      <w:bookmarkStart w:id="130" w:name="_Toc155362842"/>
      <w:r w:rsidRPr="003E2463">
        <w:rPr>
          <w:lang w:val="es-ES"/>
        </w:rPr>
        <w:t>Compromiso de confidencialidad como encargado del tratamiento</w:t>
      </w:r>
      <w:bookmarkEnd w:id="124"/>
      <w:bookmarkEnd w:id="125"/>
      <w:bookmarkEnd w:id="126"/>
      <w:bookmarkEnd w:id="127"/>
      <w:bookmarkEnd w:id="128"/>
      <w:bookmarkEnd w:id="129"/>
      <w:bookmarkEnd w:id="130"/>
    </w:p>
    <w:p w14:paraId="35D6425E" w14:textId="77777777" w:rsidR="00073F56" w:rsidRPr="003E2463" w:rsidRDefault="00073F56" w:rsidP="00302D30">
      <w:pPr>
        <w:pStyle w:val="ProductList-Body"/>
        <w:spacing w:after="120"/>
        <w:jc w:val="both"/>
        <w:rPr>
          <w:lang w:val="es-ES"/>
        </w:rPr>
      </w:pPr>
      <w:r w:rsidRPr="003E2463">
        <w:rPr>
          <w:lang w:val="es-ES"/>
        </w:rPr>
        <w:t xml:space="preserve">Microsoft se asegurará de que </w:t>
      </w:r>
      <w:r w:rsidRPr="005A7C1B">
        <w:rPr>
          <w:lang w:val="es-ES"/>
        </w:rPr>
        <w:t>su</w:t>
      </w:r>
      <w:r w:rsidRPr="003E2463">
        <w:rPr>
          <w:lang w:val="es-ES"/>
        </w:rPr>
        <w:t xml:space="preserve"> personal involucrado en el </w:t>
      </w:r>
      <w:r w:rsidRPr="005A7C1B">
        <w:rPr>
          <w:lang w:val="es-ES"/>
        </w:rPr>
        <w:t>tratamiento</w:t>
      </w:r>
      <w:r w:rsidRPr="003E2463">
        <w:rPr>
          <w:lang w:val="es-ES"/>
        </w:rPr>
        <w:t xml:space="preserve"> de </w:t>
      </w:r>
      <w:r w:rsidRPr="005A7C1B">
        <w:rPr>
          <w:lang w:val="es-ES"/>
        </w:rPr>
        <w:t xml:space="preserve">los </w:t>
      </w:r>
      <w:r w:rsidRPr="003E2463">
        <w:rPr>
          <w:lang w:val="es-ES"/>
        </w:rPr>
        <w:t xml:space="preserve">Datos del Cliente, los Datos de Servicios Profesionales y </w:t>
      </w:r>
      <w:r w:rsidRPr="005A7C1B">
        <w:rPr>
          <w:lang w:val="es-ES"/>
        </w:rPr>
        <w:t xml:space="preserve">los </w:t>
      </w:r>
      <w:r w:rsidRPr="003E2463">
        <w:rPr>
          <w:lang w:val="es-ES"/>
        </w:rPr>
        <w:t xml:space="preserve">Datos Personales (i) únicamente </w:t>
      </w:r>
      <w:r w:rsidRPr="005A7C1B">
        <w:rPr>
          <w:lang w:val="es-ES"/>
        </w:rPr>
        <w:t>tratará</w:t>
      </w:r>
      <w:r w:rsidRPr="003E2463">
        <w:rPr>
          <w:lang w:val="es-ES"/>
        </w:rPr>
        <w:t xml:space="preserve"> tales datos según las instrucciones del Cliente o según se describe en este DPA, y (</w:t>
      </w:r>
      <w:proofErr w:type="spellStart"/>
      <w:r w:rsidRPr="003E2463">
        <w:rPr>
          <w:lang w:val="es-ES"/>
        </w:rPr>
        <w:t>ii</w:t>
      </w:r>
      <w:proofErr w:type="spellEnd"/>
      <w:r w:rsidRPr="003E2463">
        <w:rPr>
          <w:lang w:val="es-ES"/>
        </w:rPr>
        <w:t xml:space="preserve">) </w:t>
      </w:r>
      <w:r w:rsidRPr="005A7C1B">
        <w:rPr>
          <w:lang w:val="es-ES"/>
        </w:rPr>
        <w:t>tendrá</w:t>
      </w:r>
      <w:r w:rsidRPr="003E2463">
        <w:rPr>
          <w:lang w:val="es-ES"/>
        </w:rPr>
        <w:t xml:space="preserve"> la obligación de mantener la confidencialidad y seguridad de tales datos, incluso tras cesar dichas personas en sus funciones.</w:t>
      </w:r>
      <w:r w:rsidRPr="003E2463">
        <w:rPr>
          <w:rFonts w:cstheme="minorHAnsi"/>
          <w:lang w:val="es-ES"/>
        </w:rPr>
        <w:t xml:space="preserve"> Microsoft </w:t>
      </w:r>
      <w:r w:rsidRPr="005A7C1B">
        <w:rPr>
          <w:rFonts w:cstheme="minorHAnsi"/>
          <w:lang w:val="es-ES"/>
        </w:rPr>
        <w:t>llevará a cabo actividades periódicas y obligatorias de</w:t>
      </w:r>
      <w:r w:rsidRPr="003E2463">
        <w:rPr>
          <w:rFonts w:cstheme="minorHAnsi"/>
          <w:color w:val="000000"/>
          <w:lang w:val="es-ES"/>
        </w:rPr>
        <w:t xml:space="preserve"> formación y </w:t>
      </w:r>
      <w:r w:rsidRPr="005A7C1B">
        <w:rPr>
          <w:rFonts w:cstheme="minorHAnsi"/>
          <w:color w:val="000000"/>
          <w:lang w:val="es-ES"/>
        </w:rPr>
        <w:t>concienciación</w:t>
      </w:r>
      <w:r w:rsidRPr="003E2463">
        <w:rPr>
          <w:rFonts w:cstheme="minorHAnsi"/>
          <w:color w:val="000000"/>
          <w:lang w:val="es-ES"/>
        </w:rPr>
        <w:t xml:space="preserve"> sobre la seguridad y privacidad de los datos </w:t>
      </w:r>
      <w:r w:rsidRPr="005A7C1B">
        <w:rPr>
          <w:rFonts w:cstheme="minorHAnsi"/>
          <w:color w:val="000000"/>
          <w:lang w:val="es-ES"/>
        </w:rPr>
        <w:t>par</w:t>
      </w:r>
      <w:r w:rsidRPr="003E2463">
        <w:rPr>
          <w:rFonts w:cstheme="minorHAnsi"/>
          <w:color w:val="000000"/>
          <w:lang w:val="es-ES"/>
        </w:rPr>
        <w:t xml:space="preserve">a sus empleados con acceso a Datos del Cliente, Datos de Servicios Profesionales y Datos Personales </w:t>
      </w:r>
      <w:r w:rsidRPr="003E2463">
        <w:rPr>
          <w:rFonts w:cstheme="minorHAnsi"/>
          <w:lang w:val="es-ES"/>
        </w:rPr>
        <w:t xml:space="preserve">de acuerdo con </w:t>
      </w:r>
      <w:r w:rsidRPr="005A7C1B">
        <w:rPr>
          <w:rFonts w:cstheme="minorHAnsi"/>
          <w:lang w:val="es-ES"/>
        </w:rPr>
        <w:t>la Normativa sobre</w:t>
      </w:r>
      <w:r w:rsidRPr="003E2463">
        <w:rPr>
          <w:rFonts w:cstheme="minorHAnsi"/>
          <w:lang w:val="es-ES"/>
        </w:rPr>
        <w:t xml:space="preserve"> Protección de Datos y los estándares del sector aplicables.</w:t>
      </w:r>
    </w:p>
    <w:p w14:paraId="27F69E9B" w14:textId="77777777" w:rsidR="00CF54B8" w:rsidRPr="003E2463" w:rsidRDefault="00CF54B8" w:rsidP="00302D30">
      <w:pPr>
        <w:pStyle w:val="ProductList-SubSubSectionHeading"/>
        <w:keepNext/>
        <w:spacing w:after="120"/>
        <w:jc w:val="both"/>
        <w:outlineLvl w:val="1"/>
        <w:rPr>
          <w:lang w:val="es-ES"/>
        </w:rPr>
      </w:pPr>
      <w:bookmarkStart w:id="131" w:name="_Toc82644463"/>
      <w:bookmarkStart w:id="132" w:name="_Toc155362843"/>
      <w:bookmarkEnd w:id="118"/>
      <w:bookmarkEnd w:id="119"/>
      <w:bookmarkEnd w:id="120"/>
      <w:bookmarkEnd w:id="121"/>
      <w:bookmarkEnd w:id="122"/>
      <w:r w:rsidRPr="003E2463">
        <w:rPr>
          <w:lang w:val="es-ES"/>
        </w:rPr>
        <w:t xml:space="preserve">Notificaciones y controles sobre el uso de </w:t>
      </w:r>
      <w:proofErr w:type="spellStart"/>
      <w:r w:rsidRPr="003E2463">
        <w:rPr>
          <w:lang w:val="es-ES"/>
        </w:rPr>
        <w:t>Subencargados</w:t>
      </w:r>
      <w:bookmarkEnd w:id="131"/>
      <w:bookmarkEnd w:id="132"/>
      <w:proofErr w:type="spellEnd"/>
    </w:p>
    <w:p w14:paraId="3B2F70DB" w14:textId="77777777" w:rsidR="00CF54B8" w:rsidRPr="003E2463" w:rsidRDefault="00CF54B8" w:rsidP="00302D30">
      <w:pPr>
        <w:pStyle w:val="ProductList-Body"/>
        <w:spacing w:after="120"/>
        <w:jc w:val="both"/>
        <w:rPr>
          <w:lang w:val="es-ES"/>
        </w:rPr>
      </w:pPr>
      <w:r w:rsidRPr="003E2463">
        <w:rPr>
          <w:lang w:val="es-ES"/>
        </w:rPr>
        <w:t xml:space="preserve">Microsoft podrá contratar a </w:t>
      </w:r>
      <w:proofErr w:type="spellStart"/>
      <w:r w:rsidRPr="003E2463">
        <w:rPr>
          <w:lang w:val="es-ES"/>
        </w:rPr>
        <w:t>Subencargados</w:t>
      </w:r>
      <w:proofErr w:type="spellEnd"/>
      <w:r w:rsidRPr="003E2463">
        <w:rPr>
          <w:lang w:val="es-ES"/>
        </w:rPr>
        <w:t xml:space="preserve"> para que presten ciertos servicios limitados o auxiliares por cuenta de Microsoft. El Cliente </w:t>
      </w:r>
      <w:r w:rsidRPr="005A7C1B">
        <w:rPr>
          <w:lang w:val="es-ES"/>
        </w:rPr>
        <w:t>consiente esta contratación, así como la designación de</w:t>
      </w:r>
      <w:r w:rsidRPr="003E2463">
        <w:rPr>
          <w:lang w:val="es-ES"/>
        </w:rPr>
        <w:t xml:space="preserve"> las Filiales de Microsoft como </w:t>
      </w:r>
      <w:proofErr w:type="spellStart"/>
      <w:r w:rsidRPr="003E2463">
        <w:rPr>
          <w:lang w:val="es-ES"/>
        </w:rPr>
        <w:t>Subencargados</w:t>
      </w:r>
      <w:proofErr w:type="spellEnd"/>
      <w:r w:rsidRPr="003E2463">
        <w:rPr>
          <w:lang w:val="es-ES"/>
        </w:rPr>
        <w:t xml:space="preserve">. Estas autorizaciones constituirán el consentimiento previo y por escrito del Cliente para la subcontratación por parte de Microsoft del tratamiento de los Datos del Cliente, los Datos de Servicios Profesionales y los Datos Personales en la medida que dicho consentimiento sea necesario en virtud de las Cláusulas Contractuales Tipo o los Términos del RGPD. </w:t>
      </w:r>
    </w:p>
    <w:p w14:paraId="26096584" w14:textId="77777777" w:rsidR="00CF54B8" w:rsidRPr="003E2463" w:rsidRDefault="00CF54B8" w:rsidP="00302D30">
      <w:pPr>
        <w:pStyle w:val="ProductList-Body"/>
        <w:spacing w:after="120"/>
        <w:jc w:val="both"/>
        <w:rPr>
          <w:lang w:val="es-ES"/>
        </w:rPr>
      </w:pPr>
      <w:r w:rsidRPr="003E2463">
        <w:rPr>
          <w:lang w:val="es-ES"/>
        </w:rPr>
        <w:t>Microsoft es responsable de</w:t>
      </w:r>
      <w:r w:rsidRPr="005A7C1B">
        <w:rPr>
          <w:lang w:val="es-ES"/>
        </w:rPr>
        <w:t xml:space="preserve"> que los </w:t>
      </w:r>
      <w:proofErr w:type="spellStart"/>
      <w:r w:rsidRPr="005A7C1B">
        <w:rPr>
          <w:lang w:val="es-ES"/>
        </w:rPr>
        <w:t>Subencargados</w:t>
      </w:r>
      <w:proofErr w:type="spellEnd"/>
      <w:r w:rsidRPr="005A7C1B">
        <w:rPr>
          <w:lang w:val="es-ES"/>
        </w:rPr>
        <w:t xml:space="preserve"> cumplan </w:t>
      </w:r>
      <w:r w:rsidRPr="003E2463">
        <w:rPr>
          <w:lang w:val="es-ES"/>
        </w:rPr>
        <w:t xml:space="preserve">las obligaciones que Microsoft asume en este DPA. Microsoft pondrá a disposición información </w:t>
      </w:r>
      <w:r w:rsidRPr="005A7C1B">
        <w:rPr>
          <w:lang w:val="es-ES"/>
        </w:rPr>
        <w:t>sobre</w:t>
      </w:r>
      <w:r w:rsidRPr="003E2463">
        <w:rPr>
          <w:lang w:val="es-ES"/>
        </w:rPr>
        <w:t xml:space="preserve"> los </w:t>
      </w:r>
      <w:proofErr w:type="spellStart"/>
      <w:r w:rsidRPr="003E2463">
        <w:rPr>
          <w:lang w:val="es-ES"/>
        </w:rPr>
        <w:t>Subencargados</w:t>
      </w:r>
      <w:proofErr w:type="spellEnd"/>
      <w:r w:rsidRPr="003E2463">
        <w:rPr>
          <w:lang w:val="es-ES"/>
        </w:rPr>
        <w:t xml:space="preserve"> en un sitio web de Microsoft. Cuando contrate a un </w:t>
      </w:r>
      <w:proofErr w:type="spellStart"/>
      <w:r w:rsidRPr="003E2463">
        <w:rPr>
          <w:lang w:val="es-ES"/>
        </w:rPr>
        <w:t>Subencargado</w:t>
      </w:r>
      <w:proofErr w:type="spellEnd"/>
      <w:r w:rsidRPr="003E2463">
        <w:rPr>
          <w:lang w:val="es-ES"/>
        </w:rPr>
        <w:t xml:space="preserve">, Microsoft se asegurará, a través de un contrato por escrito, de que el </w:t>
      </w:r>
      <w:proofErr w:type="spellStart"/>
      <w:r w:rsidRPr="003E2463">
        <w:rPr>
          <w:lang w:val="es-ES"/>
        </w:rPr>
        <w:t>Subencargado</w:t>
      </w:r>
      <w:proofErr w:type="spellEnd"/>
      <w:r w:rsidRPr="003E2463">
        <w:rPr>
          <w:lang w:val="es-ES"/>
        </w:rPr>
        <w:t xml:space="preserve"> solamente pueda acceder a, y utilizar, los Datos del Cliente, los Datos de Servicios Profesionales o </w:t>
      </w:r>
      <w:r w:rsidRPr="005A7C1B">
        <w:rPr>
          <w:lang w:val="es-ES"/>
        </w:rPr>
        <w:t xml:space="preserve">los </w:t>
      </w:r>
      <w:r w:rsidRPr="003E2463">
        <w:rPr>
          <w:lang w:val="es-ES"/>
        </w:rPr>
        <w:t xml:space="preserve">Datos Personales con la única finalidad de prestar los servicios que Microsoft le haya contratado, prohibiéndole utilizar los Datos del Cliente, los Datos de Servicios Profesionales o los Datos Personales para cualquier otra finalidad. Microsoft se asegurará de que los </w:t>
      </w:r>
      <w:proofErr w:type="spellStart"/>
      <w:r w:rsidRPr="003E2463">
        <w:rPr>
          <w:lang w:val="es-ES"/>
        </w:rPr>
        <w:t>Subencargados</w:t>
      </w:r>
      <w:proofErr w:type="spellEnd"/>
      <w:r w:rsidRPr="003E2463">
        <w:rPr>
          <w:lang w:val="es-ES"/>
        </w:rPr>
        <w:t xml:space="preserve"> se obliguen, mediante contratos por escrito, a proporcionar, al menos, el mismo nivel de protección de datos que se exige a Microsoft en el DPA, incluidas las limitaciones sobre revelación de Datos Procesados. Microsoft </w:t>
      </w:r>
      <w:r w:rsidRPr="005A7C1B">
        <w:rPr>
          <w:lang w:val="es-ES"/>
        </w:rPr>
        <w:t>se compromete a</w:t>
      </w:r>
      <w:r w:rsidRPr="003E2463">
        <w:rPr>
          <w:lang w:val="es-ES"/>
        </w:rPr>
        <w:t xml:space="preserve"> supervisar a los </w:t>
      </w:r>
      <w:proofErr w:type="spellStart"/>
      <w:r w:rsidRPr="003E2463">
        <w:rPr>
          <w:lang w:val="es-ES"/>
        </w:rPr>
        <w:t>Subencargados</w:t>
      </w:r>
      <w:proofErr w:type="spellEnd"/>
      <w:r w:rsidRPr="003E2463">
        <w:rPr>
          <w:lang w:val="es-ES"/>
        </w:rPr>
        <w:t xml:space="preserve"> para asegurarse de que se cumplan estas obligaciones contractuales.</w:t>
      </w:r>
    </w:p>
    <w:p w14:paraId="6A08B1D3" w14:textId="2D7EC459" w:rsidR="00444FB7" w:rsidRPr="00380161" w:rsidRDefault="002E2256" w:rsidP="00E301E0">
      <w:pPr>
        <w:pStyle w:val="ProductList-Body"/>
        <w:spacing w:after="120"/>
        <w:jc w:val="both"/>
        <w:rPr>
          <w:lang w:val="es-ES"/>
        </w:rPr>
      </w:pPr>
      <w:r w:rsidRPr="00380161">
        <w:rPr>
          <w:lang w:val="es-ES"/>
        </w:rPr>
        <w:t xml:space="preserve">Cada cierto tiempo, Microsoft podrá contratar a nuevos </w:t>
      </w:r>
      <w:proofErr w:type="spellStart"/>
      <w:r w:rsidRPr="00380161">
        <w:rPr>
          <w:lang w:val="es-ES"/>
        </w:rPr>
        <w:t>Subencargados</w:t>
      </w:r>
      <w:proofErr w:type="spellEnd"/>
      <w:r w:rsidRPr="00380161">
        <w:rPr>
          <w:lang w:val="es-ES"/>
        </w:rPr>
        <w:t xml:space="preserve">. Microsoft </w:t>
      </w:r>
      <w:r w:rsidR="00151261">
        <w:rPr>
          <w:lang w:val="es-ES"/>
        </w:rPr>
        <w:t>notificará</w:t>
      </w:r>
      <w:r w:rsidRPr="00380161">
        <w:rPr>
          <w:lang w:val="es-ES"/>
        </w:rPr>
        <w:t xml:space="preserve"> al Cliente </w:t>
      </w:r>
      <w:r w:rsidR="00151261">
        <w:rPr>
          <w:lang w:val="es-ES"/>
        </w:rPr>
        <w:t>—así como, en su caso,</w:t>
      </w:r>
      <w:r w:rsidRPr="00380161">
        <w:rPr>
          <w:lang w:val="es-ES"/>
        </w:rPr>
        <w:t xml:space="preserve"> actualizará el sitio web y proporcionará al </w:t>
      </w:r>
      <w:r w:rsidR="00151261">
        <w:rPr>
          <w:lang w:val="es-ES"/>
        </w:rPr>
        <w:t>C</w:t>
      </w:r>
      <w:r w:rsidRPr="00380161">
        <w:rPr>
          <w:lang w:val="es-ES"/>
        </w:rPr>
        <w:t>liente un mecanismo para obtener notificación de dicha actualización</w:t>
      </w:r>
      <w:r w:rsidR="00151261">
        <w:rPr>
          <w:lang w:val="es-ES"/>
        </w:rPr>
        <w:t>—</w:t>
      </w:r>
      <w:r w:rsidRPr="00380161">
        <w:rPr>
          <w:lang w:val="es-ES"/>
        </w:rPr>
        <w:t xml:space="preserve"> </w:t>
      </w:r>
      <w:r w:rsidR="00151261">
        <w:rPr>
          <w:lang w:val="es-ES"/>
        </w:rPr>
        <w:t xml:space="preserve">acerca </w:t>
      </w:r>
      <w:r w:rsidRPr="00380161">
        <w:rPr>
          <w:lang w:val="es-ES"/>
        </w:rPr>
        <w:t xml:space="preserve">de cualquier nuevo </w:t>
      </w:r>
      <w:proofErr w:type="spellStart"/>
      <w:r w:rsidR="00151261">
        <w:rPr>
          <w:lang w:val="es-ES"/>
        </w:rPr>
        <w:t>Subencargado</w:t>
      </w:r>
      <w:proofErr w:type="spellEnd"/>
      <w:r w:rsidRPr="00380161">
        <w:rPr>
          <w:lang w:val="es-ES"/>
        </w:rPr>
        <w:t xml:space="preserve"> al menos 6 meses antes de proporcionar al </w:t>
      </w:r>
      <w:proofErr w:type="spellStart"/>
      <w:r w:rsidR="007A61F7">
        <w:rPr>
          <w:lang w:val="es-ES"/>
        </w:rPr>
        <w:t>Subencargado</w:t>
      </w:r>
      <w:proofErr w:type="spellEnd"/>
      <w:r w:rsidRPr="00380161">
        <w:rPr>
          <w:lang w:val="es-ES"/>
        </w:rPr>
        <w:t xml:space="preserve"> acceso a los Datos del Cliente. Además, Microsoft notificará al Cliente </w:t>
      </w:r>
      <w:r w:rsidR="007A61F7">
        <w:rPr>
          <w:lang w:val="es-ES"/>
        </w:rPr>
        <w:t>—así como, en su caso,</w:t>
      </w:r>
      <w:r w:rsidR="007A61F7" w:rsidRPr="00380161">
        <w:rPr>
          <w:lang w:val="es-ES"/>
        </w:rPr>
        <w:t xml:space="preserve"> actualizará el sitio web y proporcionará al </w:t>
      </w:r>
      <w:r w:rsidR="007A61F7">
        <w:rPr>
          <w:lang w:val="es-ES"/>
        </w:rPr>
        <w:t>C</w:t>
      </w:r>
      <w:r w:rsidR="007A61F7" w:rsidRPr="00380161">
        <w:rPr>
          <w:lang w:val="es-ES"/>
        </w:rPr>
        <w:t>liente un mecanismo para obtener notificación de dicha actualización</w:t>
      </w:r>
      <w:r w:rsidR="007A61F7">
        <w:rPr>
          <w:lang w:val="es-ES"/>
        </w:rPr>
        <w:t xml:space="preserve">— </w:t>
      </w:r>
      <w:r w:rsidRPr="00380161">
        <w:rPr>
          <w:lang w:val="es-ES"/>
        </w:rPr>
        <w:t xml:space="preserve">acerca de cualquier nuevo </w:t>
      </w:r>
      <w:proofErr w:type="spellStart"/>
      <w:r w:rsidRPr="00380161">
        <w:rPr>
          <w:lang w:val="es-ES"/>
        </w:rPr>
        <w:t>Subencargado</w:t>
      </w:r>
      <w:proofErr w:type="spellEnd"/>
      <w:r w:rsidRPr="00380161">
        <w:rPr>
          <w:lang w:val="es-ES"/>
        </w:rPr>
        <w:t xml:space="preserve"> al menos 30 días antes de proporcionar al </w:t>
      </w:r>
      <w:proofErr w:type="spellStart"/>
      <w:r w:rsidRPr="00380161">
        <w:rPr>
          <w:lang w:val="es-ES"/>
        </w:rPr>
        <w:t>Subencargado</w:t>
      </w:r>
      <w:proofErr w:type="spellEnd"/>
      <w:r w:rsidRPr="00380161">
        <w:rPr>
          <w:lang w:val="es-ES"/>
        </w:rPr>
        <w:t xml:space="preserve"> acceso a los Datos de Servicios Profesionales o </w:t>
      </w:r>
      <w:r w:rsidR="007A61F7">
        <w:rPr>
          <w:lang w:val="es-ES"/>
        </w:rPr>
        <w:t xml:space="preserve">a </w:t>
      </w:r>
      <w:r w:rsidRPr="00380161">
        <w:rPr>
          <w:lang w:val="es-ES"/>
        </w:rPr>
        <w:t>Datos Personales distintos de los incluidos en los Datos del Cliente. Si Microsoft contrata</w:t>
      </w:r>
      <w:r w:rsidR="002E17C3">
        <w:rPr>
          <w:lang w:val="es-ES"/>
        </w:rPr>
        <w:t>se a</w:t>
      </w:r>
      <w:r w:rsidRPr="00380161">
        <w:rPr>
          <w:lang w:val="es-ES"/>
        </w:rPr>
        <w:t xml:space="preserve"> un nuevo </w:t>
      </w:r>
      <w:proofErr w:type="spellStart"/>
      <w:r w:rsidRPr="00380161">
        <w:rPr>
          <w:lang w:val="es-ES"/>
        </w:rPr>
        <w:t>Subencargado</w:t>
      </w:r>
      <w:proofErr w:type="spellEnd"/>
      <w:r w:rsidRPr="00380161">
        <w:rPr>
          <w:lang w:val="es-ES"/>
        </w:rPr>
        <w:t xml:space="preserve"> para un nuevo Producto o Servicio Profesional que </w:t>
      </w:r>
      <w:r w:rsidR="007A61F7">
        <w:rPr>
          <w:lang w:val="es-ES"/>
        </w:rPr>
        <w:t>trate</w:t>
      </w:r>
      <w:r w:rsidRPr="00380161">
        <w:rPr>
          <w:lang w:val="es-ES"/>
        </w:rPr>
        <w:t xml:space="preserve"> Datos del Cliente, Datos de Servicios Profesionales o Datos Personales, Microsoft notificará al Cliente antes de </w:t>
      </w:r>
      <w:r w:rsidR="007A61F7">
        <w:rPr>
          <w:lang w:val="es-ES"/>
        </w:rPr>
        <w:t>que</w:t>
      </w:r>
      <w:r w:rsidRPr="00380161">
        <w:rPr>
          <w:lang w:val="es-ES"/>
        </w:rPr>
        <w:t xml:space="preserve"> ese Producto o Servicio Profesional</w:t>
      </w:r>
      <w:r w:rsidR="007A61F7">
        <w:rPr>
          <w:lang w:val="es-ES"/>
        </w:rPr>
        <w:t xml:space="preserve"> pase a estar disponible</w:t>
      </w:r>
      <w:r w:rsidRPr="00380161">
        <w:rPr>
          <w:lang w:val="es-ES"/>
        </w:rPr>
        <w:t>.</w:t>
      </w:r>
    </w:p>
    <w:p w14:paraId="336F2096" w14:textId="77777777" w:rsidR="008F61CF" w:rsidRPr="003E2463" w:rsidRDefault="008F61CF" w:rsidP="00302D30">
      <w:pPr>
        <w:pStyle w:val="ProductList-Body"/>
        <w:spacing w:after="120"/>
        <w:jc w:val="both"/>
        <w:rPr>
          <w:lang w:val="es-ES"/>
        </w:rPr>
      </w:pPr>
      <w:bookmarkStart w:id="133" w:name="_Hlk79502497"/>
      <w:r w:rsidRPr="003E2463">
        <w:rPr>
          <w:lang w:val="es-ES"/>
        </w:rPr>
        <w:t>Si el Cliente no apr</w:t>
      </w:r>
      <w:r w:rsidRPr="005A7C1B">
        <w:rPr>
          <w:lang w:val="es-ES"/>
        </w:rPr>
        <w:t>o</w:t>
      </w:r>
      <w:r w:rsidRPr="003E2463">
        <w:rPr>
          <w:lang w:val="es-ES"/>
        </w:rPr>
        <w:t>ba</w:t>
      </w:r>
      <w:r w:rsidRPr="005A7C1B">
        <w:rPr>
          <w:lang w:val="es-ES"/>
        </w:rPr>
        <w:t>se</w:t>
      </w:r>
      <w:r w:rsidRPr="003E2463">
        <w:rPr>
          <w:lang w:val="es-ES"/>
        </w:rPr>
        <w:t xml:space="preserve"> </w:t>
      </w:r>
      <w:r w:rsidRPr="005A7C1B">
        <w:rPr>
          <w:lang w:val="es-ES"/>
        </w:rPr>
        <w:t>a</w:t>
      </w:r>
      <w:r w:rsidRPr="003E2463">
        <w:rPr>
          <w:lang w:val="es-ES"/>
        </w:rPr>
        <w:t xml:space="preserve"> un nuevo </w:t>
      </w:r>
      <w:proofErr w:type="spellStart"/>
      <w:r w:rsidRPr="003E2463">
        <w:rPr>
          <w:lang w:val="es-ES"/>
        </w:rPr>
        <w:t>Subencargado</w:t>
      </w:r>
      <w:proofErr w:type="spellEnd"/>
      <w:r w:rsidRPr="003E2463">
        <w:rPr>
          <w:lang w:val="es-ES"/>
        </w:rPr>
        <w:t xml:space="preserve"> para un Servicio Online o </w:t>
      </w:r>
      <w:r w:rsidRPr="005A7C1B">
        <w:rPr>
          <w:lang w:val="es-ES"/>
        </w:rPr>
        <w:t xml:space="preserve">un </w:t>
      </w:r>
      <w:r w:rsidRPr="003E2463">
        <w:rPr>
          <w:lang w:val="es-ES"/>
        </w:rPr>
        <w:t xml:space="preserve">Servicio Profesional, el Cliente podrá terminar cualquier suscripción </w:t>
      </w:r>
      <w:r w:rsidRPr="005A7C1B">
        <w:rPr>
          <w:lang w:val="es-ES"/>
        </w:rPr>
        <w:t>relativa a</w:t>
      </w:r>
      <w:r w:rsidRPr="003E2463">
        <w:rPr>
          <w:lang w:val="es-ES"/>
        </w:rPr>
        <w:t xml:space="preserve">l Servicio Online afectado o las </w:t>
      </w:r>
      <w:r w:rsidRPr="005A7C1B">
        <w:rPr>
          <w:lang w:val="es-ES"/>
        </w:rPr>
        <w:t>órdenes de trabajo</w:t>
      </w:r>
      <w:r w:rsidRPr="003E2463">
        <w:rPr>
          <w:lang w:val="es-ES"/>
        </w:rPr>
        <w:t xml:space="preserve"> correspondientes </w:t>
      </w:r>
      <w:r w:rsidRPr="005A7C1B">
        <w:rPr>
          <w:lang w:val="es-ES"/>
        </w:rPr>
        <w:t>a</w:t>
      </w:r>
      <w:r w:rsidRPr="003E2463">
        <w:rPr>
          <w:lang w:val="es-ES"/>
        </w:rPr>
        <w:t xml:space="preserve">l Servicio Profesional </w:t>
      </w:r>
      <w:r w:rsidRPr="005A7C1B">
        <w:rPr>
          <w:lang w:val="es-ES"/>
        </w:rPr>
        <w:t>afectado</w:t>
      </w:r>
      <w:r w:rsidRPr="003E2463">
        <w:rPr>
          <w:lang w:val="es-ES"/>
        </w:rPr>
        <w:t xml:space="preserve">, respectivamente, sin </w:t>
      </w:r>
      <w:r w:rsidRPr="005A7C1B">
        <w:rPr>
          <w:lang w:val="es-ES"/>
        </w:rPr>
        <w:t xml:space="preserve">ninguna </w:t>
      </w:r>
      <w:r w:rsidRPr="003E2463">
        <w:rPr>
          <w:lang w:val="es-ES"/>
        </w:rPr>
        <w:t xml:space="preserve">penalización </w:t>
      </w:r>
      <w:r w:rsidRPr="005A7C1B">
        <w:rPr>
          <w:lang w:val="es-ES"/>
        </w:rPr>
        <w:t xml:space="preserve">o cargo </w:t>
      </w:r>
      <w:r w:rsidRPr="003E2463">
        <w:rPr>
          <w:lang w:val="es-ES"/>
        </w:rPr>
        <w:t>por cancelación</w:t>
      </w:r>
      <w:r w:rsidRPr="005A7C1B">
        <w:rPr>
          <w:lang w:val="es-ES"/>
        </w:rPr>
        <w:t>, remitiendo para ello</w:t>
      </w:r>
      <w:r w:rsidRPr="003E2463">
        <w:rPr>
          <w:lang w:val="es-ES"/>
        </w:rPr>
        <w:t>, antes de que finalice el periodo de notificación</w:t>
      </w:r>
      <w:r w:rsidRPr="005A7C1B">
        <w:rPr>
          <w:lang w:val="es-ES"/>
        </w:rPr>
        <w:t xml:space="preserve"> en cuestión, una notificación escrita de terminación</w:t>
      </w:r>
      <w:r w:rsidRPr="003E2463">
        <w:rPr>
          <w:lang w:val="es-ES"/>
        </w:rPr>
        <w:t>. Si el Cliente no apr</w:t>
      </w:r>
      <w:r w:rsidRPr="005A7C1B">
        <w:rPr>
          <w:lang w:val="es-ES"/>
        </w:rPr>
        <w:t>o</w:t>
      </w:r>
      <w:r w:rsidRPr="003E2463">
        <w:rPr>
          <w:lang w:val="es-ES"/>
        </w:rPr>
        <w:t>ba</w:t>
      </w:r>
      <w:r w:rsidRPr="005A7C1B">
        <w:rPr>
          <w:lang w:val="es-ES"/>
        </w:rPr>
        <w:t>se a</w:t>
      </w:r>
      <w:r w:rsidRPr="003E2463">
        <w:rPr>
          <w:lang w:val="es-ES"/>
        </w:rPr>
        <w:t xml:space="preserve"> un nuevo </w:t>
      </w:r>
      <w:proofErr w:type="spellStart"/>
      <w:r w:rsidRPr="003E2463">
        <w:rPr>
          <w:lang w:val="es-ES"/>
        </w:rPr>
        <w:t>Subencargado</w:t>
      </w:r>
      <w:proofErr w:type="spellEnd"/>
      <w:r w:rsidRPr="005A7C1B">
        <w:rPr>
          <w:lang w:val="es-ES"/>
        </w:rPr>
        <w:t xml:space="preserve"> para el Software</w:t>
      </w:r>
      <w:r w:rsidRPr="003E2463">
        <w:rPr>
          <w:lang w:val="es-ES"/>
        </w:rPr>
        <w:t xml:space="preserve"> y el Cliente no puede evitar razonablemente el uso de</w:t>
      </w:r>
      <w:r w:rsidRPr="005A7C1B">
        <w:rPr>
          <w:lang w:val="es-ES"/>
        </w:rPr>
        <w:t xml:space="preserve"> dicho</w:t>
      </w:r>
      <w:r w:rsidRPr="003E2463">
        <w:rPr>
          <w:lang w:val="es-ES"/>
        </w:rPr>
        <w:t xml:space="preserve"> </w:t>
      </w:r>
      <w:proofErr w:type="spellStart"/>
      <w:r w:rsidRPr="003E2463">
        <w:rPr>
          <w:lang w:val="es-ES"/>
        </w:rPr>
        <w:t>Subencargado</w:t>
      </w:r>
      <w:proofErr w:type="spellEnd"/>
      <w:r w:rsidRPr="003E2463">
        <w:rPr>
          <w:lang w:val="es-ES"/>
        </w:rPr>
        <w:t xml:space="preserve"> </w:t>
      </w:r>
      <w:r w:rsidRPr="005A7C1B">
        <w:rPr>
          <w:lang w:val="es-ES"/>
        </w:rPr>
        <w:t>restringiendo</w:t>
      </w:r>
      <w:r w:rsidRPr="003E2463">
        <w:rPr>
          <w:lang w:val="es-ES"/>
        </w:rPr>
        <w:t xml:space="preserve"> que Microsoft </w:t>
      </w:r>
      <w:r w:rsidRPr="005A7C1B">
        <w:rPr>
          <w:lang w:val="es-ES"/>
        </w:rPr>
        <w:t>trate</w:t>
      </w:r>
      <w:r w:rsidRPr="003E2463">
        <w:rPr>
          <w:lang w:val="es-ES"/>
        </w:rPr>
        <w:t xml:space="preserve"> datos </w:t>
      </w:r>
      <w:r w:rsidRPr="005A7C1B">
        <w:rPr>
          <w:lang w:val="es-ES"/>
        </w:rPr>
        <w:t>según lo dispuesto</w:t>
      </w:r>
      <w:r w:rsidRPr="003E2463">
        <w:rPr>
          <w:lang w:val="es-ES"/>
        </w:rPr>
        <w:t xml:space="preserve"> en la documentación o en este DPA, el Cliente </w:t>
      </w:r>
      <w:r w:rsidRPr="005A7C1B">
        <w:rPr>
          <w:lang w:val="es-ES"/>
        </w:rPr>
        <w:t>podrá terminar</w:t>
      </w:r>
      <w:r w:rsidRPr="003E2463">
        <w:rPr>
          <w:lang w:val="es-ES"/>
        </w:rPr>
        <w:t xml:space="preserve"> cualquier licencia </w:t>
      </w:r>
      <w:r w:rsidRPr="005A7C1B">
        <w:rPr>
          <w:lang w:val="es-ES"/>
        </w:rPr>
        <w:t>correspondiente a</w:t>
      </w:r>
      <w:r w:rsidRPr="003E2463">
        <w:rPr>
          <w:lang w:val="es-ES"/>
        </w:rPr>
        <w:t>l producto de software afectado</w:t>
      </w:r>
      <w:r w:rsidRPr="005A7C1B">
        <w:rPr>
          <w:lang w:val="es-ES"/>
        </w:rPr>
        <w:t>,</w:t>
      </w:r>
      <w:r w:rsidRPr="003E2463">
        <w:rPr>
          <w:lang w:val="es-ES"/>
        </w:rPr>
        <w:t xml:space="preserve"> sin penalización </w:t>
      </w:r>
      <w:r w:rsidRPr="005A7C1B">
        <w:rPr>
          <w:lang w:val="es-ES"/>
        </w:rPr>
        <w:t>alguna, remitiendo para ello</w:t>
      </w:r>
      <w:r w:rsidRPr="003E2463">
        <w:rPr>
          <w:lang w:val="es-ES"/>
        </w:rPr>
        <w:t>, antes de que finalice el per</w:t>
      </w:r>
      <w:r w:rsidRPr="005A7C1B">
        <w:rPr>
          <w:lang w:val="es-ES"/>
        </w:rPr>
        <w:t>i</w:t>
      </w:r>
      <w:r w:rsidRPr="003E2463">
        <w:rPr>
          <w:lang w:val="es-ES"/>
        </w:rPr>
        <w:t>odo de notificación</w:t>
      </w:r>
      <w:r w:rsidRPr="005A7C1B">
        <w:rPr>
          <w:lang w:val="es-ES"/>
        </w:rPr>
        <w:t xml:space="preserve"> en cuestión</w:t>
      </w:r>
      <w:r w:rsidRPr="003E2463">
        <w:rPr>
          <w:lang w:val="es-ES"/>
        </w:rPr>
        <w:t xml:space="preserve">, una notificación </w:t>
      </w:r>
      <w:r w:rsidRPr="005A7C1B">
        <w:rPr>
          <w:lang w:val="es-ES"/>
        </w:rPr>
        <w:t>escrita de terminación</w:t>
      </w:r>
      <w:r w:rsidRPr="003E2463">
        <w:rPr>
          <w:lang w:val="es-ES"/>
        </w:rPr>
        <w:t xml:space="preserve">. Junto con la notificación de terminación, el Cliente también podrá incluir una explicación de los motivos para la no aprobación, con el fin de permitir que Microsoft pueda reevaluar a dicho nuevo </w:t>
      </w:r>
      <w:proofErr w:type="spellStart"/>
      <w:r w:rsidRPr="003E2463">
        <w:rPr>
          <w:lang w:val="es-ES"/>
        </w:rPr>
        <w:t>Subencargado</w:t>
      </w:r>
      <w:proofErr w:type="spellEnd"/>
      <w:r w:rsidRPr="003E2463">
        <w:rPr>
          <w:lang w:val="es-ES"/>
        </w:rPr>
        <w:t xml:space="preserve"> a la luz de las inquietudes manifestadas. Si el Producto afectado formase parte de una suite (o de una contratación conjunta de servicios de carácter similar), la terminación se aplicará a la suite completa. Tras la terminación, Microsoft retirará, de cualquier factura posterior que emita al Cliente o a su revendedor, las obligaciones de pago </w:t>
      </w:r>
      <w:r w:rsidRPr="005A7C1B">
        <w:rPr>
          <w:lang w:val="es-ES"/>
        </w:rPr>
        <w:t>asociadas a toda</w:t>
      </w:r>
      <w:r w:rsidRPr="003E2463">
        <w:rPr>
          <w:lang w:val="es-ES"/>
        </w:rPr>
        <w:t xml:space="preserve"> suscripción</w:t>
      </w:r>
      <w:r w:rsidRPr="005A7C1B">
        <w:rPr>
          <w:lang w:val="es-ES"/>
        </w:rPr>
        <w:t>,</w:t>
      </w:r>
      <w:r w:rsidRPr="003E2463">
        <w:rPr>
          <w:lang w:val="es-ES"/>
        </w:rPr>
        <w:t xml:space="preserve"> </w:t>
      </w:r>
      <w:r w:rsidRPr="005A7C1B">
        <w:rPr>
          <w:lang w:val="es-ES"/>
        </w:rPr>
        <w:t>o a todo</w:t>
      </w:r>
      <w:r w:rsidRPr="003E2463">
        <w:rPr>
          <w:lang w:val="es-ES"/>
        </w:rPr>
        <w:t xml:space="preserve"> trabajo </w:t>
      </w:r>
      <w:r>
        <w:rPr>
          <w:lang w:val="es-ES"/>
        </w:rPr>
        <w:t>pendiente de pago</w:t>
      </w:r>
      <w:r w:rsidRPr="005A7C1B">
        <w:rPr>
          <w:lang w:val="es-ES"/>
        </w:rPr>
        <w:t>,</w:t>
      </w:r>
      <w:r w:rsidRPr="003E2463">
        <w:rPr>
          <w:lang w:val="es-ES"/>
        </w:rPr>
        <w:t xml:space="preserve"> </w:t>
      </w:r>
      <w:r w:rsidRPr="005A7C1B">
        <w:rPr>
          <w:lang w:val="es-ES"/>
        </w:rPr>
        <w:t>concerniente a</w:t>
      </w:r>
      <w:r w:rsidRPr="003E2463">
        <w:rPr>
          <w:lang w:val="es-ES"/>
        </w:rPr>
        <w:t xml:space="preserve"> los Productos o Servicios </w:t>
      </w:r>
      <w:r w:rsidRPr="005A7C1B">
        <w:rPr>
          <w:lang w:val="es-ES"/>
        </w:rPr>
        <w:t>que hayan sido objeto de terminación</w:t>
      </w:r>
      <w:r w:rsidRPr="003E2463">
        <w:rPr>
          <w:lang w:val="es-ES"/>
        </w:rPr>
        <w:t xml:space="preserve">. </w:t>
      </w:r>
    </w:p>
    <w:p w14:paraId="15B7CF5E" w14:textId="77777777" w:rsidR="00D90C80" w:rsidRPr="003E2463" w:rsidRDefault="00D90C80" w:rsidP="00302D30">
      <w:pPr>
        <w:pStyle w:val="ProductList-SubSubSectionHeading"/>
        <w:keepNext/>
        <w:spacing w:after="120"/>
        <w:jc w:val="both"/>
        <w:outlineLvl w:val="1"/>
        <w:rPr>
          <w:lang w:val="es-ES"/>
        </w:rPr>
      </w:pPr>
      <w:bookmarkStart w:id="134" w:name="_Toc507768559"/>
      <w:bookmarkStart w:id="135" w:name="_Toc8395019"/>
      <w:bookmarkStart w:id="136" w:name="_Toc6563808"/>
      <w:bookmarkStart w:id="137" w:name="_Toc21617026"/>
      <w:bookmarkStart w:id="138" w:name="_Toc26972861"/>
      <w:bookmarkStart w:id="139" w:name="_Toc82644464"/>
      <w:bookmarkStart w:id="140" w:name="_Toc155362844"/>
      <w:bookmarkStart w:id="141" w:name="_Toc489605586"/>
      <w:bookmarkEnd w:id="133"/>
      <w:r w:rsidRPr="003E2463">
        <w:rPr>
          <w:lang w:val="es-ES"/>
        </w:rPr>
        <w:t>Instituciones educativas</w:t>
      </w:r>
      <w:bookmarkEnd w:id="134"/>
      <w:bookmarkEnd w:id="135"/>
      <w:bookmarkEnd w:id="136"/>
      <w:bookmarkEnd w:id="137"/>
      <w:bookmarkEnd w:id="138"/>
      <w:bookmarkEnd w:id="139"/>
      <w:bookmarkEnd w:id="140"/>
    </w:p>
    <w:p w14:paraId="479B0457" w14:textId="77777777" w:rsidR="00D90C80" w:rsidRPr="003E2463" w:rsidRDefault="00D90C80" w:rsidP="00302D30">
      <w:pPr>
        <w:pStyle w:val="ProductList-Body"/>
        <w:spacing w:after="120"/>
        <w:jc w:val="both"/>
        <w:rPr>
          <w:lang w:val="es-ES"/>
        </w:rPr>
      </w:pPr>
      <w:r w:rsidRPr="003E2463">
        <w:rPr>
          <w:lang w:val="es-ES"/>
        </w:rPr>
        <w:t xml:space="preserve">Si el Cliente es una agencia o institución educativa a la cual </w:t>
      </w:r>
      <w:r w:rsidRPr="005A7C1B">
        <w:rPr>
          <w:lang w:val="es-ES"/>
        </w:rPr>
        <w:t>se apliquen</w:t>
      </w:r>
      <w:r w:rsidRPr="003E2463">
        <w:rPr>
          <w:lang w:val="es-ES"/>
        </w:rPr>
        <w:t xml:space="preserve"> las </w:t>
      </w:r>
      <w:r w:rsidRPr="005A7C1B">
        <w:rPr>
          <w:lang w:val="es-ES"/>
        </w:rPr>
        <w:t>regulaciones</w:t>
      </w:r>
      <w:r w:rsidRPr="003E2463">
        <w:rPr>
          <w:lang w:val="es-ES"/>
        </w:rPr>
        <w:t xml:space="preserve"> de la ley estadounidense </w:t>
      </w:r>
      <w:proofErr w:type="spellStart"/>
      <w:r w:rsidRPr="003E2463">
        <w:rPr>
          <w:i/>
          <w:iCs/>
          <w:lang w:val="es-ES"/>
        </w:rPr>
        <w:t>Family</w:t>
      </w:r>
      <w:proofErr w:type="spellEnd"/>
      <w:r w:rsidRPr="003E2463">
        <w:rPr>
          <w:i/>
          <w:iCs/>
          <w:lang w:val="es-ES"/>
        </w:rPr>
        <w:t xml:space="preserve"> </w:t>
      </w:r>
      <w:proofErr w:type="spellStart"/>
      <w:r w:rsidRPr="003E2463">
        <w:rPr>
          <w:i/>
          <w:iCs/>
          <w:lang w:val="es-ES"/>
        </w:rPr>
        <w:t>Educational</w:t>
      </w:r>
      <w:proofErr w:type="spellEnd"/>
      <w:r w:rsidRPr="003E2463">
        <w:rPr>
          <w:i/>
          <w:iCs/>
          <w:lang w:val="es-ES"/>
        </w:rPr>
        <w:t xml:space="preserve"> </w:t>
      </w:r>
      <w:proofErr w:type="spellStart"/>
      <w:r w:rsidRPr="003E2463">
        <w:rPr>
          <w:i/>
          <w:iCs/>
          <w:lang w:val="es-ES"/>
        </w:rPr>
        <w:t>Rights</w:t>
      </w:r>
      <w:proofErr w:type="spellEnd"/>
      <w:r w:rsidRPr="003E2463">
        <w:rPr>
          <w:i/>
          <w:iCs/>
          <w:lang w:val="es-ES"/>
        </w:rPr>
        <w:t xml:space="preserve"> and </w:t>
      </w:r>
      <w:proofErr w:type="spellStart"/>
      <w:r w:rsidRPr="003E2463">
        <w:rPr>
          <w:i/>
          <w:iCs/>
          <w:lang w:val="es-ES"/>
        </w:rPr>
        <w:t>Privacy</w:t>
      </w:r>
      <w:proofErr w:type="spellEnd"/>
      <w:r w:rsidRPr="003E2463">
        <w:rPr>
          <w:i/>
          <w:iCs/>
          <w:lang w:val="es-ES"/>
        </w:rPr>
        <w:t xml:space="preserve"> </w:t>
      </w:r>
      <w:proofErr w:type="spellStart"/>
      <w:r w:rsidRPr="003E2463">
        <w:rPr>
          <w:i/>
          <w:iCs/>
          <w:lang w:val="es-ES"/>
        </w:rPr>
        <w:t>Act</w:t>
      </w:r>
      <w:proofErr w:type="spellEnd"/>
      <w:r w:rsidRPr="003E2463">
        <w:rPr>
          <w:lang w:val="es-ES"/>
        </w:rPr>
        <w:t xml:space="preserve">, 20 U.S.C. § 1232g (FERPA), Microsoft reconoce que, a los efectos del DPA, Microsoft </w:t>
      </w:r>
      <w:r>
        <w:rPr>
          <w:lang w:val="es-ES"/>
        </w:rPr>
        <w:t>constituye</w:t>
      </w:r>
      <w:r w:rsidRPr="003E2463">
        <w:rPr>
          <w:lang w:val="es-ES"/>
        </w:rPr>
        <w:t xml:space="preserve"> un “</w:t>
      </w:r>
      <w:proofErr w:type="spellStart"/>
      <w:r w:rsidRPr="003E2463">
        <w:rPr>
          <w:i/>
          <w:iCs/>
          <w:lang w:val="es-ES"/>
        </w:rPr>
        <w:t>school</w:t>
      </w:r>
      <w:proofErr w:type="spellEnd"/>
      <w:r w:rsidRPr="003E2463">
        <w:rPr>
          <w:i/>
          <w:iCs/>
          <w:lang w:val="es-ES"/>
        </w:rPr>
        <w:t xml:space="preserve"> </w:t>
      </w:r>
      <w:proofErr w:type="spellStart"/>
      <w:r w:rsidRPr="003E2463">
        <w:rPr>
          <w:i/>
          <w:iCs/>
          <w:lang w:val="es-ES"/>
        </w:rPr>
        <w:t>official</w:t>
      </w:r>
      <w:proofErr w:type="spellEnd"/>
      <w:r w:rsidRPr="003E2463">
        <w:rPr>
          <w:lang w:val="es-ES"/>
        </w:rPr>
        <w:t>” con “</w:t>
      </w:r>
      <w:proofErr w:type="spellStart"/>
      <w:r w:rsidRPr="003E2463">
        <w:rPr>
          <w:i/>
          <w:iCs/>
          <w:lang w:val="es-ES"/>
        </w:rPr>
        <w:t>legitimate</w:t>
      </w:r>
      <w:proofErr w:type="spellEnd"/>
      <w:r w:rsidRPr="003E2463">
        <w:rPr>
          <w:i/>
          <w:iCs/>
          <w:lang w:val="es-ES"/>
        </w:rPr>
        <w:t xml:space="preserve"> </w:t>
      </w:r>
      <w:proofErr w:type="spellStart"/>
      <w:r w:rsidRPr="003E2463">
        <w:rPr>
          <w:i/>
          <w:iCs/>
          <w:lang w:val="es-ES"/>
        </w:rPr>
        <w:t>educational</w:t>
      </w:r>
      <w:proofErr w:type="spellEnd"/>
      <w:r w:rsidRPr="003E2463">
        <w:rPr>
          <w:i/>
          <w:iCs/>
          <w:lang w:val="es-ES"/>
        </w:rPr>
        <w:t xml:space="preserve"> </w:t>
      </w:r>
      <w:proofErr w:type="spellStart"/>
      <w:r w:rsidRPr="003E2463">
        <w:rPr>
          <w:i/>
          <w:iCs/>
          <w:lang w:val="es-ES"/>
        </w:rPr>
        <w:t>interests</w:t>
      </w:r>
      <w:proofErr w:type="spellEnd"/>
      <w:r w:rsidRPr="003E2463">
        <w:rPr>
          <w:lang w:val="es-ES"/>
        </w:rPr>
        <w:t xml:space="preserve">” </w:t>
      </w:r>
      <w:r w:rsidRPr="005A7C1B">
        <w:rPr>
          <w:lang w:val="es-ES"/>
        </w:rPr>
        <w:t>en</w:t>
      </w:r>
      <w:r w:rsidRPr="003E2463">
        <w:rPr>
          <w:lang w:val="es-ES"/>
        </w:rPr>
        <w:t xml:space="preserve"> los Datos del Cliente y </w:t>
      </w:r>
      <w:r w:rsidRPr="005A7C1B">
        <w:rPr>
          <w:lang w:val="es-ES"/>
        </w:rPr>
        <w:t xml:space="preserve">en </w:t>
      </w:r>
      <w:r w:rsidRPr="003E2463">
        <w:rPr>
          <w:lang w:val="es-ES"/>
        </w:rPr>
        <w:t xml:space="preserve">los Datos de Servicios Profesionales, tal y como </w:t>
      </w:r>
      <w:r w:rsidRPr="005A7C1B">
        <w:rPr>
          <w:lang w:val="es-ES"/>
        </w:rPr>
        <w:t>se definen dichos</w:t>
      </w:r>
      <w:r w:rsidRPr="003E2463">
        <w:rPr>
          <w:lang w:val="es-ES"/>
        </w:rPr>
        <w:t xml:space="preserve"> términos </w:t>
      </w:r>
      <w:r w:rsidRPr="005A7C1B">
        <w:rPr>
          <w:lang w:val="es-ES"/>
        </w:rPr>
        <w:t>en virtud de</w:t>
      </w:r>
      <w:r w:rsidRPr="003E2463">
        <w:rPr>
          <w:lang w:val="es-ES"/>
        </w:rPr>
        <w:t xml:space="preserve"> FERPA y sus </w:t>
      </w:r>
      <w:r w:rsidRPr="005A7C1B">
        <w:rPr>
          <w:lang w:val="es-ES"/>
        </w:rPr>
        <w:t>regulaciones</w:t>
      </w:r>
      <w:r w:rsidRPr="003E2463">
        <w:rPr>
          <w:lang w:val="es-ES"/>
        </w:rPr>
        <w:t xml:space="preserve"> de implementación, y Microsoft se compromete a cumplir las limitaciones y requisitos impuestos por</w:t>
      </w:r>
      <w:r w:rsidRPr="005A7C1B">
        <w:rPr>
          <w:lang w:val="es-ES"/>
        </w:rPr>
        <w:t xml:space="preserve"> la norma estadounidense</w:t>
      </w:r>
      <w:r w:rsidRPr="003E2463">
        <w:rPr>
          <w:lang w:val="es-ES"/>
        </w:rPr>
        <w:t xml:space="preserve"> 34 CFR 99.33(a) a los </w:t>
      </w:r>
      <w:r w:rsidRPr="005A7C1B">
        <w:rPr>
          <w:lang w:val="es-ES"/>
        </w:rPr>
        <w:t>“</w:t>
      </w:r>
      <w:proofErr w:type="spellStart"/>
      <w:r w:rsidRPr="003E2463">
        <w:rPr>
          <w:i/>
          <w:iCs/>
          <w:lang w:val="es-ES"/>
        </w:rPr>
        <w:t>school</w:t>
      </w:r>
      <w:proofErr w:type="spellEnd"/>
      <w:r w:rsidRPr="003E2463">
        <w:rPr>
          <w:i/>
          <w:iCs/>
          <w:lang w:val="es-ES"/>
        </w:rPr>
        <w:t xml:space="preserve"> </w:t>
      </w:r>
      <w:proofErr w:type="spellStart"/>
      <w:r w:rsidRPr="003E2463">
        <w:rPr>
          <w:i/>
          <w:iCs/>
          <w:lang w:val="es-ES"/>
        </w:rPr>
        <w:t>officials</w:t>
      </w:r>
      <w:proofErr w:type="spellEnd"/>
      <w:r w:rsidRPr="005A7C1B">
        <w:rPr>
          <w:lang w:val="es-ES"/>
        </w:rPr>
        <w:t>”</w:t>
      </w:r>
      <w:r w:rsidRPr="003E2463">
        <w:rPr>
          <w:lang w:val="es-ES"/>
        </w:rPr>
        <w:t>.</w:t>
      </w:r>
    </w:p>
    <w:p w14:paraId="21026A7A" w14:textId="77777777" w:rsidR="00D90C80" w:rsidRPr="003E2463" w:rsidRDefault="00D90C80" w:rsidP="00302D30">
      <w:pPr>
        <w:pStyle w:val="ProductList-Body"/>
        <w:spacing w:after="120"/>
        <w:jc w:val="both"/>
        <w:rPr>
          <w:lang w:val="es-ES"/>
        </w:rPr>
      </w:pPr>
      <w:r w:rsidRPr="003E2463">
        <w:rPr>
          <w:lang w:val="es-ES"/>
        </w:rPr>
        <w:t xml:space="preserve">El Cliente comprende que Microsoft puede poseer información de contacto limitada —o no poseer información de contacto en absoluto— relativa a los estudiantes y a los </w:t>
      </w:r>
      <w:r w:rsidRPr="005A7C1B">
        <w:rPr>
          <w:lang w:val="es-ES"/>
        </w:rPr>
        <w:t>progenitores</w:t>
      </w:r>
      <w:r w:rsidRPr="003E2463">
        <w:rPr>
          <w:lang w:val="es-ES"/>
        </w:rPr>
        <w:t xml:space="preserve"> de los estudiantes. Por consiguiente, el Cliente será responsable de obtener cualquier consentimiento parental que pueda ser necesario bajo la ley aplicable para el uso que cualquiera de los usuarios finales haga de los Productos y Servicios</w:t>
      </w:r>
      <w:r w:rsidRPr="005A7C1B">
        <w:rPr>
          <w:lang w:val="es-ES"/>
        </w:rPr>
        <w:t>,</w:t>
      </w:r>
      <w:r w:rsidRPr="003E2463">
        <w:rPr>
          <w:lang w:val="es-ES"/>
        </w:rPr>
        <w:t xml:space="preserve"> y el Cliente será asimismo responsable de transmitir, por cuenta de Microsoft, la notificación a los estudiantes (o al progenitor del estudiante, si se tratase de un estudiante menor de 18 años que no asista a una institución postsecundaria) referente a cualquier orden judicial o requerimiento legalmente emitido que exija la revelación de los Datos del Cliente y </w:t>
      </w:r>
      <w:r w:rsidRPr="005A7C1B">
        <w:rPr>
          <w:lang w:val="es-ES"/>
        </w:rPr>
        <w:t xml:space="preserve">de </w:t>
      </w:r>
      <w:r w:rsidRPr="003E2463">
        <w:rPr>
          <w:lang w:val="es-ES"/>
        </w:rPr>
        <w:t>los Datos de Servicios Profesionales en posesión de Microsoft, según pueda exigir la legislación aplicable.</w:t>
      </w:r>
    </w:p>
    <w:p w14:paraId="74BBA13C" w14:textId="77777777" w:rsidR="00D90C80" w:rsidRPr="003E2463" w:rsidRDefault="00D90C80" w:rsidP="00302D30">
      <w:pPr>
        <w:pStyle w:val="ProductList-SubSubSectionHeading"/>
        <w:keepNext/>
        <w:spacing w:after="120"/>
        <w:jc w:val="both"/>
        <w:outlineLvl w:val="1"/>
        <w:rPr>
          <w:i/>
          <w:iCs/>
          <w:lang w:val="es-ES"/>
        </w:rPr>
      </w:pPr>
      <w:bookmarkStart w:id="142" w:name="_Toc16510372"/>
      <w:bookmarkStart w:id="143" w:name="_Toc21617027"/>
      <w:bookmarkStart w:id="144" w:name="_Toc82644465"/>
      <w:bookmarkStart w:id="145" w:name="_Toc155362845"/>
      <w:bookmarkStart w:id="146" w:name="CJISCustomerAgreement"/>
      <w:r w:rsidRPr="003E2463">
        <w:rPr>
          <w:i/>
          <w:iCs/>
          <w:lang w:val="es-ES"/>
        </w:rPr>
        <w:t>CJIS</w:t>
      </w:r>
      <w:bookmarkEnd w:id="142"/>
      <w:bookmarkEnd w:id="143"/>
      <w:bookmarkEnd w:id="144"/>
      <w:r w:rsidRPr="003E2463">
        <w:rPr>
          <w:i/>
          <w:iCs/>
          <w:lang w:val="es-ES"/>
        </w:rPr>
        <w:t xml:space="preserve"> </w:t>
      </w:r>
      <w:proofErr w:type="spellStart"/>
      <w:r w:rsidRPr="003E2463">
        <w:rPr>
          <w:i/>
          <w:iCs/>
          <w:lang w:val="es-ES"/>
        </w:rPr>
        <w:t>Customer</w:t>
      </w:r>
      <w:proofErr w:type="spellEnd"/>
      <w:r w:rsidRPr="003E2463">
        <w:rPr>
          <w:i/>
          <w:iCs/>
          <w:lang w:val="es-ES"/>
        </w:rPr>
        <w:t xml:space="preserve"> </w:t>
      </w:r>
      <w:proofErr w:type="spellStart"/>
      <w:r w:rsidRPr="003E2463">
        <w:rPr>
          <w:i/>
          <w:iCs/>
          <w:lang w:val="es-ES"/>
        </w:rPr>
        <w:t>Agreement</w:t>
      </w:r>
      <w:bookmarkEnd w:id="145"/>
      <w:proofErr w:type="spellEnd"/>
    </w:p>
    <w:p w14:paraId="50A94479" w14:textId="77777777" w:rsidR="00260761" w:rsidRPr="006D3F64" w:rsidRDefault="00260761" w:rsidP="00260761">
      <w:pPr>
        <w:tabs>
          <w:tab w:val="left" w:pos="158"/>
        </w:tabs>
        <w:spacing w:after="120" w:line="240" w:lineRule="auto"/>
        <w:rPr>
          <w:rFonts w:ascii="Calibri" w:eastAsia="Calibri" w:hAnsi="Calibri" w:cs="Arial"/>
          <w:sz w:val="18"/>
        </w:rPr>
      </w:pPr>
      <w:bookmarkStart w:id="147" w:name="_Toc8395020"/>
      <w:bookmarkStart w:id="148" w:name="_Toc6563809"/>
      <w:bookmarkStart w:id="149" w:name="_Toc21617028"/>
      <w:bookmarkStart w:id="150" w:name="_Toc26972862"/>
      <w:bookmarkStart w:id="151" w:name="_Toc82644466"/>
      <w:bookmarkStart w:id="152" w:name="HIPPA"/>
      <w:bookmarkEnd w:id="146"/>
      <w:r>
        <w:rPr>
          <w:rFonts w:ascii="Calibri" w:eastAsia="Calibri" w:hAnsi="Calibri" w:cs="Arial"/>
          <w:sz w:val="18"/>
        </w:rPr>
        <w:t xml:space="preserve">Microsoft </w:t>
      </w:r>
      <w:proofErr w:type="spellStart"/>
      <w:r>
        <w:rPr>
          <w:rFonts w:ascii="Calibri" w:eastAsia="Calibri" w:hAnsi="Calibri" w:cs="Arial"/>
          <w:sz w:val="18"/>
        </w:rPr>
        <w:t>proporciona</w:t>
      </w:r>
      <w:proofErr w:type="spellEnd"/>
      <w:r>
        <w:rPr>
          <w:rFonts w:ascii="Calibri" w:eastAsia="Calibri" w:hAnsi="Calibri" w:cs="Arial"/>
          <w:sz w:val="18"/>
        </w:rPr>
        <w:t xml:space="preserve"> </w:t>
      </w:r>
      <w:proofErr w:type="spellStart"/>
      <w:r>
        <w:rPr>
          <w:rFonts w:ascii="Calibri" w:eastAsia="Calibri" w:hAnsi="Calibri" w:cs="Arial"/>
          <w:sz w:val="18"/>
        </w:rPr>
        <w:t>ciertos</w:t>
      </w:r>
      <w:proofErr w:type="spellEnd"/>
      <w:r>
        <w:rPr>
          <w:rFonts w:ascii="Calibri" w:eastAsia="Calibri" w:hAnsi="Calibri" w:cs="Arial"/>
          <w:sz w:val="18"/>
        </w:rPr>
        <w:t xml:space="preserve"> </w:t>
      </w:r>
      <w:proofErr w:type="spellStart"/>
      <w:r>
        <w:rPr>
          <w:rFonts w:ascii="Calibri" w:eastAsia="Calibri" w:hAnsi="Calibri" w:cs="Arial"/>
          <w:sz w:val="18"/>
        </w:rPr>
        <w:t>servicios</w:t>
      </w:r>
      <w:proofErr w:type="spellEnd"/>
      <w:r>
        <w:rPr>
          <w:rFonts w:ascii="Calibri" w:eastAsia="Calibri" w:hAnsi="Calibri" w:cs="Arial"/>
          <w:sz w:val="18"/>
        </w:rPr>
        <w:t xml:space="preserve"> </w:t>
      </w:r>
      <w:proofErr w:type="spellStart"/>
      <w:r>
        <w:rPr>
          <w:rFonts w:ascii="Calibri" w:eastAsia="Calibri" w:hAnsi="Calibri" w:cs="Arial"/>
          <w:sz w:val="18"/>
        </w:rPr>
        <w:t>en</w:t>
      </w:r>
      <w:proofErr w:type="spellEnd"/>
      <w:r>
        <w:rPr>
          <w:rFonts w:ascii="Calibri" w:eastAsia="Calibri" w:hAnsi="Calibri" w:cs="Arial"/>
          <w:sz w:val="18"/>
        </w:rPr>
        <w:t xml:space="preserve"> la </w:t>
      </w:r>
      <w:proofErr w:type="spellStart"/>
      <w:r>
        <w:rPr>
          <w:rFonts w:ascii="Calibri" w:eastAsia="Calibri" w:hAnsi="Calibri" w:cs="Arial"/>
          <w:sz w:val="18"/>
        </w:rPr>
        <w:t>nube</w:t>
      </w:r>
      <w:proofErr w:type="spellEnd"/>
      <w:r>
        <w:rPr>
          <w:rFonts w:ascii="Calibri" w:eastAsia="Calibri" w:hAnsi="Calibri" w:cs="Arial"/>
          <w:sz w:val="18"/>
        </w:rPr>
        <w:t xml:space="preserve"> </w:t>
      </w:r>
      <w:proofErr w:type="spellStart"/>
      <w:r>
        <w:rPr>
          <w:rFonts w:ascii="Calibri" w:eastAsia="Calibri" w:hAnsi="Calibri" w:cs="Arial"/>
          <w:sz w:val="18"/>
        </w:rPr>
        <w:t>gubernamental</w:t>
      </w:r>
      <w:proofErr w:type="spellEnd"/>
      <w:r>
        <w:rPr>
          <w:rFonts w:ascii="Calibri" w:eastAsia="Calibri" w:hAnsi="Calibri" w:cs="Arial"/>
          <w:sz w:val="18"/>
        </w:rPr>
        <w:t xml:space="preserve"> (“</w:t>
      </w:r>
      <w:proofErr w:type="spellStart"/>
      <w:r>
        <w:rPr>
          <w:rFonts w:ascii="Calibri" w:eastAsia="Calibri" w:hAnsi="Calibri" w:cs="Arial"/>
          <w:sz w:val="18"/>
        </w:rPr>
        <w:t>Servicios</w:t>
      </w:r>
      <w:proofErr w:type="spellEnd"/>
      <w:r>
        <w:rPr>
          <w:rFonts w:ascii="Calibri" w:eastAsia="Calibri" w:hAnsi="Calibri" w:cs="Arial"/>
          <w:sz w:val="18"/>
        </w:rPr>
        <w:t xml:space="preserve"> </w:t>
      </w:r>
      <w:proofErr w:type="spellStart"/>
      <w:r>
        <w:rPr>
          <w:rFonts w:ascii="Calibri" w:eastAsia="Calibri" w:hAnsi="Calibri" w:cs="Arial"/>
          <w:sz w:val="18"/>
        </w:rPr>
        <w:t>Cubiertos</w:t>
      </w:r>
      <w:proofErr w:type="spellEnd"/>
      <w:r>
        <w:rPr>
          <w:rFonts w:ascii="Calibri" w:eastAsia="Calibri" w:hAnsi="Calibri" w:cs="Arial"/>
          <w:sz w:val="18"/>
        </w:rPr>
        <w:t xml:space="preserve">”) de </w:t>
      </w:r>
      <w:proofErr w:type="spellStart"/>
      <w:r>
        <w:rPr>
          <w:rFonts w:ascii="Calibri" w:eastAsia="Calibri" w:hAnsi="Calibri" w:cs="Arial"/>
          <w:sz w:val="18"/>
        </w:rPr>
        <w:t>acuerdo</w:t>
      </w:r>
      <w:proofErr w:type="spellEnd"/>
      <w:r>
        <w:rPr>
          <w:rFonts w:ascii="Calibri" w:eastAsia="Calibri" w:hAnsi="Calibri" w:cs="Arial"/>
          <w:sz w:val="18"/>
        </w:rPr>
        <w:t xml:space="preserve"> con la Política de </w:t>
      </w:r>
      <w:proofErr w:type="spellStart"/>
      <w:r>
        <w:rPr>
          <w:rFonts w:ascii="Calibri" w:eastAsia="Calibri" w:hAnsi="Calibri" w:cs="Arial"/>
          <w:sz w:val="18"/>
        </w:rPr>
        <w:t>Seguridad</w:t>
      </w:r>
      <w:proofErr w:type="spellEnd"/>
      <w:r>
        <w:rPr>
          <w:rFonts w:ascii="Calibri" w:eastAsia="Calibri" w:hAnsi="Calibri" w:cs="Arial"/>
          <w:sz w:val="18"/>
        </w:rPr>
        <w:t xml:space="preserve"> de Criminal Justice Information Services (“CJIS”) del FBI (“Política de CJIS”). La Política de CJIS </w:t>
      </w:r>
      <w:proofErr w:type="spellStart"/>
      <w:r>
        <w:rPr>
          <w:rFonts w:ascii="Calibri" w:eastAsia="Calibri" w:hAnsi="Calibri" w:cs="Arial"/>
          <w:sz w:val="18"/>
        </w:rPr>
        <w:t>rige</w:t>
      </w:r>
      <w:proofErr w:type="spellEnd"/>
      <w:r>
        <w:rPr>
          <w:rFonts w:ascii="Calibri" w:eastAsia="Calibri" w:hAnsi="Calibri" w:cs="Arial"/>
          <w:sz w:val="18"/>
        </w:rPr>
        <w:t xml:space="preserve"> </w:t>
      </w:r>
      <w:proofErr w:type="spellStart"/>
      <w:r>
        <w:rPr>
          <w:rFonts w:ascii="Calibri" w:eastAsia="Calibri" w:hAnsi="Calibri" w:cs="Arial"/>
          <w:sz w:val="18"/>
        </w:rPr>
        <w:t>el</w:t>
      </w:r>
      <w:proofErr w:type="spellEnd"/>
      <w:r>
        <w:rPr>
          <w:rFonts w:ascii="Calibri" w:eastAsia="Calibri" w:hAnsi="Calibri" w:cs="Arial"/>
          <w:sz w:val="18"/>
        </w:rPr>
        <w:t xml:space="preserve"> </w:t>
      </w:r>
      <w:proofErr w:type="spellStart"/>
      <w:r>
        <w:rPr>
          <w:rFonts w:ascii="Calibri" w:eastAsia="Calibri" w:hAnsi="Calibri" w:cs="Arial"/>
          <w:sz w:val="18"/>
        </w:rPr>
        <w:t>uso</w:t>
      </w:r>
      <w:proofErr w:type="spellEnd"/>
      <w:r>
        <w:rPr>
          <w:rFonts w:ascii="Calibri" w:eastAsia="Calibri" w:hAnsi="Calibri" w:cs="Arial"/>
          <w:sz w:val="18"/>
        </w:rPr>
        <w:t xml:space="preserve"> y la </w:t>
      </w:r>
      <w:proofErr w:type="spellStart"/>
      <w:r>
        <w:rPr>
          <w:rFonts w:ascii="Calibri" w:eastAsia="Calibri" w:hAnsi="Calibri" w:cs="Arial"/>
          <w:sz w:val="18"/>
        </w:rPr>
        <w:t>transmisión</w:t>
      </w:r>
      <w:proofErr w:type="spellEnd"/>
      <w:r>
        <w:rPr>
          <w:rFonts w:ascii="Calibri" w:eastAsia="Calibri" w:hAnsi="Calibri" w:cs="Arial"/>
          <w:sz w:val="18"/>
        </w:rPr>
        <w:t xml:space="preserve"> de la </w:t>
      </w:r>
      <w:proofErr w:type="spellStart"/>
      <w:r>
        <w:rPr>
          <w:rFonts w:ascii="Calibri" w:eastAsia="Calibri" w:hAnsi="Calibri" w:cs="Arial"/>
          <w:sz w:val="18"/>
        </w:rPr>
        <w:t>información</w:t>
      </w:r>
      <w:proofErr w:type="spellEnd"/>
      <w:r>
        <w:rPr>
          <w:rFonts w:ascii="Calibri" w:eastAsia="Calibri" w:hAnsi="Calibri" w:cs="Arial"/>
          <w:sz w:val="18"/>
        </w:rPr>
        <w:t xml:space="preserve"> del </w:t>
      </w:r>
      <w:proofErr w:type="spellStart"/>
      <w:r>
        <w:rPr>
          <w:rFonts w:ascii="Calibri" w:eastAsia="Calibri" w:hAnsi="Calibri" w:cs="Arial"/>
          <w:sz w:val="18"/>
        </w:rPr>
        <w:t>sistema</w:t>
      </w:r>
      <w:proofErr w:type="spellEnd"/>
      <w:r>
        <w:rPr>
          <w:rFonts w:ascii="Calibri" w:eastAsia="Calibri" w:hAnsi="Calibri" w:cs="Arial"/>
          <w:sz w:val="18"/>
        </w:rPr>
        <w:t xml:space="preserve"> penal. Todos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Servicios</w:t>
      </w:r>
      <w:proofErr w:type="spellEnd"/>
      <w:r>
        <w:rPr>
          <w:rFonts w:ascii="Calibri" w:eastAsia="Calibri" w:hAnsi="Calibri" w:cs="Arial"/>
          <w:sz w:val="18"/>
        </w:rPr>
        <w:t xml:space="preserve"> </w:t>
      </w:r>
      <w:proofErr w:type="spellStart"/>
      <w:r>
        <w:rPr>
          <w:rFonts w:ascii="Calibri" w:eastAsia="Calibri" w:hAnsi="Calibri" w:cs="Arial"/>
          <w:sz w:val="18"/>
        </w:rPr>
        <w:t>Cubiertos</w:t>
      </w:r>
      <w:proofErr w:type="spellEnd"/>
      <w:r>
        <w:rPr>
          <w:rFonts w:ascii="Calibri" w:eastAsia="Calibri" w:hAnsi="Calibri" w:cs="Arial"/>
          <w:sz w:val="18"/>
        </w:rPr>
        <w:t xml:space="preserve"> </w:t>
      </w:r>
      <w:proofErr w:type="spellStart"/>
      <w:r>
        <w:rPr>
          <w:rFonts w:ascii="Calibri" w:eastAsia="Calibri" w:hAnsi="Calibri" w:cs="Arial"/>
          <w:sz w:val="18"/>
        </w:rPr>
        <w:t>por</w:t>
      </w:r>
      <w:proofErr w:type="spellEnd"/>
      <w:r>
        <w:rPr>
          <w:rFonts w:ascii="Calibri" w:eastAsia="Calibri" w:hAnsi="Calibri" w:cs="Arial"/>
          <w:sz w:val="18"/>
        </w:rPr>
        <w:t xml:space="preserve"> Microsoft CJIS se </w:t>
      </w:r>
      <w:proofErr w:type="spellStart"/>
      <w:r>
        <w:rPr>
          <w:rFonts w:ascii="Calibri" w:eastAsia="Calibri" w:hAnsi="Calibri" w:cs="Arial"/>
          <w:sz w:val="18"/>
        </w:rPr>
        <w:t>regirán</w:t>
      </w:r>
      <w:proofErr w:type="spellEnd"/>
      <w:r>
        <w:rPr>
          <w:rFonts w:ascii="Calibri" w:eastAsia="Calibri" w:hAnsi="Calibri" w:cs="Arial"/>
          <w:sz w:val="18"/>
        </w:rPr>
        <w:t xml:space="preserve"> </w:t>
      </w:r>
      <w:proofErr w:type="spellStart"/>
      <w:r>
        <w:rPr>
          <w:rFonts w:ascii="Calibri" w:eastAsia="Calibri" w:hAnsi="Calibri" w:cs="Arial"/>
          <w:sz w:val="18"/>
        </w:rPr>
        <w:t>por</w:t>
      </w:r>
      <w:proofErr w:type="spellEnd"/>
      <w:r>
        <w:rPr>
          <w:rFonts w:ascii="Calibri" w:eastAsia="Calibri" w:hAnsi="Calibri" w:cs="Arial"/>
          <w:sz w:val="18"/>
        </w:rPr>
        <w:t xml:space="preserve"> </w:t>
      </w:r>
      <w:proofErr w:type="spellStart"/>
      <w:r>
        <w:rPr>
          <w:rFonts w:ascii="Calibri" w:eastAsia="Calibri" w:hAnsi="Calibri" w:cs="Arial"/>
          <w:sz w:val="18"/>
        </w:rPr>
        <w:t>los</w:t>
      </w:r>
      <w:proofErr w:type="spellEnd"/>
      <w:r>
        <w:rPr>
          <w:rFonts w:ascii="Calibri" w:eastAsia="Calibri" w:hAnsi="Calibri" w:cs="Arial"/>
          <w:sz w:val="18"/>
        </w:rPr>
        <w:t xml:space="preserve"> </w:t>
      </w:r>
      <w:proofErr w:type="spellStart"/>
      <w:r>
        <w:rPr>
          <w:rFonts w:ascii="Calibri" w:eastAsia="Calibri" w:hAnsi="Calibri" w:cs="Arial"/>
          <w:sz w:val="18"/>
        </w:rPr>
        <w:t>términos</w:t>
      </w:r>
      <w:proofErr w:type="spellEnd"/>
      <w:r>
        <w:rPr>
          <w:rFonts w:ascii="Calibri" w:eastAsia="Calibri" w:hAnsi="Calibri" w:cs="Arial"/>
          <w:sz w:val="18"/>
        </w:rPr>
        <w:t xml:space="preserve"> y </w:t>
      </w:r>
      <w:proofErr w:type="spellStart"/>
      <w:r>
        <w:rPr>
          <w:rFonts w:ascii="Calibri" w:eastAsia="Calibri" w:hAnsi="Calibri" w:cs="Arial"/>
          <w:sz w:val="18"/>
        </w:rPr>
        <w:t>condiciones</w:t>
      </w:r>
      <w:proofErr w:type="spellEnd"/>
      <w:r>
        <w:rPr>
          <w:rFonts w:ascii="Calibri" w:eastAsia="Calibri" w:hAnsi="Calibri" w:cs="Arial"/>
          <w:sz w:val="18"/>
        </w:rPr>
        <w:t xml:space="preserve"> del </w:t>
      </w:r>
      <w:proofErr w:type="spellStart"/>
      <w:r>
        <w:rPr>
          <w:rFonts w:ascii="Calibri" w:eastAsia="Calibri" w:hAnsi="Calibri" w:cs="Arial"/>
          <w:sz w:val="18"/>
        </w:rPr>
        <w:t>Contrato</w:t>
      </w:r>
      <w:proofErr w:type="spellEnd"/>
      <w:r>
        <w:rPr>
          <w:rFonts w:ascii="Calibri" w:eastAsia="Calibri" w:hAnsi="Calibri" w:cs="Arial"/>
          <w:sz w:val="18"/>
        </w:rPr>
        <w:t xml:space="preserve"> de </w:t>
      </w:r>
      <w:proofErr w:type="spellStart"/>
      <w:r>
        <w:rPr>
          <w:rFonts w:ascii="Calibri" w:eastAsia="Calibri" w:hAnsi="Calibri" w:cs="Arial"/>
          <w:sz w:val="18"/>
        </w:rPr>
        <w:t>Administración</w:t>
      </w:r>
      <w:proofErr w:type="spellEnd"/>
      <w:r>
        <w:rPr>
          <w:rFonts w:ascii="Calibri" w:eastAsia="Calibri" w:hAnsi="Calibri" w:cs="Arial"/>
          <w:sz w:val="18"/>
        </w:rPr>
        <w:t xml:space="preserve"> de CJIS.</w:t>
      </w:r>
    </w:p>
    <w:p w14:paraId="00379469" w14:textId="77777777" w:rsidR="00D90C80" w:rsidRPr="003E2463" w:rsidRDefault="00D90C80" w:rsidP="00302D30">
      <w:pPr>
        <w:pStyle w:val="ProductList-SubSubSectionHeading"/>
        <w:keepNext/>
        <w:spacing w:after="120"/>
        <w:jc w:val="both"/>
        <w:outlineLvl w:val="1"/>
        <w:rPr>
          <w:i/>
          <w:iCs/>
          <w:lang w:val="es-ES"/>
        </w:rPr>
      </w:pPr>
      <w:bookmarkStart w:id="153" w:name="_Toc155362846"/>
      <w:r w:rsidRPr="003E2463">
        <w:rPr>
          <w:i/>
          <w:iCs/>
          <w:lang w:val="es-ES"/>
        </w:rPr>
        <w:t>HIPAA</w:t>
      </w:r>
      <w:bookmarkEnd w:id="147"/>
      <w:bookmarkEnd w:id="148"/>
      <w:bookmarkEnd w:id="149"/>
      <w:bookmarkEnd w:id="150"/>
      <w:bookmarkEnd w:id="151"/>
      <w:r w:rsidRPr="003E2463">
        <w:rPr>
          <w:i/>
          <w:iCs/>
          <w:lang w:val="es-ES"/>
        </w:rPr>
        <w:t xml:space="preserve"> Business </w:t>
      </w:r>
      <w:proofErr w:type="spellStart"/>
      <w:r w:rsidRPr="003E2463">
        <w:rPr>
          <w:i/>
          <w:iCs/>
          <w:lang w:val="es-ES"/>
        </w:rPr>
        <w:t>Associate</w:t>
      </w:r>
      <w:bookmarkEnd w:id="153"/>
      <w:proofErr w:type="spellEnd"/>
    </w:p>
    <w:bookmarkEnd w:id="152"/>
    <w:p w14:paraId="6F45205C" w14:textId="71ED7882" w:rsidR="00D90C80" w:rsidRPr="005A7C1B" w:rsidRDefault="00D90C80" w:rsidP="00302D30">
      <w:pPr>
        <w:pStyle w:val="ProductList-Body"/>
        <w:spacing w:after="120"/>
        <w:jc w:val="both"/>
        <w:rPr>
          <w:lang w:val="es-ES"/>
        </w:rPr>
      </w:pPr>
      <w:r w:rsidRPr="005A7C1B">
        <w:rPr>
          <w:lang w:val="es-ES"/>
        </w:rPr>
        <w:t xml:space="preserve">En el supuesto de que —tal y como se definen estos términos en la ley estadounidense </w:t>
      </w:r>
      <w:proofErr w:type="spellStart"/>
      <w:r w:rsidRPr="005A7C1B">
        <w:rPr>
          <w:i/>
          <w:iCs/>
          <w:lang w:val="es-ES"/>
        </w:rPr>
        <w:t>Health</w:t>
      </w:r>
      <w:proofErr w:type="spellEnd"/>
      <w:r w:rsidRPr="005A7C1B">
        <w:rPr>
          <w:i/>
          <w:iCs/>
          <w:lang w:val="es-ES"/>
        </w:rPr>
        <w:t xml:space="preserve"> </w:t>
      </w:r>
      <w:proofErr w:type="spellStart"/>
      <w:r w:rsidRPr="005A7C1B">
        <w:rPr>
          <w:i/>
          <w:iCs/>
          <w:lang w:val="es-ES"/>
        </w:rPr>
        <w:t>Insurance</w:t>
      </w:r>
      <w:proofErr w:type="spellEnd"/>
      <w:r w:rsidRPr="005A7C1B">
        <w:rPr>
          <w:i/>
          <w:iCs/>
          <w:lang w:val="es-ES"/>
        </w:rPr>
        <w:t xml:space="preserve"> </w:t>
      </w:r>
      <w:proofErr w:type="spellStart"/>
      <w:r w:rsidRPr="005A7C1B">
        <w:rPr>
          <w:i/>
          <w:iCs/>
          <w:lang w:val="es-ES"/>
        </w:rPr>
        <w:t>Portability</w:t>
      </w:r>
      <w:proofErr w:type="spellEnd"/>
      <w:r w:rsidRPr="005A7C1B">
        <w:rPr>
          <w:i/>
          <w:iCs/>
          <w:lang w:val="es-ES"/>
        </w:rPr>
        <w:t xml:space="preserve"> and </w:t>
      </w:r>
      <w:proofErr w:type="spellStart"/>
      <w:r w:rsidRPr="005A7C1B">
        <w:rPr>
          <w:i/>
          <w:iCs/>
          <w:lang w:val="es-ES"/>
        </w:rPr>
        <w:t>Accountability</w:t>
      </w:r>
      <w:proofErr w:type="spellEnd"/>
      <w:r w:rsidRPr="005A7C1B">
        <w:rPr>
          <w:i/>
          <w:iCs/>
          <w:lang w:val="es-ES"/>
        </w:rPr>
        <w:t xml:space="preserve"> </w:t>
      </w:r>
      <w:proofErr w:type="spellStart"/>
      <w:r w:rsidRPr="005A7C1B">
        <w:rPr>
          <w:i/>
          <w:iCs/>
          <w:lang w:val="es-ES"/>
        </w:rPr>
        <w:t>Act</w:t>
      </w:r>
      <w:proofErr w:type="spellEnd"/>
      <w:r w:rsidRPr="005A7C1B">
        <w:rPr>
          <w:i/>
          <w:iCs/>
          <w:lang w:val="es-ES"/>
        </w:rPr>
        <w:t xml:space="preserve"> </w:t>
      </w:r>
      <w:proofErr w:type="spellStart"/>
      <w:r w:rsidRPr="005A7C1B">
        <w:rPr>
          <w:i/>
          <w:iCs/>
          <w:lang w:val="es-ES"/>
        </w:rPr>
        <w:t>of</w:t>
      </w:r>
      <w:proofErr w:type="spellEnd"/>
      <w:r w:rsidRPr="005A7C1B">
        <w:rPr>
          <w:i/>
          <w:iCs/>
          <w:lang w:val="es-ES"/>
        </w:rPr>
        <w:t xml:space="preserve"> 1996</w:t>
      </w:r>
      <w:r w:rsidRPr="005A7C1B">
        <w:rPr>
          <w:lang w:val="es-ES"/>
        </w:rPr>
        <w:t>, enmendada, y en las regulaciones promulgadas a su amparo (en su conjunto, “HIPPA”)— el Cliente sea una “</w:t>
      </w:r>
      <w:proofErr w:type="spellStart"/>
      <w:r w:rsidRPr="005A7C1B">
        <w:rPr>
          <w:i/>
          <w:iCs/>
          <w:lang w:val="es-ES"/>
        </w:rPr>
        <w:t>covered</w:t>
      </w:r>
      <w:proofErr w:type="spellEnd"/>
      <w:r w:rsidRPr="005A7C1B">
        <w:rPr>
          <w:i/>
          <w:iCs/>
          <w:lang w:val="es-ES"/>
        </w:rPr>
        <w:t xml:space="preserve"> </w:t>
      </w:r>
      <w:proofErr w:type="spellStart"/>
      <w:r w:rsidRPr="005A7C1B">
        <w:rPr>
          <w:i/>
          <w:iCs/>
          <w:lang w:val="es-ES"/>
        </w:rPr>
        <w:t>entity</w:t>
      </w:r>
      <w:proofErr w:type="spellEnd"/>
      <w:r w:rsidRPr="005A7C1B">
        <w:rPr>
          <w:lang w:val="es-ES"/>
        </w:rPr>
        <w:t>” o un “</w:t>
      </w:r>
      <w:proofErr w:type="spellStart"/>
      <w:r w:rsidRPr="005A7C1B">
        <w:rPr>
          <w:i/>
          <w:iCs/>
          <w:lang w:val="es-ES"/>
        </w:rPr>
        <w:t>business</w:t>
      </w:r>
      <w:proofErr w:type="spellEnd"/>
      <w:r w:rsidRPr="005A7C1B">
        <w:rPr>
          <w:i/>
          <w:iCs/>
          <w:lang w:val="es-ES"/>
        </w:rPr>
        <w:t xml:space="preserve"> </w:t>
      </w:r>
      <w:proofErr w:type="spellStart"/>
      <w:r w:rsidRPr="005A7C1B">
        <w:rPr>
          <w:i/>
          <w:iCs/>
          <w:lang w:val="es-ES"/>
        </w:rPr>
        <w:t>associate</w:t>
      </w:r>
      <w:proofErr w:type="spellEnd"/>
      <w:r w:rsidRPr="005A7C1B">
        <w:rPr>
          <w:lang w:val="es-ES"/>
        </w:rPr>
        <w:t>” e incluya “</w:t>
      </w:r>
      <w:proofErr w:type="spellStart"/>
      <w:r w:rsidRPr="005A7C1B">
        <w:rPr>
          <w:i/>
          <w:iCs/>
          <w:lang w:val="es-ES"/>
        </w:rPr>
        <w:t>protected</w:t>
      </w:r>
      <w:proofErr w:type="spellEnd"/>
      <w:r w:rsidRPr="005A7C1B">
        <w:rPr>
          <w:i/>
          <w:iCs/>
          <w:lang w:val="es-ES"/>
        </w:rPr>
        <w:t xml:space="preserve"> </w:t>
      </w:r>
      <w:proofErr w:type="spellStart"/>
      <w:r w:rsidRPr="005A7C1B">
        <w:rPr>
          <w:i/>
          <w:iCs/>
          <w:lang w:val="es-ES"/>
        </w:rPr>
        <w:t>health</w:t>
      </w:r>
      <w:proofErr w:type="spellEnd"/>
      <w:r w:rsidRPr="005A7C1B">
        <w:rPr>
          <w:i/>
          <w:iCs/>
          <w:lang w:val="es-ES"/>
        </w:rPr>
        <w:t xml:space="preserve"> </w:t>
      </w:r>
      <w:proofErr w:type="spellStart"/>
      <w:r w:rsidRPr="005A7C1B">
        <w:rPr>
          <w:i/>
          <w:iCs/>
          <w:lang w:val="es-ES"/>
        </w:rPr>
        <w:t>information</w:t>
      </w:r>
      <w:proofErr w:type="spellEnd"/>
      <w:r w:rsidRPr="005A7C1B">
        <w:rPr>
          <w:lang w:val="es-ES"/>
        </w:rPr>
        <w:t xml:space="preserve">” en los Datos de Cliente o en los Datos de Servicios Profesionales, entonces la formalización del contrato del Cliente incluye la formalización del acuerdo </w:t>
      </w:r>
      <w:r w:rsidRPr="005A7C1B">
        <w:rPr>
          <w:i/>
          <w:iCs/>
          <w:lang w:val="es-ES"/>
        </w:rPr>
        <w:t xml:space="preserve">HIPAA Business </w:t>
      </w:r>
      <w:proofErr w:type="spellStart"/>
      <w:r w:rsidRPr="005A7C1B">
        <w:rPr>
          <w:i/>
          <w:iCs/>
          <w:lang w:val="es-ES"/>
        </w:rPr>
        <w:t>Associate</w:t>
      </w:r>
      <w:proofErr w:type="spellEnd"/>
      <w:r w:rsidRPr="005A7C1B">
        <w:rPr>
          <w:i/>
          <w:iCs/>
          <w:lang w:val="es-ES"/>
        </w:rPr>
        <w:t xml:space="preserve"> </w:t>
      </w:r>
      <w:proofErr w:type="spellStart"/>
      <w:r w:rsidRPr="005A7C1B">
        <w:rPr>
          <w:i/>
          <w:iCs/>
          <w:lang w:val="es-ES"/>
        </w:rPr>
        <w:t>Agreement</w:t>
      </w:r>
      <w:proofErr w:type="spellEnd"/>
      <w:r w:rsidRPr="005A7C1B">
        <w:rPr>
          <w:lang w:val="es-ES"/>
        </w:rPr>
        <w:t xml:space="preserve"> (“BAA”), cuyo texto completo identifica los Servicios Online y Servicios Profesionales a los que se aplica y </w:t>
      </w:r>
      <w:r>
        <w:rPr>
          <w:lang w:val="es-ES"/>
        </w:rPr>
        <w:t xml:space="preserve">que </w:t>
      </w:r>
      <w:r w:rsidRPr="005A7C1B">
        <w:rPr>
          <w:lang w:val="es-ES"/>
        </w:rPr>
        <w:t xml:space="preserve">está disponible en </w:t>
      </w:r>
      <w:hyperlink r:id="rId25" w:history="1">
        <w:r w:rsidRPr="005A7C1B">
          <w:rPr>
            <w:rStyle w:val="Hyperlink"/>
            <w:lang w:val="es-ES"/>
          </w:rPr>
          <w:t>http://aka.ms/BAA</w:t>
        </w:r>
      </w:hyperlink>
      <w:r w:rsidRPr="005A7C1B">
        <w:rPr>
          <w:lang w:val="es-ES"/>
        </w:rPr>
        <w:t>. El Cliente pueden optar por excluirse del BAA enviando la siguiente información a Microsoft mediante una notificación por escrito (según los términos del contrato del Cliente):</w:t>
      </w:r>
    </w:p>
    <w:p w14:paraId="49F76DAC" w14:textId="77777777" w:rsidR="00D90C80" w:rsidRPr="003E2463" w:rsidRDefault="00D90C80" w:rsidP="00302D30">
      <w:pPr>
        <w:pStyle w:val="ProductList-Body"/>
        <w:numPr>
          <w:ilvl w:val="0"/>
          <w:numId w:val="4"/>
        </w:numPr>
        <w:ind w:left="720"/>
        <w:jc w:val="both"/>
        <w:rPr>
          <w:lang w:val="es-ES"/>
        </w:rPr>
      </w:pPr>
      <w:r w:rsidRPr="003E2463">
        <w:rPr>
          <w:lang w:val="es-ES"/>
        </w:rPr>
        <w:t>el nombre legal completo del Cliente y cualquier Filial con respecto a la que se esté ejercitando esta opción; y</w:t>
      </w:r>
    </w:p>
    <w:bookmarkEnd w:id="141"/>
    <w:p w14:paraId="34373847" w14:textId="22742BA2" w:rsidR="00D90C80" w:rsidRPr="00264BA0" w:rsidRDefault="00D90C80" w:rsidP="00302D30">
      <w:pPr>
        <w:pStyle w:val="ProductList-Body"/>
        <w:numPr>
          <w:ilvl w:val="0"/>
          <w:numId w:val="4"/>
        </w:numPr>
        <w:spacing w:after="120"/>
        <w:ind w:left="720"/>
        <w:jc w:val="both"/>
        <w:rPr>
          <w:i/>
          <w:iCs/>
          <w:lang w:val="es-ES"/>
        </w:rPr>
      </w:pPr>
      <w:r w:rsidRPr="003E2463">
        <w:rPr>
          <w:lang w:val="es-ES"/>
        </w:rPr>
        <w:t xml:space="preserve">si el Cliente tiene varios contratos, el contrato </w:t>
      </w:r>
      <w:r w:rsidR="00E06312">
        <w:t xml:space="preserve">del </w:t>
      </w:r>
      <w:proofErr w:type="spellStart"/>
      <w:r w:rsidR="00E06312">
        <w:t>Cliente</w:t>
      </w:r>
      <w:proofErr w:type="spellEnd"/>
      <w:r w:rsidR="00E06312">
        <w:t xml:space="preserve"> </w:t>
      </w:r>
      <w:r w:rsidRPr="003E2463">
        <w:rPr>
          <w:lang w:val="es-ES"/>
        </w:rPr>
        <w:t>al que se aplica la exclusión.</w:t>
      </w:r>
    </w:p>
    <w:p w14:paraId="4A03E71C" w14:textId="77777777" w:rsidR="00E50D90" w:rsidRDefault="00E50D90" w:rsidP="00264BA0">
      <w:pPr>
        <w:pStyle w:val="ProductList-SubSubSectionHeading"/>
        <w:keepNext/>
        <w:spacing w:after="120"/>
        <w:outlineLvl w:val="1"/>
      </w:pPr>
      <w:bookmarkStart w:id="154" w:name="_Toc123049607"/>
      <w:bookmarkStart w:id="155" w:name="_Toc155362847"/>
      <w:proofErr w:type="spellStart"/>
      <w:r>
        <w:t>Datos</w:t>
      </w:r>
      <w:proofErr w:type="spellEnd"/>
      <w:r>
        <w:t xml:space="preserve"> de </w:t>
      </w:r>
      <w:proofErr w:type="spellStart"/>
      <w:r>
        <w:t>telecomunicaciones</w:t>
      </w:r>
      <w:bookmarkEnd w:id="154"/>
      <w:bookmarkEnd w:id="155"/>
      <w:proofErr w:type="spellEnd"/>
    </w:p>
    <w:p w14:paraId="12C5F01F" w14:textId="77777777" w:rsidR="00E50D90" w:rsidRPr="0029305A" w:rsidRDefault="00E50D90" w:rsidP="00264BA0">
      <w:pPr>
        <w:pStyle w:val="ProductList-Body"/>
        <w:spacing w:after="120"/>
      </w:pPr>
      <w:r>
        <w:t xml:space="preserve">En la </w:t>
      </w:r>
      <w:proofErr w:type="spellStart"/>
      <w:r>
        <w:t>medida</w:t>
      </w:r>
      <w:proofErr w:type="spellEnd"/>
      <w:r>
        <w:t xml:space="preserve"> </w:t>
      </w:r>
      <w:proofErr w:type="spellStart"/>
      <w:r>
        <w:t>en</w:t>
      </w:r>
      <w:proofErr w:type="spellEnd"/>
      <w:r>
        <w:t xml:space="preserve"> que Microsoft </w:t>
      </w:r>
      <w:proofErr w:type="spellStart"/>
      <w:r>
        <w:t>procese</w:t>
      </w:r>
      <w:proofErr w:type="spellEnd"/>
      <w:r>
        <w:t xml:space="preserve"> </w:t>
      </w:r>
      <w:proofErr w:type="spellStart"/>
      <w:r>
        <w:t>el</w:t>
      </w:r>
      <w:proofErr w:type="spellEnd"/>
      <w:r>
        <w:t xml:space="preserve"> </w:t>
      </w:r>
      <w:proofErr w:type="spellStart"/>
      <w:r>
        <w:t>tráfico</w:t>
      </w:r>
      <w:proofErr w:type="spellEnd"/>
      <w:r>
        <w:t xml:space="preserve">, </w:t>
      </w:r>
      <w:proofErr w:type="spellStart"/>
      <w:r>
        <w:t>el</w:t>
      </w:r>
      <w:proofErr w:type="spellEnd"/>
      <w:r>
        <w:t xml:space="preserve"> </w:t>
      </w:r>
      <w:proofErr w:type="spellStart"/>
      <w:r>
        <w:t>contenido</w:t>
      </w:r>
      <w:proofErr w:type="spellEnd"/>
      <w:r>
        <w:t xml:space="preserve"> y </w:t>
      </w:r>
      <w:proofErr w:type="spellStart"/>
      <w:r>
        <w:t>otros</w:t>
      </w:r>
      <w:proofErr w:type="spellEnd"/>
      <w:r>
        <w:t xml:space="preserve"> </w:t>
      </w:r>
      <w:proofErr w:type="spellStart"/>
      <w:r>
        <w:t>Datos</w:t>
      </w:r>
      <w:proofErr w:type="spellEnd"/>
      <w:r>
        <w:t xml:space="preserve"> </w:t>
      </w:r>
      <w:proofErr w:type="spellStart"/>
      <w:r>
        <w:t>Personales</w:t>
      </w:r>
      <w:proofErr w:type="spellEnd"/>
      <w:r>
        <w:t xml:space="preserve"> </w:t>
      </w:r>
      <w:proofErr w:type="spellStart"/>
      <w:r>
        <w:t>en</w:t>
      </w:r>
      <w:proofErr w:type="spellEnd"/>
      <w:r>
        <w:t xml:space="preserve"> la </w:t>
      </w:r>
      <w:proofErr w:type="spellStart"/>
      <w:r>
        <w:t>provisión</w:t>
      </w:r>
      <w:proofErr w:type="spellEnd"/>
      <w:r>
        <w:t xml:space="preserve"> de </w:t>
      </w:r>
      <w:proofErr w:type="spellStart"/>
      <w:r>
        <w:t>Productos</w:t>
      </w:r>
      <w:proofErr w:type="spellEnd"/>
      <w:r>
        <w:t xml:space="preserve"> y </w:t>
      </w:r>
      <w:proofErr w:type="spellStart"/>
      <w:r>
        <w:t>Servicios</w:t>
      </w:r>
      <w:proofErr w:type="spellEnd"/>
      <w:r>
        <w:t xml:space="preserve"> que </w:t>
      </w:r>
      <w:proofErr w:type="spellStart"/>
      <w:r>
        <w:t>sean</w:t>
      </w:r>
      <w:proofErr w:type="spellEnd"/>
      <w:r>
        <w:t xml:space="preserve"> susceptible de </w:t>
      </w:r>
      <w:proofErr w:type="spellStart"/>
      <w:r>
        <w:t>considerarse</w:t>
      </w:r>
      <w:proofErr w:type="spellEnd"/>
      <w:r>
        <w:t xml:space="preserve"> </w:t>
      </w:r>
      <w:proofErr w:type="spellStart"/>
      <w:r>
        <w:t>servicios</w:t>
      </w:r>
      <w:proofErr w:type="spellEnd"/>
      <w:r>
        <w:t xml:space="preserve"> de </w:t>
      </w:r>
      <w:proofErr w:type="spellStart"/>
      <w:r>
        <w:t>telecomunicaciones</w:t>
      </w:r>
      <w:proofErr w:type="spellEnd"/>
      <w:r>
        <w:t xml:space="preserve"> </w:t>
      </w:r>
      <w:proofErr w:type="spellStart"/>
      <w:r>
        <w:t>según</w:t>
      </w:r>
      <w:proofErr w:type="spellEnd"/>
      <w:r>
        <w:t xml:space="preserve"> la ley </w:t>
      </w:r>
      <w:proofErr w:type="spellStart"/>
      <w:r>
        <w:t>aplicable</w:t>
      </w:r>
      <w:proofErr w:type="spellEnd"/>
      <w:r>
        <w:t xml:space="preserve">, </w:t>
      </w:r>
      <w:proofErr w:type="spellStart"/>
      <w:r>
        <w:t>pueden</w:t>
      </w:r>
      <w:proofErr w:type="spellEnd"/>
      <w:r>
        <w:t xml:space="preserve"> </w:t>
      </w:r>
      <w:proofErr w:type="spellStart"/>
      <w:r>
        <w:t>aplicarse</w:t>
      </w:r>
      <w:proofErr w:type="spellEnd"/>
      <w:r>
        <w:t xml:space="preserve"> </w:t>
      </w:r>
      <w:proofErr w:type="spellStart"/>
      <w:r>
        <w:t>obligaciones</w:t>
      </w:r>
      <w:proofErr w:type="spellEnd"/>
      <w:r>
        <w:t xml:space="preserve"> </w:t>
      </w:r>
      <w:proofErr w:type="spellStart"/>
      <w:r>
        <w:t>legales</w:t>
      </w:r>
      <w:proofErr w:type="spellEnd"/>
      <w:r>
        <w:t xml:space="preserve"> </w:t>
      </w:r>
      <w:proofErr w:type="spellStart"/>
      <w:r>
        <w:t>específicas</w:t>
      </w:r>
      <w:proofErr w:type="spellEnd"/>
      <w:r>
        <w:t xml:space="preserve">. Microsoft </w:t>
      </w:r>
      <w:proofErr w:type="spellStart"/>
      <w:r>
        <w:t>cumplirá</w:t>
      </w:r>
      <w:proofErr w:type="spellEnd"/>
      <w:r>
        <w:t xml:space="preserve"> </w:t>
      </w:r>
      <w:proofErr w:type="spellStart"/>
      <w:r>
        <w:t>todas</w:t>
      </w:r>
      <w:proofErr w:type="spellEnd"/>
      <w:r>
        <w:t xml:space="preserve"> las </w:t>
      </w:r>
      <w:proofErr w:type="spellStart"/>
      <w:r>
        <w:t>leyes</w:t>
      </w:r>
      <w:proofErr w:type="spellEnd"/>
      <w:r>
        <w:t xml:space="preserve"> y </w:t>
      </w:r>
      <w:proofErr w:type="spellStart"/>
      <w:r>
        <w:t>los</w:t>
      </w:r>
      <w:proofErr w:type="spellEnd"/>
      <w:r>
        <w:t xml:space="preserve"> </w:t>
      </w:r>
      <w:proofErr w:type="spellStart"/>
      <w:r>
        <w:t>reglamentos</w:t>
      </w:r>
      <w:proofErr w:type="spellEnd"/>
      <w:r>
        <w:t xml:space="preserve"> </w:t>
      </w:r>
      <w:proofErr w:type="spellStart"/>
      <w:r>
        <w:t>específicos</w:t>
      </w:r>
      <w:proofErr w:type="spellEnd"/>
      <w:r>
        <w:t xml:space="preserve"> que se </w:t>
      </w:r>
      <w:proofErr w:type="spellStart"/>
      <w:r>
        <w:t>apliquen</w:t>
      </w:r>
      <w:proofErr w:type="spellEnd"/>
      <w:r>
        <w:t xml:space="preserve"> a </w:t>
      </w:r>
      <w:proofErr w:type="spellStart"/>
      <w:r>
        <w:t>su</w:t>
      </w:r>
      <w:proofErr w:type="spellEnd"/>
      <w:r>
        <w:t xml:space="preserve"> </w:t>
      </w:r>
      <w:proofErr w:type="spellStart"/>
      <w:r>
        <w:t>prestación</w:t>
      </w:r>
      <w:proofErr w:type="spellEnd"/>
      <w:r>
        <w:t xml:space="preserve"> de </w:t>
      </w:r>
      <w:proofErr w:type="spellStart"/>
      <w:r>
        <w:t>Productos</w:t>
      </w:r>
      <w:proofErr w:type="spellEnd"/>
      <w:r>
        <w:t xml:space="preserve"> y </w:t>
      </w:r>
      <w:proofErr w:type="spellStart"/>
      <w:r>
        <w:t>Servicios</w:t>
      </w:r>
      <w:proofErr w:type="spellEnd"/>
      <w:r>
        <w:t xml:space="preserve">, </w:t>
      </w:r>
      <w:proofErr w:type="spellStart"/>
      <w:r>
        <w:t>incluida</w:t>
      </w:r>
      <w:proofErr w:type="spellEnd"/>
      <w:r>
        <w:t xml:space="preserve"> la </w:t>
      </w:r>
      <w:proofErr w:type="spellStart"/>
      <w:r>
        <w:t>notificación</w:t>
      </w:r>
      <w:proofErr w:type="spellEnd"/>
      <w:r>
        <w:t xml:space="preserve"> de </w:t>
      </w:r>
      <w:proofErr w:type="spellStart"/>
      <w:r>
        <w:t>infracciones</w:t>
      </w:r>
      <w:proofErr w:type="spellEnd"/>
      <w:r>
        <w:t xml:space="preserve"> de </w:t>
      </w:r>
      <w:proofErr w:type="spellStart"/>
      <w:r>
        <w:t>seguridad</w:t>
      </w:r>
      <w:proofErr w:type="spellEnd"/>
      <w:r>
        <w:t xml:space="preserve">, </w:t>
      </w:r>
      <w:proofErr w:type="spellStart"/>
      <w:r>
        <w:t>los</w:t>
      </w:r>
      <w:proofErr w:type="spellEnd"/>
      <w:r>
        <w:t xml:space="preserve"> </w:t>
      </w:r>
      <w:proofErr w:type="spellStart"/>
      <w:r>
        <w:t>Requisitos</w:t>
      </w:r>
      <w:proofErr w:type="spellEnd"/>
      <w:r>
        <w:t xml:space="preserve"> de </w:t>
      </w:r>
      <w:proofErr w:type="spellStart"/>
      <w:r>
        <w:t>Protección</w:t>
      </w:r>
      <w:proofErr w:type="spellEnd"/>
      <w:r>
        <w:t xml:space="preserve"> de </w:t>
      </w:r>
      <w:proofErr w:type="spellStart"/>
      <w:r>
        <w:t>Datos</w:t>
      </w:r>
      <w:proofErr w:type="spellEnd"/>
      <w:r>
        <w:t xml:space="preserve"> y </w:t>
      </w:r>
      <w:proofErr w:type="spellStart"/>
      <w:r>
        <w:t>el</w:t>
      </w:r>
      <w:proofErr w:type="spellEnd"/>
      <w:r>
        <w:t xml:space="preserve"> </w:t>
      </w:r>
      <w:proofErr w:type="spellStart"/>
      <w:r>
        <w:t>secreto</w:t>
      </w:r>
      <w:proofErr w:type="spellEnd"/>
      <w:r>
        <w:t xml:space="preserve"> </w:t>
      </w:r>
      <w:proofErr w:type="spellStart"/>
      <w:r>
        <w:t>en</w:t>
      </w:r>
      <w:proofErr w:type="spellEnd"/>
      <w:r>
        <w:t xml:space="preserve"> </w:t>
      </w:r>
      <w:proofErr w:type="spellStart"/>
      <w:r>
        <w:t>materia</w:t>
      </w:r>
      <w:proofErr w:type="spellEnd"/>
      <w:r>
        <w:t xml:space="preserve"> de </w:t>
      </w:r>
      <w:proofErr w:type="spellStart"/>
      <w:r>
        <w:t>telecomunicaciones</w:t>
      </w:r>
      <w:proofErr w:type="spellEnd"/>
      <w:r>
        <w:t>.</w:t>
      </w:r>
    </w:p>
    <w:p w14:paraId="4576B8A2" w14:textId="77777777" w:rsidR="00D90C80" w:rsidRPr="003E2463" w:rsidRDefault="00D90C80" w:rsidP="00302D30">
      <w:pPr>
        <w:pStyle w:val="ProductList-SubSubSectionHeading"/>
        <w:keepNext/>
        <w:spacing w:after="120"/>
        <w:jc w:val="both"/>
        <w:outlineLvl w:val="1"/>
        <w:rPr>
          <w:lang w:val="es-ES"/>
        </w:rPr>
      </w:pPr>
      <w:bookmarkStart w:id="156" w:name="_Toc26972863"/>
      <w:bookmarkStart w:id="157" w:name="_Toc82644467"/>
      <w:bookmarkStart w:id="158" w:name="_Toc155362848"/>
      <w:bookmarkStart w:id="159" w:name="_Hlk24722007"/>
      <w:bookmarkStart w:id="160" w:name="_Toc8395021"/>
      <w:bookmarkStart w:id="161" w:name="_Toc6563810"/>
      <w:bookmarkStart w:id="162" w:name="_Toc21617029"/>
      <w:r w:rsidRPr="003E2463">
        <w:rPr>
          <w:i/>
          <w:iCs/>
          <w:lang w:val="es-ES"/>
        </w:rPr>
        <w:t xml:space="preserve">California </w:t>
      </w:r>
      <w:proofErr w:type="spellStart"/>
      <w:r w:rsidRPr="003E2463">
        <w:rPr>
          <w:i/>
          <w:iCs/>
          <w:lang w:val="es-ES"/>
        </w:rPr>
        <w:t>Consumer</w:t>
      </w:r>
      <w:proofErr w:type="spellEnd"/>
      <w:r w:rsidRPr="003E2463">
        <w:rPr>
          <w:i/>
          <w:iCs/>
          <w:lang w:val="es-ES"/>
        </w:rPr>
        <w:t xml:space="preserve"> </w:t>
      </w:r>
      <w:proofErr w:type="spellStart"/>
      <w:r w:rsidRPr="003E2463">
        <w:rPr>
          <w:i/>
          <w:iCs/>
          <w:lang w:val="es-ES"/>
        </w:rPr>
        <w:t>Privacy</w:t>
      </w:r>
      <w:proofErr w:type="spellEnd"/>
      <w:r w:rsidRPr="003E2463">
        <w:rPr>
          <w:i/>
          <w:iCs/>
          <w:lang w:val="es-ES"/>
        </w:rPr>
        <w:t xml:space="preserve"> </w:t>
      </w:r>
      <w:proofErr w:type="spellStart"/>
      <w:r w:rsidRPr="003E2463">
        <w:rPr>
          <w:i/>
          <w:iCs/>
          <w:lang w:val="es-ES"/>
        </w:rPr>
        <w:t>Act</w:t>
      </w:r>
      <w:proofErr w:type="spellEnd"/>
      <w:r w:rsidRPr="003E2463">
        <w:rPr>
          <w:lang w:val="es-ES"/>
        </w:rPr>
        <w:t xml:space="preserve"> (CCPA)</w:t>
      </w:r>
      <w:bookmarkEnd w:id="156"/>
      <w:bookmarkEnd w:id="157"/>
      <w:bookmarkEnd w:id="158"/>
    </w:p>
    <w:p w14:paraId="76960B92" w14:textId="77777777" w:rsidR="00D90C80" w:rsidRPr="003E2463" w:rsidRDefault="00D90C80" w:rsidP="00302D30">
      <w:pPr>
        <w:pStyle w:val="ProductList-Body"/>
        <w:spacing w:after="120"/>
        <w:jc w:val="both"/>
        <w:rPr>
          <w:lang w:val="es-ES"/>
        </w:rPr>
      </w:pPr>
      <w:bookmarkStart w:id="163" w:name="_Toc26972864"/>
      <w:bookmarkEnd w:id="159"/>
      <w:r w:rsidRPr="003E2463">
        <w:rPr>
          <w:lang w:val="es-ES"/>
        </w:rPr>
        <w:t>Si Microsoft trata Datos Personales dentro del ámbito de la CCPA, Microsoft asume los siguientes compromisos adicionales ante el Cliente. Microsoft tratará los Datos del Cliente, los Datos de Servicios Profesionales y los Datos Personales por cuenta del Cliente y no conservará, utilizará ni revelará esos datos con otros fines que no sean los establecidos en los Términos del DPA y los permitidos en virtud de la CCPA, incluso en virtud de cualquier exención sobre “venta”</w:t>
      </w:r>
      <w:r w:rsidRPr="005A7C1B">
        <w:rPr>
          <w:lang w:val="es-ES"/>
        </w:rPr>
        <w:t xml:space="preserve"> (“</w:t>
      </w:r>
      <w:r w:rsidRPr="003E2463">
        <w:rPr>
          <w:i/>
          <w:iCs/>
          <w:lang w:val="es-ES"/>
        </w:rPr>
        <w:t>sale</w:t>
      </w:r>
      <w:r w:rsidRPr="005A7C1B">
        <w:rPr>
          <w:lang w:val="es-ES"/>
        </w:rPr>
        <w:t>”)</w:t>
      </w:r>
      <w:r w:rsidRPr="003E2463">
        <w:rPr>
          <w:lang w:val="es-ES"/>
        </w:rPr>
        <w:t xml:space="preserve">. En ningún caso </w:t>
      </w:r>
      <w:r>
        <w:rPr>
          <w:lang w:val="es-ES"/>
        </w:rPr>
        <w:t xml:space="preserve">venderá </w:t>
      </w:r>
      <w:r w:rsidRPr="003E2463">
        <w:rPr>
          <w:lang w:val="es-ES"/>
        </w:rPr>
        <w:t xml:space="preserve">Microsoft esos datos. Estos términos sobre la CCPA no limitan ni reducen los compromisos en materia de protección de datos que Microsoft asume ante el Cliente en los Términos del DPA, </w:t>
      </w:r>
      <w:r>
        <w:rPr>
          <w:lang w:val="es-ES"/>
        </w:rPr>
        <w:t xml:space="preserve">en </w:t>
      </w:r>
      <w:r w:rsidRPr="003E2463">
        <w:rPr>
          <w:lang w:val="es-ES"/>
        </w:rPr>
        <w:t>los Términos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w:t>
      </w:r>
      <w:r w:rsidRPr="005A7C1B">
        <w:rPr>
          <w:lang w:val="es-ES"/>
        </w:rPr>
        <w:t>o en cualquier</w:t>
      </w:r>
      <w:r w:rsidRPr="003E2463">
        <w:rPr>
          <w:lang w:val="es-ES"/>
        </w:rPr>
        <w:t xml:space="preserve"> otro acuerdo entre Microsoft y el Cliente.</w:t>
      </w:r>
    </w:p>
    <w:p w14:paraId="7546CF61" w14:textId="77777777" w:rsidR="00D90C80" w:rsidRPr="003E2463" w:rsidRDefault="00D90C80" w:rsidP="00302D30">
      <w:pPr>
        <w:pStyle w:val="ProductList-SubSubSectionHeading"/>
        <w:keepNext/>
        <w:spacing w:after="120"/>
        <w:jc w:val="both"/>
        <w:outlineLvl w:val="1"/>
        <w:rPr>
          <w:lang w:val="es-ES"/>
        </w:rPr>
      </w:pPr>
      <w:bookmarkStart w:id="164" w:name="_Toc42764849"/>
      <w:bookmarkStart w:id="165" w:name="_Toc82644468"/>
      <w:bookmarkStart w:id="166" w:name="_Toc155362849"/>
      <w:bookmarkStart w:id="167" w:name="_Hlk44323010"/>
      <w:r w:rsidRPr="003E2463">
        <w:rPr>
          <w:lang w:val="es-ES"/>
        </w:rPr>
        <w:t>Datos Biométricos</w:t>
      </w:r>
      <w:bookmarkEnd w:id="164"/>
      <w:bookmarkEnd w:id="165"/>
      <w:bookmarkEnd w:id="166"/>
    </w:p>
    <w:p w14:paraId="388EB972" w14:textId="77777777" w:rsidR="00D90C80" w:rsidRPr="003E2463" w:rsidRDefault="00D90C80" w:rsidP="00302D30">
      <w:pPr>
        <w:spacing w:after="120" w:line="240" w:lineRule="auto"/>
        <w:jc w:val="both"/>
        <w:rPr>
          <w:lang w:val="es-ES"/>
        </w:rPr>
      </w:pPr>
      <w:r w:rsidRPr="003E2463">
        <w:rPr>
          <w:sz w:val="18"/>
          <w:lang w:val="es-ES"/>
        </w:rPr>
        <w:t xml:space="preserve">Si el Cliente utiliza Productos y Servicios para </w:t>
      </w:r>
      <w:r w:rsidRPr="005A7C1B">
        <w:rPr>
          <w:sz w:val="18"/>
          <w:lang w:val="es-ES"/>
        </w:rPr>
        <w:t>tratar</w:t>
      </w:r>
      <w:r w:rsidRPr="003E2463">
        <w:rPr>
          <w:sz w:val="18"/>
          <w:lang w:val="es-ES"/>
        </w:rPr>
        <w:t xml:space="preserve"> Datos Biométricos, el Cliente es responsable de: (i) notificar a los interesados, incluso con respecto a los periodos de conservación y destrucción; (</w:t>
      </w:r>
      <w:proofErr w:type="spellStart"/>
      <w:r w:rsidRPr="003E2463">
        <w:rPr>
          <w:sz w:val="18"/>
          <w:lang w:val="es-ES"/>
        </w:rPr>
        <w:t>ii</w:t>
      </w:r>
      <w:proofErr w:type="spellEnd"/>
      <w:r w:rsidRPr="003E2463">
        <w:rPr>
          <w:sz w:val="18"/>
          <w:lang w:val="es-ES"/>
        </w:rPr>
        <w:t>) obtener el consentimiento de los interesados; y (</w:t>
      </w:r>
      <w:proofErr w:type="spellStart"/>
      <w:r w:rsidRPr="003E2463">
        <w:rPr>
          <w:sz w:val="18"/>
          <w:lang w:val="es-ES"/>
        </w:rPr>
        <w:t>iii</w:t>
      </w:r>
      <w:proofErr w:type="spellEnd"/>
      <w:r w:rsidRPr="003E2463">
        <w:rPr>
          <w:sz w:val="18"/>
          <w:lang w:val="es-ES"/>
        </w:rPr>
        <w:t xml:space="preserve">) eliminar los Datos Biométricos, todo ello según proceda y sea necesario en virtud de la Normativa sobre Protección de Datos aplicable. Microsoft </w:t>
      </w:r>
      <w:r w:rsidRPr="005A7C1B">
        <w:rPr>
          <w:sz w:val="18"/>
          <w:lang w:val="es-ES"/>
        </w:rPr>
        <w:t>tratará</w:t>
      </w:r>
      <w:r w:rsidRPr="003E2463">
        <w:rPr>
          <w:sz w:val="18"/>
          <w:lang w:val="es-ES"/>
        </w:rPr>
        <w:t xml:space="preserve"> esos Datos Biométricos siguiendo las instrucciones documentadas </w:t>
      </w:r>
      <w:r w:rsidRPr="005A7C1B">
        <w:rPr>
          <w:sz w:val="18"/>
          <w:lang w:val="es-ES"/>
        </w:rPr>
        <w:t>d</w:t>
      </w:r>
      <w:r w:rsidRPr="003E2463">
        <w:rPr>
          <w:sz w:val="18"/>
          <w:lang w:val="es-ES"/>
        </w:rPr>
        <w:t>el Cliente (</w:t>
      </w:r>
      <w:r w:rsidRPr="005A7C1B">
        <w:rPr>
          <w:sz w:val="18"/>
          <w:lang w:val="es-ES"/>
        </w:rPr>
        <w:t xml:space="preserve">tal y </w:t>
      </w:r>
      <w:r w:rsidRPr="003E2463">
        <w:rPr>
          <w:sz w:val="18"/>
          <w:lang w:val="es-ES"/>
        </w:rPr>
        <w:t xml:space="preserve">como se describe </w:t>
      </w:r>
      <w:r w:rsidRPr="005A7C1B">
        <w:rPr>
          <w:sz w:val="18"/>
          <w:lang w:val="es-ES"/>
        </w:rPr>
        <w:t xml:space="preserve">más arriba </w:t>
      </w:r>
      <w:r w:rsidRPr="003E2463">
        <w:rPr>
          <w:sz w:val="18"/>
          <w:lang w:val="es-ES"/>
        </w:rPr>
        <w:t xml:space="preserve">en la sección </w:t>
      </w:r>
      <w:r w:rsidRPr="005A7C1B">
        <w:rPr>
          <w:sz w:val="18"/>
          <w:lang w:val="es-ES"/>
        </w:rPr>
        <w:t xml:space="preserve">titulada </w:t>
      </w:r>
      <w:r w:rsidRPr="003E2463">
        <w:rPr>
          <w:sz w:val="18"/>
          <w:lang w:val="es-ES"/>
        </w:rPr>
        <w:t xml:space="preserve">“Roles y </w:t>
      </w:r>
      <w:r w:rsidRPr="005A7C1B">
        <w:rPr>
          <w:sz w:val="18"/>
          <w:lang w:val="es-ES"/>
        </w:rPr>
        <w:t>r</w:t>
      </w:r>
      <w:r w:rsidRPr="003E2463">
        <w:rPr>
          <w:sz w:val="18"/>
          <w:lang w:val="es-ES"/>
        </w:rPr>
        <w:t xml:space="preserve">esponsabilidades </w:t>
      </w:r>
      <w:r w:rsidRPr="005A7C1B">
        <w:rPr>
          <w:sz w:val="18"/>
          <w:lang w:val="es-ES"/>
        </w:rPr>
        <w:t>como responsable y</w:t>
      </w:r>
      <w:r w:rsidRPr="003E2463">
        <w:rPr>
          <w:sz w:val="18"/>
          <w:lang w:val="es-ES"/>
        </w:rPr>
        <w:t xml:space="preserve"> </w:t>
      </w:r>
      <w:r w:rsidRPr="005A7C1B">
        <w:rPr>
          <w:sz w:val="18"/>
          <w:lang w:val="es-ES"/>
        </w:rPr>
        <w:t>e</w:t>
      </w:r>
      <w:r w:rsidRPr="003E2463">
        <w:rPr>
          <w:sz w:val="18"/>
          <w:lang w:val="es-ES"/>
        </w:rPr>
        <w:t xml:space="preserve">ncargado del </w:t>
      </w:r>
      <w:r w:rsidRPr="005A7C1B">
        <w:rPr>
          <w:sz w:val="18"/>
          <w:lang w:val="es-ES"/>
        </w:rPr>
        <w:t>tratamiento</w:t>
      </w:r>
      <w:r w:rsidRPr="003E2463">
        <w:rPr>
          <w:sz w:val="18"/>
          <w:lang w:val="es-ES"/>
        </w:rPr>
        <w:t xml:space="preserve">”) y protegerá esos Datos Biométricos de acuerdo con los términos de seguridad y protección de datos de este DPA. A los efectos de esta sección, el concepto “Datos Biométricos” tendrá el significado establecido en el artículo 4 del RGPD y, en su caso, en términos equivalentes previstos en otras Normativas sobre Protección de Datos. </w:t>
      </w:r>
    </w:p>
    <w:p w14:paraId="566D11F8" w14:textId="77777777" w:rsidR="00D90C80" w:rsidRPr="003E2463" w:rsidRDefault="00D90C80" w:rsidP="00302D30">
      <w:pPr>
        <w:pStyle w:val="ProductList-SubSubSectionHeading"/>
        <w:keepNext/>
        <w:spacing w:after="120"/>
        <w:jc w:val="both"/>
        <w:outlineLvl w:val="1"/>
        <w:rPr>
          <w:lang w:val="es-ES"/>
        </w:rPr>
      </w:pPr>
      <w:bookmarkStart w:id="168" w:name="_Toc82644469"/>
      <w:bookmarkStart w:id="169" w:name="_Toc155362850"/>
      <w:r w:rsidRPr="003E2463">
        <w:rPr>
          <w:lang w:val="es-ES"/>
        </w:rPr>
        <w:t xml:space="preserve">Servicios Profesionales </w:t>
      </w:r>
      <w:r>
        <w:rPr>
          <w:lang w:val="es-ES"/>
        </w:rPr>
        <w:t>Suplementarios</w:t>
      </w:r>
      <w:bookmarkEnd w:id="168"/>
      <w:bookmarkEnd w:id="169"/>
    </w:p>
    <w:p w14:paraId="315742D8" w14:textId="77777777" w:rsidR="00D90C80" w:rsidRPr="003E2463" w:rsidRDefault="00D90C80" w:rsidP="00302D30">
      <w:pPr>
        <w:pStyle w:val="ProductList-Body"/>
        <w:spacing w:after="120"/>
        <w:jc w:val="both"/>
        <w:rPr>
          <w:lang w:val="es-ES"/>
        </w:rPr>
      </w:pPr>
      <w:r w:rsidRPr="005A7C1B">
        <w:rPr>
          <w:lang w:val="es-ES"/>
        </w:rPr>
        <w:t>A los efectos de</w:t>
      </w:r>
      <w:r w:rsidRPr="003E2463">
        <w:rPr>
          <w:lang w:val="es-ES"/>
        </w:rPr>
        <w:t xml:space="preserve"> las secciones enumeradas a continuación, el término definido “Servicios Profesionales” incluye </w:t>
      </w:r>
      <w:r w:rsidRPr="005A7C1B">
        <w:rPr>
          <w:lang w:val="es-ES"/>
        </w:rPr>
        <w:t xml:space="preserve">los </w:t>
      </w:r>
      <w:r w:rsidRPr="003E2463">
        <w:rPr>
          <w:lang w:val="es-ES"/>
        </w:rPr>
        <w:t xml:space="preserve">Servicios Profesionales </w:t>
      </w:r>
      <w:r>
        <w:rPr>
          <w:lang w:val="es-ES"/>
        </w:rPr>
        <w:t>Suplementarios</w:t>
      </w:r>
      <w:r w:rsidRPr="003E2463">
        <w:rPr>
          <w:lang w:val="es-ES"/>
        </w:rPr>
        <w:t xml:space="preserve"> y el término definido “Datos de Servicios Profesionales” incluye </w:t>
      </w:r>
      <w:r w:rsidRPr="005A7C1B">
        <w:rPr>
          <w:lang w:val="es-ES"/>
        </w:rPr>
        <w:t xml:space="preserve">los </w:t>
      </w:r>
      <w:r w:rsidRPr="003E2463">
        <w:rPr>
          <w:lang w:val="es-ES"/>
        </w:rPr>
        <w:t xml:space="preserve">datos obtenidos para Servicios Profesionales </w:t>
      </w:r>
      <w:r>
        <w:rPr>
          <w:lang w:val="es-ES"/>
        </w:rPr>
        <w:t>Suplementarios</w:t>
      </w:r>
      <w:r w:rsidRPr="003E2463">
        <w:rPr>
          <w:lang w:val="es-ES"/>
        </w:rPr>
        <w:t>.</w:t>
      </w:r>
    </w:p>
    <w:p w14:paraId="7BAC1395" w14:textId="04030B3D" w:rsidR="00D90C80" w:rsidRPr="003E2463" w:rsidRDefault="00D90C80" w:rsidP="007A695E">
      <w:pPr>
        <w:pStyle w:val="ProductList-Body"/>
        <w:spacing w:after="120"/>
        <w:jc w:val="both"/>
        <w:rPr>
          <w:lang w:val="es-ES"/>
        </w:rPr>
      </w:pPr>
      <w:r w:rsidRPr="005A7C1B">
        <w:rPr>
          <w:lang w:val="es-ES"/>
        </w:rPr>
        <w:t>Con respecto a</w:t>
      </w:r>
      <w:r w:rsidRPr="003E2463">
        <w:rPr>
          <w:lang w:val="es-ES"/>
        </w:rPr>
        <w:t xml:space="preserve"> los Servicios Profesionales </w:t>
      </w:r>
      <w:r>
        <w:rPr>
          <w:lang w:val="es-ES"/>
        </w:rPr>
        <w:t>Suplementarios</w:t>
      </w:r>
      <w:r w:rsidRPr="003E2463">
        <w:rPr>
          <w:lang w:val="es-ES"/>
        </w:rPr>
        <w:t>, las siguientes secciones del DPA se aplica</w:t>
      </w:r>
      <w:r w:rsidRPr="005A7C1B">
        <w:rPr>
          <w:lang w:val="es-ES"/>
        </w:rPr>
        <w:t>rá</w:t>
      </w:r>
      <w:r w:rsidRPr="003E2463">
        <w:rPr>
          <w:lang w:val="es-ES"/>
        </w:rPr>
        <w:t xml:space="preserve">n de la misma manera que se aplican a los Servicios Profesionales: “Introducción”, “Cumplimiento de las </w:t>
      </w:r>
      <w:r w:rsidRPr="005A7C1B">
        <w:rPr>
          <w:lang w:val="es-ES"/>
        </w:rPr>
        <w:t>l</w:t>
      </w:r>
      <w:r w:rsidRPr="003E2463">
        <w:rPr>
          <w:lang w:val="es-ES"/>
        </w:rPr>
        <w:t xml:space="preserve">eyes”, “Naturaleza del </w:t>
      </w:r>
      <w:r w:rsidRPr="005A7C1B">
        <w:rPr>
          <w:lang w:val="es-ES"/>
        </w:rPr>
        <w:t>tratamiento</w:t>
      </w:r>
      <w:r w:rsidRPr="003E2463">
        <w:rPr>
          <w:lang w:val="es-ES"/>
        </w:rPr>
        <w:t xml:space="preserve">; </w:t>
      </w:r>
      <w:r w:rsidRPr="005A7C1B">
        <w:rPr>
          <w:lang w:val="es-ES"/>
        </w:rPr>
        <w:t>titularidad</w:t>
      </w:r>
      <w:r w:rsidRPr="003E2463">
        <w:rPr>
          <w:lang w:val="es-ES"/>
        </w:rPr>
        <w:t>”, “</w:t>
      </w:r>
      <w:r w:rsidRPr="005A7C1B">
        <w:rPr>
          <w:lang w:val="es-ES"/>
        </w:rPr>
        <w:t>Revelación</w:t>
      </w:r>
      <w:r w:rsidRPr="003E2463">
        <w:rPr>
          <w:lang w:val="es-ES"/>
        </w:rPr>
        <w:t xml:space="preserve"> de Datos Procesados”, “</w:t>
      </w:r>
      <w:r w:rsidRPr="005A7C1B">
        <w:rPr>
          <w:lang w:val="es-ES"/>
        </w:rPr>
        <w:t>Tratamiento</w:t>
      </w:r>
      <w:r w:rsidRPr="003E2463">
        <w:rPr>
          <w:lang w:val="es-ES"/>
        </w:rPr>
        <w:t xml:space="preserve"> de Datos Personales; RGPD”, el primer párrafo de “Prácticas y </w:t>
      </w:r>
      <w:r w:rsidRPr="00F90455">
        <w:rPr>
          <w:lang w:val="es-ES"/>
        </w:rPr>
        <w:t>p</w:t>
      </w:r>
      <w:r w:rsidRPr="003E2463">
        <w:rPr>
          <w:lang w:val="es-ES"/>
        </w:rPr>
        <w:t xml:space="preserve">olíticas de </w:t>
      </w:r>
      <w:r w:rsidRPr="00F90455">
        <w:rPr>
          <w:lang w:val="es-ES"/>
        </w:rPr>
        <w:t>s</w:t>
      </w:r>
      <w:r w:rsidRPr="003E2463">
        <w:rPr>
          <w:lang w:val="es-ES"/>
        </w:rPr>
        <w:t>eguridad”, “Responsabilidades del Cliente”, “Notificación de Incidentes de Seguridad”, “Transferencia</w:t>
      </w:r>
      <w:r w:rsidRPr="00F90455">
        <w:rPr>
          <w:lang w:val="es-ES"/>
        </w:rPr>
        <w:t>s</w:t>
      </w:r>
      <w:r w:rsidRPr="003E2463">
        <w:rPr>
          <w:lang w:val="es-ES"/>
        </w:rPr>
        <w:t xml:space="preserve"> de </w:t>
      </w:r>
      <w:r w:rsidRPr="00F90455">
        <w:rPr>
          <w:lang w:val="es-ES"/>
        </w:rPr>
        <w:t>d</w:t>
      </w:r>
      <w:r w:rsidRPr="003E2463">
        <w:rPr>
          <w:lang w:val="es-ES"/>
        </w:rPr>
        <w:t>atos” (incluid</w:t>
      </w:r>
      <w:r w:rsidRPr="00F90455">
        <w:rPr>
          <w:lang w:val="es-ES"/>
        </w:rPr>
        <w:t>a</w:t>
      </w:r>
      <w:r w:rsidRPr="003E2463">
        <w:rPr>
          <w:lang w:val="es-ES"/>
        </w:rPr>
        <w:t>s l</w:t>
      </w:r>
      <w:r w:rsidRPr="00F90455">
        <w:rPr>
          <w:lang w:val="es-ES"/>
        </w:rPr>
        <w:t>as</w:t>
      </w:r>
      <w:r w:rsidRPr="003E2463">
        <w:rPr>
          <w:lang w:val="es-ES"/>
        </w:rPr>
        <w:t xml:space="preserve"> </w:t>
      </w:r>
      <w:r w:rsidRPr="00F90455">
        <w:rPr>
          <w:lang w:val="es-ES"/>
        </w:rPr>
        <w:t>disposiciones relativas a</w:t>
      </w:r>
      <w:r w:rsidRPr="003E2463">
        <w:rPr>
          <w:lang w:val="es-ES"/>
        </w:rPr>
        <w:t xml:space="preserve"> las Cláusulas Contractuales Tipo de 2021), el tercer párrafo de “Conservación y </w:t>
      </w:r>
      <w:r w:rsidRPr="00F90455">
        <w:rPr>
          <w:lang w:val="es-ES"/>
        </w:rPr>
        <w:t>e</w:t>
      </w:r>
      <w:r w:rsidRPr="003E2463">
        <w:rPr>
          <w:lang w:val="es-ES"/>
        </w:rPr>
        <w:t xml:space="preserve">liminación de </w:t>
      </w:r>
      <w:r w:rsidRPr="00F90455">
        <w:rPr>
          <w:lang w:val="es-ES"/>
        </w:rPr>
        <w:t>d</w:t>
      </w:r>
      <w:r w:rsidRPr="003E2463">
        <w:rPr>
          <w:lang w:val="es-ES"/>
        </w:rPr>
        <w:t xml:space="preserve">atos”, “Compromiso de </w:t>
      </w:r>
      <w:r w:rsidRPr="00F90455">
        <w:rPr>
          <w:lang w:val="es-ES"/>
        </w:rPr>
        <w:t>c</w:t>
      </w:r>
      <w:r w:rsidRPr="003E2463">
        <w:rPr>
          <w:lang w:val="es-ES"/>
        </w:rPr>
        <w:t xml:space="preserve">onfidencialidad </w:t>
      </w:r>
      <w:r w:rsidRPr="00F90455">
        <w:rPr>
          <w:lang w:val="es-ES"/>
        </w:rPr>
        <w:t>como e</w:t>
      </w:r>
      <w:r w:rsidRPr="003E2463">
        <w:rPr>
          <w:lang w:val="es-ES"/>
        </w:rPr>
        <w:t>ncargado</w:t>
      </w:r>
      <w:r w:rsidRPr="00F90455">
        <w:rPr>
          <w:lang w:val="es-ES"/>
        </w:rPr>
        <w:t xml:space="preserve"> del tratamiento</w:t>
      </w:r>
      <w:r w:rsidRPr="003E2463">
        <w:rPr>
          <w:lang w:val="es-ES"/>
        </w:rPr>
        <w:t>”, “</w:t>
      </w:r>
      <w:r w:rsidRPr="00F90455">
        <w:rPr>
          <w:lang w:val="es-ES"/>
        </w:rPr>
        <w:t>Notificaciones</w:t>
      </w:r>
      <w:r w:rsidRPr="003E2463">
        <w:rPr>
          <w:lang w:val="es-ES"/>
        </w:rPr>
        <w:t xml:space="preserve"> y </w:t>
      </w:r>
      <w:r w:rsidRPr="00F90455">
        <w:rPr>
          <w:lang w:val="es-ES"/>
        </w:rPr>
        <w:t>c</w:t>
      </w:r>
      <w:r w:rsidRPr="003E2463">
        <w:rPr>
          <w:lang w:val="es-ES"/>
        </w:rPr>
        <w:t xml:space="preserve">ontroles </w:t>
      </w:r>
      <w:r w:rsidRPr="00F90455">
        <w:rPr>
          <w:lang w:val="es-ES"/>
        </w:rPr>
        <w:t>sobre el uso</w:t>
      </w:r>
      <w:r w:rsidRPr="003E2463">
        <w:rPr>
          <w:lang w:val="es-ES"/>
        </w:rPr>
        <w:t xml:space="preserve"> de </w:t>
      </w:r>
      <w:proofErr w:type="spellStart"/>
      <w:r w:rsidRPr="003E2463">
        <w:rPr>
          <w:lang w:val="es-ES"/>
        </w:rPr>
        <w:t>Subencargados</w:t>
      </w:r>
      <w:proofErr w:type="spellEnd"/>
      <w:r w:rsidRPr="003E2463">
        <w:rPr>
          <w:lang w:val="es-ES"/>
        </w:rPr>
        <w:t>”, “</w:t>
      </w:r>
      <w:r w:rsidRPr="003E2463">
        <w:rPr>
          <w:i/>
          <w:iCs/>
          <w:lang w:val="es-ES"/>
        </w:rPr>
        <w:t xml:space="preserve">HIPAA Business </w:t>
      </w:r>
      <w:proofErr w:type="spellStart"/>
      <w:r w:rsidRPr="003E2463">
        <w:rPr>
          <w:i/>
          <w:iCs/>
          <w:lang w:val="es-ES"/>
        </w:rPr>
        <w:t>Associate</w:t>
      </w:r>
      <w:proofErr w:type="spellEnd"/>
      <w:r w:rsidRPr="003E2463">
        <w:rPr>
          <w:lang w:val="es-ES"/>
        </w:rPr>
        <w:t xml:space="preserve">” (en la medida que </w:t>
      </w:r>
      <w:r w:rsidRPr="00F90455">
        <w:rPr>
          <w:lang w:val="es-ES"/>
        </w:rPr>
        <w:t>sea aplicable</w:t>
      </w:r>
      <w:r w:rsidRPr="003E2463">
        <w:rPr>
          <w:lang w:val="es-ES"/>
        </w:rPr>
        <w:t xml:space="preserve"> en </w:t>
      </w:r>
      <w:r w:rsidRPr="00F90455">
        <w:rPr>
          <w:lang w:val="es-ES"/>
        </w:rPr>
        <w:t>e</w:t>
      </w:r>
      <w:r w:rsidRPr="003E2463">
        <w:rPr>
          <w:lang w:val="es-ES"/>
        </w:rPr>
        <w:t>l BAA), “</w:t>
      </w:r>
      <w:r w:rsidRPr="003E2463">
        <w:rPr>
          <w:i/>
          <w:iCs/>
          <w:lang w:val="es-ES"/>
        </w:rPr>
        <w:t xml:space="preserve">California </w:t>
      </w:r>
      <w:proofErr w:type="spellStart"/>
      <w:r w:rsidRPr="003E2463">
        <w:rPr>
          <w:i/>
          <w:iCs/>
          <w:lang w:val="es-ES"/>
        </w:rPr>
        <w:t>Consumer</w:t>
      </w:r>
      <w:proofErr w:type="spellEnd"/>
      <w:r w:rsidRPr="003E2463">
        <w:rPr>
          <w:i/>
          <w:iCs/>
          <w:lang w:val="es-ES"/>
        </w:rPr>
        <w:t xml:space="preserve"> </w:t>
      </w:r>
      <w:proofErr w:type="spellStart"/>
      <w:r w:rsidRPr="003E2463">
        <w:rPr>
          <w:i/>
          <w:iCs/>
          <w:lang w:val="es-ES"/>
        </w:rPr>
        <w:t>Privacy</w:t>
      </w:r>
      <w:proofErr w:type="spellEnd"/>
      <w:r w:rsidRPr="003E2463">
        <w:rPr>
          <w:i/>
          <w:iCs/>
          <w:lang w:val="es-ES"/>
        </w:rPr>
        <w:t xml:space="preserve"> </w:t>
      </w:r>
      <w:proofErr w:type="spellStart"/>
      <w:r w:rsidRPr="003E2463">
        <w:rPr>
          <w:i/>
          <w:iCs/>
          <w:lang w:val="es-ES"/>
        </w:rPr>
        <w:t>Act</w:t>
      </w:r>
      <w:proofErr w:type="spellEnd"/>
      <w:r w:rsidRPr="003E2463">
        <w:rPr>
          <w:lang w:val="es-ES"/>
        </w:rPr>
        <w:t xml:space="preserve"> (CCPA)”, “Datos Biométricos”, “Cómo ponerse en contacto con Microsoft”, “Apéndice B: </w:t>
      </w:r>
      <w:r w:rsidRPr="00F90455">
        <w:rPr>
          <w:lang w:val="es-ES"/>
        </w:rPr>
        <w:t>Interesados</w:t>
      </w:r>
      <w:r w:rsidRPr="003E2463">
        <w:rPr>
          <w:lang w:val="es-ES"/>
        </w:rPr>
        <w:t xml:space="preserve"> y </w:t>
      </w:r>
      <w:r w:rsidRPr="00F90455">
        <w:rPr>
          <w:lang w:val="es-ES"/>
        </w:rPr>
        <w:t>c</w:t>
      </w:r>
      <w:r w:rsidRPr="003E2463">
        <w:rPr>
          <w:lang w:val="es-ES"/>
        </w:rPr>
        <w:t>ategorías de Datos Personales” y “Apéndice C</w:t>
      </w:r>
      <w:r w:rsidRPr="00F90455">
        <w:rPr>
          <w:lang w:val="es-ES"/>
        </w:rPr>
        <w:t xml:space="preserve">: </w:t>
      </w:r>
      <w:proofErr w:type="spellStart"/>
      <w:r w:rsidRPr="003E2463">
        <w:rPr>
          <w:lang w:val="es-ES"/>
        </w:rPr>
        <w:t>Addendum</w:t>
      </w:r>
      <w:proofErr w:type="spellEnd"/>
      <w:r w:rsidRPr="003E2463">
        <w:rPr>
          <w:lang w:val="es-ES"/>
        </w:rPr>
        <w:t xml:space="preserve"> de Garantías Adicionales”. </w:t>
      </w:r>
    </w:p>
    <w:p w14:paraId="13784766" w14:textId="77777777" w:rsidR="00D90C80" w:rsidRPr="003E2463" w:rsidRDefault="00D90C80" w:rsidP="00302D30">
      <w:pPr>
        <w:pStyle w:val="ProductList-SubSubSectionHeading"/>
        <w:keepNext/>
        <w:spacing w:after="120"/>
        <w:jc w:val="both"/>
        <w:outlineLvl w:val="1"/>
        <w:rPr>
          <w:lang w:val="es-ES"/>
        </w:rPr>
      </w:pPr>
      <w:bookmarkStart w:id="170" w:name="_Toc82644470"/>
      <w:bookmarkStart w:id="171" w:name="_Toc155362851"/>
      <w:bookmarkEnd w:id="167"/>
      <w:r w:rsidRPr="003E2463">
        <w:rPr>
          <w:lang w:val="es-ES"/>
        </w:rPr>
        <w:t>Cómo ponerse en contacto con Microsoft</w:t>
      </w:r>
      <w:bookmarkEnd w:id="160"/>
      <w:bookmarkEnd w:id="161"/>
      <w:bookmarkEnd w:id="162"/>
      <w:bookmarkEnd w:id="163"/>
      <w:bookmarkEnd w:id="170"/>
      <w:bookmarkEnd w:id="171"/>
    </w:p>
    <w:p w14:paraId="0857C8BC" w14:textId="77777777" w:rsidR="00D90C80" w:rsidRPr="003E2463" w:rsidRDefault="00D90C80" w:rsidP="00302D30">
      <w:pPr>
        <w:pStyle w:val="ProductList-Body"/>
        <w:spacing w:after="120"/>
        <w:jc w:val="both"/>
        <w:rPr>
          <w:lang w:val="es-ES"/>
        </w:rPr>
      </w:pPr>
      <w:r w:rsidRPr="003E2463">
        <w:rPr>
          <w:lang w:val="es-ES"/>
        </w:rPr>
        <w:t xml:space="preserve">Si el Cliente considera que Microsoft no está cumpliendo con sus compromisos de privacidad o seguridad, el Cliente puede ponerse en contacto con </w:t>
      </w:r>
      <w:r w:rsidRPr="005A7C1B">
        <w:rPr>
          <w:lang w:val="es-ES"/>
        </w:rPr>
        <w:t>atención</w:t>
      </w:r>
      <w:r w:rsidRPr="003E2463">
        <w:rPr>
          <w:lang w:val="es-ES"/>
        </w:rPr>
        <w:t xml:space="preserve"> al cliente o utilizar el formulario web </w:t>
      </w:r>
      <w:r w:rsidRPr="005A7C1B">
        <w:rPr>
          <w:lang w:val="es-ES"/>
        </w:rPr>
        <w:t>sobre</w:t>
      </w:r>
      <w:r w:rsidRPr="003E2463">
        <w:rPr>
          <w:lang w:val="es-ES"/>
        </w:rPr>
        <w:t xml:space="preserve"> </w:t>
      </w:r>
      <w:r w:rsidRPr="005A7C1B">
        <w:rPr>
          <w:lang w:val="es-ES"/>
        </w:rPr>
        <w:t>p</w:t>
      </w:r>
      <w:r w:rsidRPr="003E2463">
        <w:rPr>
          <w:lang w:val="es-ES"/>
        </w:rPr>
        <w:t xml:space="preserve">rivacidad de Microsoft, que se encuentra en </w:t>
      </w:r>
      <w:hyperlink r:id="rId26" w:history="1">
        <w:r w:rsidRPr="003E2463">
          <w:rPr>
            <w:rStyle w:val="Hyperlink"/>
            <w:lang w:val="es-ES"/>
          </w:rPr>
          <w:t>http://go.microsoft.com/?linkid=9846224</w:t>
        </w:r>
      </w:hyperlink>
      <w:r w:rsidRPr="003E2463">
        <w:rPr>
          <w:lang w:val="es-ES"/>
        </w:rPr>
        <w:t>. La</w:t>
      </w:r>
      <w:r w:rsidRPr="005A7C1B">
        <w:rPr>
          <w:lang w:val="es-ES"/>
        </w:rPr>
        <w:t> </w:t>
      </w:r>
      <w:r w:rsidRPr="003E2463">
        <w:rPr>
          <w:lang w:val="es-ES"/>
        </w:rPr>
        <w:t xml:space="preserve">dirección postal de Microsoft es: </w:t>
      </w:r>
    </w:p>
    <w:p w14:paraId="2ABC7C03" w14:textId="77777777" w:rsidR="00D90C80" w:rsidRPr="003E2463" w:rsidRDefault="00D90C80" w:rsidP="00302D30">
      <w:pPr>
        <w:pStyle w:val="ProductList-Body"/>
        <w:keepNext/>
        <w:ind w:left="187"/>
        <w:jc w:val="both"/>
        <w:rPr>
          <w:lang w:val="es-ES"/>
        </w:rPr>
      </w:pPr>
      <w:r w:rsidRPr="003E2463">
        <w:rPr>
          <w:b/>
          <w:lang w:val="es-ES"/>
        </w:rPr>
        <w:t xml:space="preserve">Microsoft Enterprise </w:t>
      </w:r>
      <w:proofErr w:type="spellStart"/>
      <w:r w:rsidRPr="003E2463">
        <w:rPr>
          <w:b/>
          <w:lang w:val="es-ES"/>
        </w:rPr>
        <w:t>Service</w:t>
      </w:r>
      <w:proofErr w:type="spellEnd"/>
      <w:r w:rsidRPr="003E2463">
        <w:rPr>
          <w:b/>
          <w:lang w:val="es-ES"/>
        </w:rPr>
        <w:t xml:space="preserve"> </w:t>
      </w:r>
      <w:proofErr w:type="spellStart"/>
      <w:r w:rsidRPr="003E2463">
        <w:rPr>
          <w:b/>
          <w:lang w:val="es-ES"/>
        </w:rPr>
        <w:t>Privacy</w:t>
      </w:r>
      <w:proofErr w:type="spellEnd"/>
    </w:p>
    <w:p w14:paraId="1BEE3CE9" w14:textId="77777777" w:rsidR="00D90C80" w:rsidRPr="003E2463" w:rsidRDefault="00D90C80" w:rsidP="00302D30">
      <w:pPr>
        <w:pStyle w:val="ProductList-Body"/>
        <w:ind w:left="180"/>
        <w:jc w:val="both"/>
        <w:rPr>
          <w:lang w:val="es-ES"/>
        </w:rPr>
      </w:pPr>
      <w:r w:rsidRPr="003E2463">
        <w:rPr>
          <w:lang w:val="es-ES"/>
        </w:rPr>
        <w:t>Microsoft Corporation</w:t>
      </w:r>
    </w:p>
    <w:p w14:paraId="1DA36481" w14:textId="77777777" w:rsidR="00D90C80" w:rsidRPr="003E2463" w:rsidRDefault="00D90C80" w:rsidP="00302D30">
      <w:pPr>
        <w:pStyle w:val="ProductList-Body"/>
        <w:ind w:left="180"/>
        <w:jc w:val="both"/>
        <w:rPr>
          <w:lang w:val="es-ES"/>
        </w:rPr>
      </w:pPr>
      <w:proofErr w:type="spellStart"/>
      <w:r w:rsidRPr="003E2463">
        <w:rPr>
          <w:lang w:val="es-ES"/>
        </w:rPr>
        <w:t>One</w:t>
      </w:r>
      <w:proofErr w:type="spellEnd"/>
      <w:r w:rsidRPr="003E2463">
        <w:rPr>
          <w:lang w:val="es-ES"/>
        </w:rPr>
        <w:t xml:space="preserve"> Microsoft </w:t>
      </w:r>
      <w:proofErr w:type="spellStart"/>
      <w:r w:rsidRPr="003E2463">
        <w:rPr>
          <w:lang w:val="es-ES"/>
        </w:rPr>
        <w:t>Way</w:t>
      </w:r>
      <w:proofErr w:type="spellEnd"/>
    </w:p>
    <w:p w14:paraId="205362A3" w14:textId="77777777" w:rsidR="00D90C80" w:rsidRPr="003E2463" w:rsidRDefault="00D90C80" w:rsidP="00302D30">
      <w:pPr>
        <w:pStyle w:val="ProductList-Body"/>
        <w:spacing w:after="120"/>
        <w:ind w:left="180"/>
        <w:jc w:val="both"/>
        <w:rPr>
          <w:lang w:val="es-ES"/>
        </w:rPr>
      </w:pPr>
      <w:r w:rsidRPr="003E2463">
        <w:rPr>
          <w:lang w:val="es-ES"/>
        </w:rPr>
        <w:t>Redmond, Washington 98052, USA</w:t>
      </w:r>
    </w:p>
    <w:p w14:paraId="39FBBC6A" w14:textId="77777777" w:rsidR="00D90C80" w:rsidRPr="003E2463" w:rsidRDefault="00D90C80" w:rsidP="00302D30">
      <w:pPr>
        <w:pStyle w:val="ProductList-Body"/>
        <w:spacing w:after="120"/>
        <w:jc w:val="both"/>
        <w:rPr>
          <w:lang w:val="es-ES"/>
        </w:rPr>
      </w:pPr>
      <w:r w:rsidRPr="003E2463">
        <w:rPr>
          <w:lang w:val="es-ES"/>
        </w:rPr>
        <w:t xml:space="preserve">Microsoft </w:t>
      </w:r>
      <w:proofErr w:type="spellStart"/>
      <w:r w:rsidRPr="003E2463">
        <w:rPr>
          <w:lang w:val="es-ES"/>
        </w:rPr>
        <w:t>Ireland</w:t>
      </w:r>
      <w:proofErr w:type="spellEnd"/>
      <w:r w:rsidRPr="003E2463">
        <w:rPr>
          <w:lang w:val="es-ES"/>
        </w:rPr>
        <w:t xml:space="preserve"> </w:t>
      </w:r>
      <w:proofErr w:type="spellStart"/>
      <w:r w:rsidRPr="003E2463">
        <w:rPr>
          <w:lang w:val="es-ES"/>
        </w:rPr>
        <w:t>Operations</w:t>
      </w:r>
      <w:proofErr w:type="spellEnd"/>
      <w:r w:rsidRPr="003E2463">
        <w:rPr>
          <w:lang w:val="es-ES"/>
        </w:rPr>
        <w:t xml:space="preserve"> </w:t>
      </w:r>
      <w:proofErr w:type="spellStart"/>
      <w:r w:rsidRPr="003E2463">
        <w:rPr>
          <w:lang w:val="es-ES"/>
        </w:rPr>
        <w:t>Limited</w:t>
      </w:r>
      <w:proofErr w:type="spellEnd"/>
      <w:r w:rsidRPr="003E2463">
        <w:rPr>
          <w:lang w:val="es-ES"/>
        </w:rPr>
        <w:t xml:space="preserve"> es el representante de protección de datos de Microsoft para el Espacio Económico Europeo y Suiza. El representante de privacidad de Microsoft </w:t>
      </w:r>
      <w:proofErr w:type="spellStart"/>
      <w:r w:rsidRPr="003E2463">
        <w:rPr>
          <w:lang w:val="es-ES"/>
        </w:rPr>
        <w:t>Ireland</w:t>
      </w:r>
      <w:proofErr w:type="spellEnd"/>
      <w:r w:rsidRPr="003E2463">
        <w:rPr>
          <w:lang w:val="es-ES"/>
        </w:rPr>
        <w:t xml:space="preserve"> </w:t>
      </w:r>
      <w:proofErr w:type="spellStart"/>
      <w:r w:rsidRPr="003E2463">
        <w:rPr>
          <w:lang w:val="es-ES"/>
        </w:rPr>
        <w:t>Operations</w:t>
      </w:r>
      <w:proofErr w:type="spellEnd"/>
      <w:r w:rsidRPr="003E2463">
        <w:rPr>
          <w:lang w:val="es-ES"/>
        </w:rPr>
        <w:t xml:space="preserve"> </w:t>
      </w:r>
      <w:proofErr w:type="spellStart"/>
      <w:r w:rsidRPr="003E2463">
        <w:rPr>
          <w:lang w:val="es-ES"/>
        </w:rPr>
        <w:t>Limited</w:t>
      </w:r>
      <w:proofErr w:type="spellEnd"/>
      <w:r w:rsidRPr="003E2463">
        <w:rPr>
          <w:lang w:val="es-ES"/>
        </w:rPr>
        <w:t xml:space="preserve"> se encuentra disponible en la siguiente dirección:</w:t>
      </w:r>
    </w:p>
    <w:p w14:paraId="09780700" w14:textId="77777777" w:rsidR="00D90C80" w:rsidRPr="003E2463" w:rsidRDefault="00D90C80" w:rsidP="00302D30">
      <w:pPr>
        <w:pStyle w:val="ProductList-Body"/>
        <w:ind w:left="187"/>
        <w:jc w:val="both"/>
        <w:rPr>
          <w:lang w:val="es-ES"/>
        </w:rPr>
      </w:pPr>
      <w:r w:rsidRPr="003E2463">
        <w:rPr>
          <w:b/>
          <w:lang w:val="es-ES"/>
        </w:rPr>
        <w:t xml:space="preserve">Microsoft </w:t>
      </w:r>
      <w:proofErr w:type="spellStart"/>
      <w:r w:rsidRPr="003E2463">
        <w:rPr>
          <w:b/>
          <w:lang w:val="es-ES"/>
        </w:rPr>
        <w:t>Ireland</w:t>
      </w:r>
      <w:proofErr w:type="spellEnd"/>
      <w:r w:rsidRPr="003E2463">
        <w:rPr>
          <w:b/>
          <w:lang w:val="es-ES"/>
        </w:rPr>
        <w:t xml:space="preserve"> </w:t>
      </w:r>
      <w:proofErr w:type="spellStart"/>
      <w:r w:rsidRPr="003E2463">
        <w:rPr>
          <w:b/>
          <w:lang w:val="es-ES"/>
        </w:rPr>
        <w:t>Operations</w:t>
      </w:r>
      <w:proofErr w:type="spellEnd"/>
      <w:r w:rsidRPr="003E2463">
        <w:rPr>
          <w:b/>
          <w:lang w:val="es-ES"/>
        </w:rPr>
        <w:t>, Ltd.</w:t>
      </w:r>
    </w:p>
    <w:p w14:paraId="5CB15255" w14:textId="77777777" w:rsidR="00D90C80" w:rsidRPr="003E2463" w:rsidRDefault="00D90C80" w:rsidP="00302D30">
      <w:pPr>
        <w:pStyle w:val="ProductList-Body"/>
        <w:ind w:left="180"/>
        <w:jc w:val="both"/>
        <w:rPr>
          <w:lang w:val="es-ES"/>
        </w:rPr>
      </w:pPr>
      <w:proofErr w:type="spellStart"/>
      <w:r w:rsidRPr="003E2463">
        <w:rPr>
          <w:lang w:val="es-ES"/>
        </w:rPr>
        <w:t>Attn</w:t>
      </w:r>
      <w:proofErr w:type="spellEnd"/>
      <w:r w:rsidRPr="003E2463">
        <w:rPr>
          <w:lang w:val="es-ES"/>
        </w:rPr>
        <w:t xml:space="preserve">: Data </w:t>
      </w:r>
      <w:proofErr w:type="spellStart"/>
      <w:r w:rsidRPr="003E2463">
        <w:rPr>
          <w:lang w:val="es-ES"/>
        </w:rPr>
        <w:t>Protection</w:t>
      </w:r>
      <w:proofErr w:type="spellEnd"/>
    </w:p>
    <w:p w14:paraId="19B05DB9" w14:textId="77777777" w:rsidR="00D90C80" w:rsidRPr="003E2463" w:rsidRDefault="00D90C80" w:rsidP="00302D30">
      <w:pPr>
        <w:pStyle w:val="ProductList-Body"/>
        <w:ind w:left="180"/>
        <w:jc w:val="both"/>
        <w:rPr>
          <w:lang w:val="es-ES"/>
        </w:rPr>
      </w:pPr>
      <w:proofErr w:type="spellStart"/>
      <w:r w:rsidRPr="003E2463">
        <w:rPr>
          <w:lang w:val="es-ES"/>
        </w:rPr>
        <w:t>One</w:t>
      </w:r>
      <w:proofErr w:type="spellEnd"/>
      <w:r w:rsidRPr="003E2463">
        <w:rPr>
          <w:lang w:val="es-ES"/>
        </w:rPr>
        <w:t xml:space="preserve"> Microsoft Place</w:t>
      </w:r>
    </w:p>
    <w:p w14:paraId="1E0849B1" w14:textId="77777777" w:rsidR="00D90C80" w:rsidRPr="003E2463" w:rsidRDefault="00D90C80" w:rsidP="00302D30">
      <w:pPr>
        <w:pStyle w:val="ProductList-Body"/>
        <w:ind w:left="180"/>
        <w:jc w:val="both"/>
        <w:rPr>
          <w:lang w:val="es-ES"/>
        </w:rPr>
      </w:pPr>
      <w:r w:rsidRPr="003E2463">
        <w:rPr>
          <w:lang w:val="es-ES"/>
        </w:rPr>
        <w:t>South County Business Park</w:t>
      </w:r>
    </w:p>
    <w:p w14:paraId="3EFFC9B7" w14:textId="77777777" w:rsidR="00D90C80" w:rsidRPr="003E2463" w:rsidRDefault="00D90C80" w:rsidP="00302D30">
      <w:pPr>
        <w:pStyle w:val="ProductList-Body"/>
        <w:ind w:left="180"/>
        <w:jc w:val="both"/>
        <w:rPr>
          <w:lang w:val="es-ES"/>
        </w:rPr>
      </w:pPr>
      <w:proofErr w:type="spellStart"/>
      <w:r w:rsidRPr="003E2463">
        <w:rPr>
          <w:lang w:val="es-ES"/>
        </w:rPr>
        <w:t>Leopardstown</w:t>
      </w:r>
      <w:proofErr w:type="spellEnd"/>
    </w:p>
    <w:p w14:paraId="75EA5715" w14:textId="77777777" w:rsidR="00D90C80" w:rsidRPr="003E2463" w:rsidRDefault="00D90C80" w:rsidP="00302D30">
      <w:pPr>
        <w:pStyle w:val="ProductList-Body"/>
        <w:spacing w:after="120"/>
        <w:ind w:left="180"/>
        <w:jc w:val="both"/>
        <w:rPr>
          <w:lang w:val="es-ES"/>
        </w:rPr>
      </w:pPr>
      <w:r w:rsidRPr="003E2463">
        <w:rPr>
          <w:lang w:val="es-ES"/>
        </w:rPr>
        <w:t>Dubl</w:t>
      </w:r>
      <w:r w:rsidRPr="005A7C1B">
        <w:rPr>
          <w:lang w:val="es-ES"/>
        </w:rPr>
        <w:t>í</w:t>
      </w:r>
      <w:r w:rsidRPr="003E2463">
        <w:rPr>
          <w:lang w:val="es-ES"/>
        </w:rPr>
        <w:t>n 18, D18 P521, Irland</w:t>
      </w:r>
      <w:bookmarkStart w:id="172" w:name="_Hlk495669384"/>
      <w:bookmarkStart w:id="173" w:name="_Toc431459514"/>
      <w:bookmarkStart w:id="174" w:name="DataProcessingTerms"/>
      <w:bookmarkStart w:id="175" w:name="_Toc489605587"/>
      <w:r w:rsidRPr="005A7C1B">
        <w:rPr>
          <w:lang w:val="es-ES"/>
        </w:rPr>
        <w:t>a</w:t>
      </w:r>
    </w:p>
    <w:bookmarkEnd w:id="172"/>
    <w:bookmarkEnd w:id="173"/>
    <w:bookmarkEnd w:id="174"/>
    <w:bookmarkEnd w:id="175"/>
    <w:p w14:paraId="62F63AB2" w14:textId="77777777" w:rsidR="0074788A" w:rsidRPr="00380161" w:rsidRDefault="0074788A" w:rsidP="0074788A">
      <w:pPr>
        <w:pStyle w:val="ProductList-Body"/>
        <w:shd w:val="clear" w:color="auto" w:fill="A6A6A6" w:themeFill="background1" w:themeFillShade="A6"/>
        <w:spacing w:after="120"/>
        <w:jc w:val="right"/>
        <w:rPr>
          <w:lang w:val="es-ES"/>
        </w:rPr>
      </w:pPr>
      <w:r>
        <w:fldChar w:fldCharType="begin"/>
      </w:r>
      <w:r w:rsidRPr="00380161">
        <w:rPr>
          <w:lang w:val="es-ES"/>
        </w:rPr>
        <w:instrText>HYPERLINK \l "TableofContents"</w:instrText>
      </w:r>
      <w:r>
        <w:fldChar w:fldCharType="separate"/>
      </w:r>
      <w:r w:rsidRPr="00380161">
        <w:rPr>
          <w:rStyle w:val="Hyperlink"/>
          <w:sz w:val="16"/>
          <w:szCs w:val="16"/>
          <w:lang w:val="es-ES"/>
        </w:rPr>
        <w:t>Tabla de Contenido</w:t>
      </w:r>
      <w:r>
        <w:fldChar w:fldCharType="end"/>
      </w:r>
      <w:r w:rsidRPr="00380161">
        <w:rPr>
          <w:sz w:val="16"/>
          <w:szCs w:val="16"/>
          <w:lang w:val="es-ES"/>
        </w:rPr>
        <w:t xml:space="preserve"> / </w:t>
      </w:r>
      <w:hyperlink w:anchor="GeneralTerms" w:tooltip="Términos Generales" w:history="1">
        <w:r w:rsidRPr="00380161">
          <w:rPr>
            <w:rStyle w:val="Hyperlink"/>
            <w:sz w:val="16"/>
            <w:szCs w:val="16"/>
            <w:lang w:val="es-ES"/>
          </w:rPr>
          <w:t>Términos Generales</w:t>
        </w:r>
      </w:hyperlink>
    </w:p>
    <w:p w14:paraId="0B83B18F" w14:textId="77777777" w:rsidR="001867D2" w:rsidRPr="00380161" w:rsidRDefault="001867D2" w:rsidP="007829B6">
      <w:pPr>
        <w:pStyle w:val="ProductList-Body"/>
        <w:spacing w:after="120"/>
        <w:rPr>
          <w:lang w:val="es-ES"/>
        </w:rPr>
      </w:pPr>
    </w:p>
    <w:p w14:paraId="10EF88D6" w14:textId="6F903D11" w:rsidR="001867D2" w:rsidRPr="00380161" w:rsidRDefault="001867D2" w:rsidP="007829B6">
      <w:pPr>
        <w:pStyle w:val="ProductList-Body"/>
        <w:spacing w:after="120"/>
        <w:rPr>
          <w:lang w:val="es-ES"/>
        </w:rPr>
        <w:sectPr w:rsidR="001867D2" w:rsidRPr="00380161" w:rsidSect="004B4668">
          <w:footerReference w:type="default" r:id="rId27"/>
          <w:footerReference w:type="first" r:id="rId28"/>
          <w:type w:val="continuous"/>
          <w:pgSz w:w="12240" w:h="15840"/>
          <w:pgMar w:top="1440" w:right="720" w:bottom="1440" w:left="720" w:header="720" w:footer="720" w:gutter="0"/>
          <w:cols w:space="720"/>
          <w:titlePg/>
          <w:docGrid w:linePitch="360"/>
        </w:sectPr>
      </w:pPr>
    </w:p>
    <w:p w14:paraId="3E4ACAE9" w14:textId="77777777" w:rsidR="00B4405C" w:rsidRPr="003E2463" w:rsidRDefault="00B4405C" w:rsidP="00B4405C">
      <w:pPr>
        <w:pStyle w:val="ProductList-SectionHeading"/>
        <w:spacing w:after="120"/>
        <w:jc w:val="both"/>
        <w:outlineLvl w:val="0"/>
        <w:rPr>
          <w:lang w:val="es-ES"/>
        </w:rPr>
      </w:pPr>
      <w:bookmarkStart w:id="176" w:name="_Toc82644471"/>
      <w:bookmarkStart w:id="177" w:name="_Toc155362852"/>
      <w:r w:rsidRPr="003E2463">
        <w:rPr>
          <w:lang w:val="es-ES"/>
        </w:rPr>
        <w:t>Apéndice A: Medidas de seguridad</w:t>
      </w:r>
      <w:bookmarkEnd w:id="176"/>
      <w:bookmarkEnd w:id="177"/>
    </w:p>
    <w:p w14:paraId="5657194C" w14:textId="77777777" w:rsidR="00B4405C" w:rsidRPr="003E2463" w:rsidRDefault="00B4405C" w:rsidP="00B4405C">
      <w:pPr>
        <w:pStyle w:val="ProductList-Body"/>
        <w:spacing w:after="120"/>
        <w:jc w:val="both"/>
        <w:rPr>
          <w:lang w:val="es-ES"/>
        </w:rPr>
      </w:pPr>
      <w:r w:rsidRPr="003E2463">
        <w:rPr>
          <w:lang w:val="es-ES"/>
        </w:rPr>
        <w:t xml:space="preserve">Microsoft ha implementado y mantendrá en vigor las siguientes medidas de seguridad para los Datos del Cliente en los Servicios Online Principales y </w:t>
      </w:r>
      <w:r w:rsidRPr="005A7C1B">
        <w:rPr>
          <w:lang w:val="es-ES"/>
        </w:rPr>
        <w:t xml:space="preserve">para los </w:t>
      </w:r>
      <w:r w:rsidRPr="003E2463">
        <w:rPr>
          <w:lang w:val="es-ES"/>
        </w:rPr>
        <w:t>Datos de Servicios Profesionales</w:t>
      </w:r>
      <w:r>
        <w:rPr>
          <w:lang w:val="es-ES"/>
        </w:rPr>
        <w:t>. Estas</w:t>
      </w:r>
      <w:r w:rsidRPr="003E2463">
        <w:rPr>
          <w:lang w:val="es-ES"/>
        </w:rPr>
        <w:t xml:space="preserve"> </w:t>
      </w:r>
      <w:r>
        <w:rPr>
          <w:lang w:val="es-ES"/>
        </w:rPr>
        <w:t>medidas</w:t>
      </w:r>
      <w:r w:rsidRPr="003E2463">
        <w:rPr>
          <w:lang w:val="es-ES"/>
        </w:rPr>
        <w:t xml:space="preserve">, junto con los compromisos de seguridad previstos en este DPA (incluyendo los Términos del RGPD), constituyen la única responsabilidad de Microsoft con respecto a la seguridad de </w:t>
      </w:r>
      <w:r>
        <w:rPr>
          <w:lang w:val="es-ES"/>
        </w:rPr>
        <w:t>dichos</w:t>
      </w:r>
      <w:r w:rsidRPr="003E2463">
        <w:rPr>
          <w:lang w:val="es-ES"/>
        </w:rPr>
        <w:t xml:space="preserve"> datos.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B4405C" w:rsidRPr="00FF6C73" w14:paraId="5FAEB855" w14:textId="77777777" w:rsidTr="00785FED">
        <w:trPr>
          <w:tblHeader/>
        </w:trPr>
        <w:tc>
          <w:tcPr>
            <w:tcW w:w="2610" w:type="dxa"/>
            <w:shd w:val="clear" w:color="auto" w:fill="0072C6"/>
          </w:tcPr>
          <w:p w14:paraId="66724B7A" w14:textId="77777777" w:rsidR="00B4405C" w:rsidRPr="003E2463" w:rsidRDefault="00B4405C" w:rsidP="00785FED">
            <w:pPr>
              <w:pStyle w:val="ProductList-Body"/>
              <w:spacing w:after="120"/>
              <w:rPr>
                <w:color w:val="FFFFFF" w:themeColor="background1"/>
                <w:sz w:val="16"/>
                <w:szCs w:val="16"/>
                <w:lang w:val="es-ES"/>
              </w:rPr>
            </w:pPr>
            <w:r w:rsidRPr="003E2463">
              <w:rPr>
                <w:color w:val="FFFFFF" w:themeColor="background1"/>
                <w:sz w:val="16"/>
                <w:szCs w:val="16"/>
                <w:lang w:val="es-ES"/>
              </w:rPr>
              <w:t>Dominio</w:t>
            </w:r>
          </w:p>
        </w:tc>
        <w:tc>
          <w:tcPr>
            <w:tcW w:w="8190" w:type="dxa"/>
            <w:shd w:val="clear" w:color="auto" w:fill="0072C6"/>
          </w:tcPr>
          <w:p w14:paraId="49C6837A" w14:textId="77777777" w:rsidR="00B4405C" w:rsidRPr="003E2463" w:rsidRDefault="00B4405C" w:rsidP="00785FED">
            <w:pPr>
              <w:pStyle w:val="ProductList-Body"/>
              <w:spacing w:after="120"/>
              <w:rPr>
                <w:color w:val="FFFFFF" w:themeColor="background1"/>
                <w:sz w:val="16"/>
                <w:szCs w:val="16"/>
                <w:lang w:val="es-ES"/>
              </w:rPr>
            </w:pPr>
            <w:r w:rsidRPr="003E2463">
              <w:rPr>
                <w:color w:val="FFFFFF" w:themeColor="background1"/>
                <w:sz w:val="16"/>
                <w:szCs w:val="16"/>
                <w:lang w:val="es-ES"/>
              </w:rPr>
              <w:t>Prácticas</w:t>
            </w:r>
          </w:p>
        </w:tc>
      </w:tr>
      <w:tr w:rsidR="00B4405C" w:rsidRPr="00FF6C73" w14:paraId="0EBD2B8E" w14:textId="77777777" w:rsidTr="00785FED">
        <w:tc>
          <w:tcPr>
            <w:tcW w:w="2610" w:type="dxa"/>
            <w:vAlign w:val="center"/>
          </w:tcPr>
          <w:p w14:paraId="4CE28CFD" w14:textId="77777777" w:rsidR="00B4405C" w:rsidRPr="003E2463" w:rsidRDefault="00B4405C" w:rsidP="00785FED">
            <w:pPr>
              <w:pStyle w:val="ProductList-Body"/>
              <w:spacing w:after="120"/>
              <w:rPr>
                <w:sz w:val="16"/>
                <w:szCs w:val="16"/>
                <w:lang w:val="es-ES"/>
              </w:rPr>
            </w:pPr>
            <w:r w:rsidRPr="003E2463">
              <w:rPr>
                <w:sz w:val="16"/>
                <w:szCs w:val="16"/>
                <w:lang w:val="es-ES"/>
              </w:rPr>
              <w:t xml:space="preserve">Organización de la seguridad </w:t>
            </w:r>
            <w:r w:rsidRPr="005A7C1B">
              <w:rPr>
                <w:sz w:val="16"/>
                <w:szCs w:val="16"/>
                <w:lang w:val="es-ES"/>
              </w:rPr>
              <w:br/>
            </w:r>
            <w:r w:rsidRPr="003E2463">
              <w:rPr>
                <w:sz w:val="16"/>
                <w:szCs w:val="16"/>
                <w:lang w:val="es-ES"/>
              </w:rPr>
              <w:t>de la información</w:t>
            </w:r>
          </w:p>
        </w:tc>
        <w:tc>
          <w:tcPr>
            <w:tcW w:w="8190" w:type="dxa"/>
          </w:tcPr>
          <w:p w14:paraId="2A47A645" w14:textId="77777777" w:rsidR="00B4405C" w:rsidRPr="003E2463" w:rsidRDefault="00B4405C" w:rsidP="00785FED">
            <w:pPr>
              <w:pStyle w:val="ProductList-Body"/>
              <w:spacing w:after="120"/>
              <w:jc w:val="both"/>
              <w:rPr>
                <w:lang w:val="es-ES"/>
              </w:rPr>
            </w:pPr>
            <w:r w:rsidRPr="005A7C1B">
              <w:rPr>
                <w:b/>
                <w:sz w:val="16"/>
                <w:szCs w:val="16"/>
                <w:lang w:val="es-ES"/>
              </w:rPr>
              <w:t>Responsables</w:t>
            </w:r>
            <w:r w:rsidRPr="003E2463">
              <w:rPr>
                <w:b/>
                <w:sz w:val="16"/>
                <w:szCs w:val="16"/>
                <w:lang w:val="es-ES"/>
              </w:rPr>
              <w:t xml:space="preserve"> de seguridad</w:t>
            </w:r>
            <w:r w:rsidRPr="003E2463">
              <w:rPr>
                <w:b/>
                <w:bCs/>
                <w:sz w:val="16"/>
                <w:lang w:val="es-ES"/>
              </w:rPr>
              <w:t>.</w:t>
            </w:r>
            <w:r w:rsidRPr="003E2463">
              <w:rPr>
                <w:sz w:val="16"/>
                <w:lang w:val="es-ES"/>
              </w:rPr>
              <w:t xml:space="preserve"> </w:t>
            </w:r>
            <w:r w:rsidRPr="003E2463">
              <w:rPr>
                <w:sz w:val="16"/>
                <w:szCs w:val="16"/>
                <w:lang w:val="es-ES"/>
              </w:rPr>
              <w:t xml:space="preserve">Microsoft ha designado a uno o </w:t>
            </w:r>
            <w:r w:rsidRPr="005A7C1B">
              <w:rPr>
                <w:sz w:val="16"/>
                <w:szCs w:val="16"/>
                <w:lang w:val="es-ES"/>
              </w:rPr>
              <w:t>varios delegados</w:t>
            </w:r>
            <w:r w:rsidRPr="003E2463">
              <w:rPr>
                <w:sz w:val="16"/>
                <w:szCs w:val="16"/>
                <w:lang w:val="es-ES"/>
              </w:rPr>
              <w:t xml:space="preserve"> de seguridad responsables de coordinar y supervisar las reglas y los procedimientos de seguridad.</w:t>
            </w:r>
          </w:p>
          <w:p w14:paraId="19C26F2C" w14:textId="77777777" w:rsidR="00B4405C" w:rsidRPr="003E2463" w:rsidRDefault="00B4405C" w:rsidP="00785FED">
            <w:pPr>
              <w:pStyle w:val="ProductList-Body"/>
              <w:spacing w:after="120"/>
              <w:jc w:val="both"/>
              <w:rPr>
                <w:lang w:val="es-ES"/>
              </w:rPr>
            </w:pPr>
            <w:r w:rsidRPr="005A7C1B">
              <w:rPr>
                <w:b/>
                <w:sz w:val="16"/>
                <w:szCs w:val="16"/>
                <w:lang w:val="es-ES"/>
              </w:rPr>
              <w:t>Roles y r</w:t>
            </w:r>
            <w:r w:rsidRPr="003E2463">
              <w:rPr>
                <w:b/>
                <w:sz w:val="16"/>
                <w:szCs w:val="16"/>
                <w:lang w:val="es-ES"/>
              </w:rPr>
              <w:t xml:space="preserve">esponsabilidades </w:t>
            </w:r>
            <w:r w:rsidRPr="005A7C1B">
              <w:rPr>
                <w:b/>
                <w:sz w:val="16"/>
                <w:szCs w:val="16"/>
                <w:lang w:val="es-ES"/>
              </w:rPr>
              <w:t>en materia</w:t>
            </w:r>
            <w:r w:rsidRPr="003E2463">
              <w:rPr>
                <w:b/>
                <w:sz w:val="16"/>
                <w:szCs w:val="16"/>
                <w:lang w:val="es-ES"/>
              </w:rPr>
              <w:t xml:space="preserve"> de seguridad</w:t>
            </w:r>
            <w:r w:rsidRPr="003E2463">
              <w:rPr>
                <w:b/>
                <w:bCs/>
                <w:sz w:val="16"/>
                <w:lang w:val="es-ES"/>
              </w:rPr>
              <w:t>.</w:t>
            </w:r>
            <w:r w:rsidRPr="003E2463">
              <w:rPr>
                <w:sz w:val="16"/>
                <w:lang w:val="es-ES"/>
              </w:rPr>
              <w:t xml:space="preserve"> </w:t>
            </w:r>
            <w:r w:rsidRPr="003E2463">
              <w:rPr>
                <w:sz w:val="16"/>
                <w:szCs w:val="16"/>
                <w:lang w:val="es-ES"/>
              </w:rPr>
              <w:t xml:space="preserve">El personal de Microsoft con acceso a los Datos del Cliente o </w:t>
            </w:r>
            <w:r w:rsidRPr="005A7C1B">
              <w:rPr>
                <w:sz w:val="16"/>
                <w:szCs w:val="16"/>
                <w:lang w:val="es-ES"/>
              </w:rPr>
              <w:t xml:space="preserve">a los </w:t>
            </w:r>
            <w:r w:rsidRPr="003E2463">
              <w:rPr>
                <w:sz w:val="16"/>
                <w:szCs w:val="16"/>
                <w:lang w:val="es-ES"/>
              </w:rPr>
              <w:t>Datos de Servicios Profesionales está sujeto a obligaciones de confidencialidad.</w:t>
            </w:r>
          </w:p>
          <w:p w14:paraId="532FB71C" w14:textId="77777777" w:rsidR="00B4405C" w:rsidRPr="003E2463" w:rsidRDefault="00B4405C" w:rsidP="00785FED">
            <w:pPr>
              <w:pStyle w:val="ProductList-Body"/>
              <w:spacing w:after="120"/>
              <w:jc w:val="both"/>
              <w:rPr>
                <w:lang w:val="es-ES"/>
              </w:rPr>
            </w:pPr>
            <w:r w:rsidRPr="003E2463">
              <w:rPr>
                <w:b/>
                <w:sz w:val="16"/>
                <w:szCs w:val="16"/>
                <w:lang w:val="es-ES"/>
              </w:rPr>
              <w:t xml:space="preserve">Programa de </w:t>
            </w:r>
            <w:r w:rsidRPr="005A7C1B">
              <w:rPr>
                <w:b/>
                <w:sz w:val="16"/>
                <w:szCs w:val="16"/>
                <w:lang w:val="es-ES"/>
              </w:rPr>
              <w:t>gestión</w:t>
            </w:r>
            <w:r w:rsidRPr="003E2463">
              <w:rPr>
                <w:b/>
                <w:sz w:val="16"/>
                <w:szCs w:val="16"/>
                <w:lang w:val="es-ES"/>
              </w:rPr>
              <w:t xml:space="preserve"> de riesgos</w:t>
            </w:r>
            <w:r w:rsidRPr="003E2463">
              <w:rPr>
                <w:b/>
                <w:bCs/>
                <w:sz w:val="16"/>
                <w:lang w:val="es-ES"/>
              </w:rPr>
              <w:t>.</w:t>
            </w:r>
            <w:r w:rsidRPr="003E2463">
              <w:rPr>
                <w:sz w:val="16"/>
                <w:lang w:val="es-ES"/>
              </w:rPr>
              <w:t xml:space="preserve"> </w:t>
            </w:r>
            <w:r w:rsidRPr="003E2463">
              <w:rPr>
                <w:sz w:val="16"/>
                <w:szCs w:val="16"/>
                <w:lang w:val="es-ES"/>
              </w:rPr>
              <w:t xml:space="preserve">Microsoft realizó una evaluación de riesgos antes de </w:t>
            </w:r>
            <w:r w:rsidRPr="005A7C1B">
              <w:rPr>
                <w:sz w:val="16"/>
                <w:szCs w:val="16"/>
                <w:lang w:val="es-ES"/>
              </w:rPr>
              <w:t>tratar</w:t>
            </w:r>
            <w:r w:rsidRPr="003E2463">
              <w:rPr>
                <w:sz w:val="16"/>
                <w:szCs w:val="16"/>
                <w:lang w:val="es-ES"/>
              </w:rPr>
              <w:t xml:space="preserve"> los Datos del </w:t>
            </w:r>
            <w:r w:rsidRPr="005A7C1B">
              <w:rPr>
                <w:sz w:val="16"/>
                <w:szCs w:val="16"/>
                <w:lang w:val="es-ES"/>
              </w:rPr>
              <w:t>C</w:t>
            </w:r>
            <w:r w:rsidRPr="003E2463">
              <w:rPr>
                <w:sz w:val="16"/>
                <w:szCs w:val="16"/>
                <w:lang w:val="es-ES"/>
              </w:rPr>
              <w:t xml:space="preserve">liente o </w:t>
            </w:r>
            <w:r w:rsidRPr="005A7C1B">
              <w:rPr>
                <w:sz w:val="16"/>
                <w:szCs w:val="16"/>
                <w:lang w:val="es-ES"/>
              </w:rPr>
              <w:t xml:space="preserve">de </w:t>
            </w:r>
            <w:r w:rsidRPr="003E2463">
              <w:rPr>
                <w:sz w:val="16"/>
                <w:szCs w:val="16"/>
                <w:lang w:val="es-ES"/>
              </w:rPr>
              <w:t xml:space="preserve">lanzar el servicio de Servicios </w:t>
            </w:r>
            <w:r w:rsidRPr="005A7C1B">
              <w:rPr>
                <w:sz w:val="16"/>
                <w:szCs w:val="16"/>
                <w:lang w:val="es-ES"/>
              </w:rPr>
              <w:t>Online, así como</w:t>
            </w:r>
            <w:r w:rsidRPr="003E2463">
              <w:rPr>
                <w:sz w:val="16"/>
                <w:szCs w:val="16"/>
                <w:lang w:val="es-ES"/>
              </w:rPr>
              <w:t xml:space="preserve"> antes de </w:t>
            </w:r>
            <w:r w:rsidRPr="005A7C1B">
              <w:rPr>
                <w:sz w:val="16"/>
                <w:szCs w:val="16"/>
                <w:lang w:val="es-ES"/>
              </w:rPr>
              <w:t>tratar</w:t>
            </w:r>
            <w:r w:rsidRPr="003E2463">
              <w:rPr>
                <w:sz w:val="16"/>
                <w:szCs w:val="16"/>
                <w:lang w:val="es-ES"/>
              </w:rPr>
              <w:t xml:space="preserve"> los Datos de</w:t>
            </w:r>
            <w:r w:rsidRPr="005A7C1B">
              <w:rPr>
                <w:sz w:val="16"/>
                <w:szCs w:val="16"/>
                <w:lang w:val="es-ES"/>
              </w:rPr>
              <w:t xml:space="preserve"> </w:t>
            </w:r>
            <w:r w:rsidRPr="003E2463">
              <w:rPr>
                <w:sz w:val="16"/>
                <w:szCs w:val="16"/>
                <w:lang w:val="es-ES"/>
              </w:rPr>
              <w:t>Servicio</w:t>
            </w:r>
            <w:r w:rsidRPr="005A7C1B">
              <w:rPr>
                <w:sz w:val="16"/>
                <w:szCs w:val="16"/>
                <w:lang w:val="es-ES"/>
              </w:rPr>
              <w:t>s</w:t>
            </w:r>
            <w:r w:rsidRPr="003E2463">
              <w:rPr>
                <w:sz w:val="16"/>
                <w:szCs w:val="16"/>
                <w:lang w:val="es-ES"/>
              </w:rPr>
              <w:t xml:space="preserve"> Profesional</w:t>
            </w:r>
            <w:r w:rsidRPr="005A7C1B">
              <w:rPr>
                <w:sz w:val="16"/>
                <w:szCs w:val="16"/>
                <w:lang w:val="es-ES"/>
              </w:rPr>
              <w:t>es</w:t>
            </w:r>
            <w:r w:rsidRPr="003E2463">
              <w:rPr>
                <w:sz w:val="16"/>
                <w:szCs w:val="16"/>
                <w:lang w:val="es-ES"/>
              </w:rPr>
              <w:t xml:space="preserve"> o </w:t>
            </w:r>
            <w:r w:rsidRPr="005A7C1B">
              <w:rPr>
                <w:sz w:val="16"/>
                <w:szCs w:val="16"/>
                <w:lang w:val="es-ES"/>
              </w:rPr>
              <w:t xml:space="preserve">de </w:t>
            </w:r>
            <w:r w:rsidRPr="003E2463">
              <w:rPr>
                <w:sz w:val="16"/>
                <w:szCs w:val="16"/>
                <w:lang w:val="es-ES"/>
              </w:rPr>
              <w:t xml:space="preserve">lanzar los Servicios </w:t>
            </w:r>
            <w:r w:rsidRPr="005A7C1B">
              <w:rPr>
                <w:sz w:val="16"/>
                <w:szCs w:val="16"/>
                <w:lang w:val="es-ES"/>
              </w:rPr>
              <w:t>P</w:t>
            </w:r>
            <w:r w:rsidRPr="003E2463">
              <w:rPr>
                <w:sz w:val="16"/>
                <w:szCs w:val="16"/>
                <w:lang w:val="es-ES"/>
              </w:rPr>
              <w:t>rofesionales.</w:t>
            </w:r>
          </w:p>
          <w:p w14:paraId="68909BFD" w14:textId="77777777" w:rsidR="00B4405C" w:rsidRPr="003E2463" w:rsidRDefault="00B4405C" w:rsidP="00785FED">
            <w:pPr>
              <w:pStyle w:val="ProductList-Body"/>
              <w:spacing w:after="120"/>
              <w:jc w:val="both"/>
              <w:rPr>
                <w:sz w:val="16"/>
                <w:szCs w:val="16"/>
                <w:lang w:val="es-ES"/>
              </w:rPr>
            </w:pPr>
            <w:r w:rsidRPr="003E2463">
              <w:rPr>
                <w:sz w:val="16"/>
                <w:szCs w:val="16"/>
                <w:lang w:val="es-ES"/>
              </w:rPr>
              <w:t>Microsoft conserva sus documentos de seguridad de conformidad con sus requisitos de conservación después de que ya no se encuentren en vigor.</w:t>
            </w:r>
          </w:p>
        </w:tc>
      </w:tr>
      <w:tr w:rsidR="00B4405C" w:rsidRPr="00FF6C73" w14:paraId="15808CB5" w14:textId="77777777" w:rsidTr="00785FED">
        <w:tc>
          <w:tcPr>
            <w:tcW w:w="2610" w:type="dxa"/>
            <w:vAlign w:val="center"/>
          </w:tcPr>
          <w:p w14:paraId="0A3C969E" w14:textId="77777777" w:rsidR="00B4405C" w:rsidRPr="003E2463" w:rsidRDefault="00B4405C" w:rsidP="00785FED">
            <w:pPr>
              <w:pStyle w:val="ProductList-Body"/>
              <w:spacing w:after="120"/>
              <w:rPr>
                <w:sz w:val="16"/>
                <w:szCs w:val="16"/>
                <w:lang w:val="es-ES"/>
              </w:rPr>
            </w:pPr>
            <w:r w:rsidRPr="005A7C1B">
              <w:rPr>
                <w:sz w:val="16"/>
                <w:szCs w:val="16"/>
                <w:lang w:val="es-ES"/>
              </w:rPr>
              <w:t>Gestión</w:t>
            </w:r>
            <w:r w:rsidRPr="003E2463">
              <w:rPr>
                <w:sz w:val="16"/>
                <w:szCs w:val="16"/>
                <w:lang w:val="es-ES"/>
              </w:rPr>
              <w:t xml:space="preserve"> de activos</w:t>
            </w:r>
          </w:p>
        </w:tc>
        <w:tc>
          <w:tcPr>
            <w:tcW w:w="8190" w:type="dxa"/>
          </w:tcPr>
          <w:p w14:paraId="516AEF6F" w14:textId="77777777" w:rsidR="00B4405C" w:rsidRPr="003E2463" w:rsidRDefault="00B4405C" w:rsidP="00785FED">
            <w:pPr>
              <w:pStyle w:val="ProductList-Body"/>
              <w:spacing w:after="120"/>
              <w:jc w:val="both"/>
              <w:rPr>
                <w:lang w:val="es-ES"/>
              </w:rPr>
            </w:pPr>
            <w:r w:rsidRPr="003E2463">
              <w:rPr>
                <w:b/>
                <w:sz w:val="16"/>
                <w:szCs w:val="16"/>
                <w:lang w:val="es-ES"/>
              </w:rPr>
              <w:t>Inventario de activos</w:t>
            </w:r>
            <w:r w:rsidRPr="003E2463">
              <w:rPr>
                <w:b/>
                <w:bCs/>
                <w:sz w:val="16"/>
                <w:lang w:val="es-ES"/>
              </w:rPr>
              <w:t>.</w:t>
            </w:r>
            <w:r w:rsidRPr="003E2463">
              <w:rPr>
                <w:sz w:val="16"/>
                <w:lang w:val="es-ES"/>
              </w:rPr>
              <w:t xml:space="preserve"> </w:t>
            </w:r>
            <w:r w:rsidRPr="003E2463">
              <w:rPr>
                <w:sz w:val="16"/>
                <w:szCs w:val="16"/>
                <w:lang w:val="es-ES"/>
              </w:rPr>
              <w:t>Microsoft mantiene un inventario de todo soporte físico en que se almacen</w:t>
            </w:r>
            <w:r>
              <w:rPr>
                <w:sz w:val="16"/>
                <w:szCs w:val="16"/>
                <w:lang w:val="es-ES"/>
              </w:rPr>
              <w:t>a</w:t>
            </w:r>
            <w:r w:rsidRPr="003E2463">
              <w:rPr>
                <w:sz w:val="16"/>
                <w:szCs w:val="16"/>
                <w:lang w:val="es-ES"/>
              </w:rPr>
              <w:t xml:space="preserve">n los Datos del Cliente o </w:t>
            </w:r>
            <w:r w:rsidRPr="005A7C1B">
              <w:rPr>
                <w:sz w:val="16"/>
                <w:szCs w:val="16"/>
                <w:lang w:val="es-ES"/>
              </w:rPr>
              <w:t xml:space="preserve">los </w:t>
            </w:r>
            <w:r w:rsidRPr="003E2463">
              <w:rPr>
                <w:sz w:val="16"/>
                <w:szCs w:val="16"/>
                <w:lang w:val="es-ES"/>
              </w:rPr>
              <w:t xml:space="preserve">Datos de Servicios Profesionales. El acceso a los inventarios de </w:t>
            </w:r>
            <w:r w:rsidRPr="005A7C1B">
              <w:rPr>
                <w:sz w:val="16"/>
                <w:szCs w:val="16"/>
                <w:lang w:val="es-ES"/>
              </w:rPr>
              <w:t>dichos</w:t>
            </w:r>
            <w:r w:rsidRPr="003E2463">
              <w:rPr>
                <w:sz w:val="16"/>
                <w:szCs w:val="16"/>
                <w:lang w:val="es-ES"/>
              </w:rPr>
              <w:t xml:space="preserve"> soporte</w:t>
            </w:r>
            <w:r w:rsidRPr="005A7C1B">
              <w:rPr>
                <w:sz w:val="16"/>
                <w:szCs w:val="16"/>
                <w:lang w:val="es-ES"/>
              </w:rPr>
              <w:t>s</w:t>
            </w:r>
            <w:r w:rsidRPr="003E2463">
              <w:rPr>
                <w:sz w:val="16"/>
                <w:szCs w:val="16"/>
                <w:lang w:val="es-ES"/>
              </w:rPr>
              <w:t xml:space="preserve"> físico</w:t>
            </w:r>
            <w:r w:rsidRPr="005A7C1B">
              <w:rPr>
                <w:sz w:val="16"/>
                <w:szCs w:val="16"/>
                <w:lang w:val="es-ES"/>
              </w:rPr>
              <w:t>s</w:t>
            </w:r>
            <w:r w:rsidRPr="003E2463">
              <w:rPr>
                <w:sz w:val="16"/>
                <w:szCs w:val="16"/>
                <w:lang w:val="es-ES"/>
              </w:rPr>
              <w:t xml:space="preserve"> está restringido al personal de Microsoft autorizado por escrito para tener dicho acceso.</w:t>
            </w:r>
          </w:p>
          <w:p w14:paraId="0E704C78" w14:textId="77777777" w:rsidR="00B4405C" w:rsidRPr="003E2463" w:rsidRDefault="00B4405C" w:rsidP="00785FED">
            <w:pPr>
              <w:pStyle w:val="ProductList-Body"/>
              <w:keepNext/>
              <w:spacing w:after="120"/>
              <w:jc w:val="both"/>
              <w:rPr>
                <w:lang w:val="es-ES"/>
              </w:rPr>
            </w:pPr>
            <w:r w:rsidRPr="003E2463">
              <w:rPr>
                <w:b/>
                <w:sz w:val="16"/>
                <w:szCs w:val="16"/>
                <w:lang w:val="es-ES"/>
              </w:rPr>
              <w:t>Manejo de activos</w:t>
            </w:r>
          </w:p>
          <w:p w14:paraId="05325497"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clasifica los Datos del Cliente y los Datos de Servicios Profesionales para ayudar a identificarlos y para </w:t>
            </w:r>
            <w:r w:rsidRPr="005A7C1B">
              <w:rPr>
                <w:sz w:val="16"/>
                <w:szCs w:val="16"/>
                <w:lang w:val="es-ES"/>
              </w:rPr>
              <w:t>posibilitar</w:t>
            </w:r>
            <w:r w:rsidRPr="003E2463">
              <w:rPr>
                <w:sz w:val="16"/>
                <w:szCs w:val="16"/>
                <w:lang w:val="es-ES"/>
              </w:rPr>
              <w:t xml:space="preserve"> que el acceso a ellos se encuentre apropiadamente restringido.</w:t>
            </w:r>
          </w:p>
          <w:p w14:paraId="76E3D2C9"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impone restricciones respecto </w:t>
            </w:r>
            <w:r w:rsidRPr="005A7C1B">
              <w:rPr>
                <w:sz w:val="16"/>
                <w:szCs w:val="16"/>
                <w:lang w:val="es-ES"/>
              </w:rPr>
              <w:t>de</w:t>
            </w:r>
            <w:r w:rsidRPr="003E2463">
              <w:rPr>
                <w:sz w:val="16"/>
                <w:szCs w:val="16"/>
                <w:lang w:val="es-ES"/>
              </w:rPr>
              <w:t xml:space="preserve"> la impresión de los Datos del Cliente y </w:t>
            </w:r>
            <w:r w:rsidRPr="005A7C1B">
              <w:rPr>
                <w:sz w:val="16"/>
                <w:szCs w:val="16"/>
                <w:lang w:val="es-ES"/>
              </w:rPr>
              <w:t xml:space="preserve">de </w:t>
            </w:r>
            <w:r w:rsidRPr="003E2463">
              <w:rPr>
                <w:sz w:val="16"/>
                <w:szCs w:val="16"/>
                <w:lang w:val="es-ES"/>
              </w:rPr>
              <w:t>los Datos de Servicios Profesionales y</w:t>
            </w:r>
            <w:r w:rsidRPr="005A7C1B">
              <w:rPr>
                <w:sz w:val="16"/>
                <w:szCs w:val="16"/>
                <w:lang w:val="es-ES"/>
              </w:rPr>
              <w:t xml:space="preserve"> </w:t>
            </w:r>
            <w:r w:rsidRPr="003E2463">
              <w:rPr>
                <w:sz w:val="16"/>
                <w:szCs w:val="16"/>
                <w:lang w:val="es-ES"/>
              </w:rPr>
              <w:t>tiene procedimientos para la eliminación de los materiales impresos que contengan dichos datos.</w:t>
            </w:r>
          </w:p>
          <w:p w14:paraId="1D1A5020" w14:textId="77777777" w:rsidR="00B4405C" w:rsidRPr="003E2463" w:rsidRDefault="00B4405C" w:rsidP="00785FED">
            <w:pPr>
              <w:pStyle w:val="ProductList-Body"/>
              <w:numPr>
                <w:ilvl w:val="0"/>
                <w:numId w:val="3"/>
              </w:numPr>
              <w:spacing w:after="120"/>
              <w:ind w:left="162" w:hanging="180"/>
              <w:jc w:val="both"/>
              <w:rPr>
                <w:sz w:val="16"/>
                <w:szCs w:val="16"/>
                <w:lang w:val="es-ES"/>
              </w:rPr>
            </w:pPr>
            <w:r w:rsidRPr="003E2463">
              <w:rPr>
                <w:sz w:val="16"/>
                <w:szCs w:val="16"/>
                <w:lang w:val="es-ES"/>
              </w:rPr>
              <w:t>El personal de Microsoft debe obtener la autorización de Microsoft antes de almacenar Datos del Cliente o Datos de Servicios Profesionales en dispositivos portátiles, de acceder de forma remota a dichos datos o de tratarlos fuera de las instalaciones de Microsoft.</w:t>
            </w:r>
          </w:p>
        </w:tc>
      </w:tr>
      <w:tr w:rsidR="00B4405C" w:rsidRPr="00FF6C73" w14:paraId="726050B1" w14:textId="77777777" w:rsidTr="00785FED">
        <w:tc>
          <w:tcPr>
            <w:tcW w:w="2610" w:type="dxa"/>
            <w:vAlign w:val="center"/>
          </w:tcPr>
          <w:p w14:paraId="7FA2AE41" w14:textId="77777777" w:rsidR="00B4405C" w:rsidRPr="003E2463" w:rsidRDefault="00B4405C" w:rsidP="00785FED">
            <w:pPr>
              <w:pStyle w:val="ProductList-Body"/>
              <w:spacing w:after="120"/>
              <w:rPr>
                <w:sz w:val="16"/>
                <w:szCs w:val="16"/>
                <w:lang w:val="es-ES"/>
              </w:rPr>
            </w:pPr>
            <w:r w:rsidRPr="003E2463">
              <w:rPr>
                <w:sz w:val="16"/>
                <w:szCs w:val="16"/>
                <w:lang w:val="es-ES"/>
              </w:rPr>
              <w:t xml:space="preserve">Seguridad relativa a </w:t>
            </w:r>
            <w:r w:rsidRPr="005A7C1B">
              <w:rPr>
                <w:sz w:val="16"/>
                <w:szCs w:val="16"/>
                <w:lang w:val="es-ES"/>
              </w:rPr>
              <w:br/>
            </w:r>
            <w:r w:rsidRPr="003E2463">
              <w:rPr>
                <w:sz w:val="16"/>
                <w:szCs w:val="16"/>
                <w:lang w:val="es-ES"/>
              </w:rPr>
              <w:t>los recursos humanos</w:t>
            </w:r>
          </w:p>
        </w:tc>
        <w:tc>
          <w:tcPr>
            <w:tcW w:w="8190" w:type="dxa"/>
          </w:tcPr>
          <w:p w14:paraId="1F03DDCA" w14:textId="77777777" w:rsidR="00B4405C" w:rsidRPr="003E2463" w:rsidRDefault="00B4405C" w:rsidP="00785FED">
            <w:pPr>
              <w:pStyle w:val="ProductList-Body"/>
              <w:spacing w:after="120"/>
              <w:jc w:val="both"/>
              <w:rPr>
                <w:sz w:val="16"/>
                <w:szCs w:val="16"/>
                <w:lang w:val="es-ES"/>
              </w:rPr>
            </w:pPr>
            <w:r w:rsidRPr="003E2463">
              <w:rPr>
                <w:b/>
                <w:sz w:val="16"/>
                <w:szCs w:val="16"/>
                <w:lang w:val="es-ES"/>
              </w:rPr>
              <w:t>Formación en seguridad</w:t>
            </w:r>
            <w:r w:rsidRPr="003E2463">
              <w:rPr>
                <w:b/>
                <w:bCs/>
                <w:sz w:val="16"/>
                <w:szCs w:val="16"/>
                <w:lang w:val="es-ES"/>
              </w:rPr>
              <w:t>.</w:t>
            </w:r>
            <w:r w:rsidRPr="003E2463">
              <w:rPr>
                <w:sz w:val="16"/>
                <w:szCs w:val="16"/>
                <w:lang w:val="es-ES"/>
              </w:rPr>
              <w:t xml:space="preserve"> Microsoft informa a su personal acerca de los procedimientos de seguridad pertinentes y </w:t>
            </w:r>
            <w:r>
              <w:rPr>
                <w:sz w:val="16"/>
                <w:szCs w:val="16"/>
                <w:lang w:val="es-ES"/>
              </w:rPr>
              <w:t xml:space="preserve">de </w:t>
            </w:r>
            <w:r w:rsidRPr="003E2463">
              <w:rPr>
                <w:sz w:val="16"/>
                <w:szCs w:val="16"/>
                <w:lang w:val="es-ES"/>
              </w:rPr>
              <w:t>sus roles respectivos. Microsoft además informa a su personal acerca de las posibles consecuencias de incumplir las reglas y</w:t>
            </w:r>
            <w:r w:rsidRPr="005A7C1B">
              <w:rPr>
                <w:sz w:val="16"/>
                <w:szCs w:val="16"/>
                <w:lang w:val="es-ES"/>
              </w:rPr>
              <w:t xml:space="preserve"> </w:t>
            </w:r>
            <w:r w:rsidRPr="003E2463">
              <w:rPr>
                <w:sz w:val="16"/>
                <w:szCs w:val="16"/>
                <w:lang w:val="es-ES"/>
              </w:rPr>
              <w:t xml:space="preserve">los procedimientos de seguridad. Microsoft solo utilizará datos anónimos durante la </w:t>
            </w:r>
            <w:r w:rsidRPr="005A7C1B">
              <w:rPr>
                <w:sz w:val="16"/>
                <w:szCs w:val="16"/>
                <w:lang w:val="es-ES"/>
              </w:rPr>
              <w:t>formación</w:t>
            </w:r>
            <w:r w:rsidRPr="003E2463">
              <w:rPr>
                <w:sz w:val="16"/>
                <w:szCs w:val="16"/>
                <w:lang w:val="es-ES"/>
              </w:rPr>
              <w:t>.</w:t>
            </w:r>
          </w:p>
        </w:tc>
      </w:tr>
      <w:tr w:rsidR="00B4405C" w:rsidRPr="00FF6C73" w14:paraId="37AA6F47" w14:textId="77777777" w:rsidTr="00785FED">
        <w:tc>
          <w:tcPr>
            <w:tcW w:w="2610" w:type="dxa"/>
            <w:vAlign w:val="center"/>
          </w:tcPr>
          <w:p w14:paraId="74048CFC" w14:textId="77777777" w:rsidR="00B4405C" w:rsidRPr="003E2463" w:rsidRDefault="00B4405C" w:rsidP="00785FED">
            <w:pPr>
              <w:pStyle w:val="ProductList-Body"/>
              <w:spacing w:after="120"/>
              <w:rPr>
                <w:sz w:val="16"/>
                <w:szCs w:val="16"/>
                <w:lang w:val="es-ES"/>
              </w:rPr>
            </w:pPr>
            <w:r w:rsidRPr="003E2463">
              <w:rPr>
                <w:sz w:val="16"/>
                <w:szCs w:val="16"/>
                <w:lang w:val="es-ES"/>
              </w:rPr>
              <w:t xml:space="preserve">Seguridad física y </w:t>
            </w:r>
            <w:r w:rsidRPr="005A7C1B">
              <w:rPr>
                <w:sz w:val="16"/>
                <w:szCs w:val="16"/>
                <w:lang w:val="es-ES"/>
              </w:rPr>
              <w:t>del entorno</w:t>
            </w:r>
          </w:p>
        </w:tc>
        <w:tc>
          <w:tcPr>
            <w:tcW w:w="8190" w:type="dxa"/>
          </w:tcPr>
          <w:p w14:paraId="6DA194F5" w14:textId="77777777" w:rsidR="00B4405C" w:rsidRPr="003E2463" w:rsidRDefault="00B4405C" w:rsidP="00785FED">
            <w:pPr>
              <w:pStyle w:val="ProductList-Body"/>
              <w:spacing w:after="120"/>
              <w:jc w:val="both"/>
              <w:rPr>
                <w:lang w:val="es-ES"/>
              </w:rPr>
            </w:pPr>
            <w:r w:rsidRPr="003E2463">
              <w:rPr>
                <w:b/>
                <w:sz w:val="16"/>
                <w:szCs w:val="16"/>
                <w:lang w:val="es-ES"/>
              </w:rPr>
              <w:t>Acceso físico a las instalaciones</w:t>
            </w:r>
            <w:r w:rsidRPr="003E2463">
              <w:rPr>
                <w:b/>
                <w:bCs/>
                <w:sz w:val="16"/>
                <w:lang w:val="es-ES"/>
              </w:rPr>
              <w:t>.</w:t>
            </w:r>
            <w:r w:rsidRPr="003E2463">
              <w:rPr>
                <w:sz w:val="16"/>
                <w:lang w:val="es-ES"/>
              </w:rPr>
              <w:t xml:space="preserve"> </w:t>
            </w:r>
            <w:r w:rsidRPr="003E2463">
              <w:rPr>
                <w:sz w:val="16"/>
                <w:szCs w:val="16"/>
                <w:lang w:val="es-ES"/>
              </w:rPr>
              <w:t xml:space="preserve">Microsoft limita el acceso a las instalaciones donde se encuentran los sistemas de información que </w:t>
            </w:r>
            <w:r w:rsidRPr="005A7C1B">
              <w:rPr>
                <w:sz w:val="16"/>
                <w:szCs w:val="16"/>
                <w:lang w:val="es-ES"/>
              </w:rPr>
              <w:t>tratan</w:t>
            </w:r>
            <w:r w:rsidRPr="003E2463">
              <w:rPr>
                <w:sz w:val="16"/>
                <w:szCs w:val="16"/>
                <w:lang w:val="es-ES"/>
              </w:rPr>
              <w:t xml:space="preserve"> Datos del Cliente o Datos de Servicios Profesionales a personas autorizadas </w:t>
            </w:r>
            <w:r w:rsidRPr="005A7C1B">
              <w:rPr>
                <w:sz w:val="16"/>
                <w:szCs w:val="16"/>
                <w:lang w:val="es-ES"/>
              </w:rPr>
              <w:t xml:space="preserve">e </w:t>
            </w:r>
            <w:r w:rsidRPr="003E2463">
              <w:rPr>
                <w:sz w:val="16"/>
                <w:szCs w:val="16"/>
                <w:lang w:val="es-ES"/>
              </w:rPr>
              <w:t>identificadas.</w:t>
            </w:r>
          </w:p>
          <w:p w14:paraId="6ADC6D1E" w14:textId="77777777" w:rsidR="00B4405C" w:rsidRPr="003E2463" w:rsidRDefault="00B4405C" w:rsidP="00785FED">
            <w:pPr>
              <w:pStyle w:val="ProductList-Body"/>
              <w:spacing w:after="120"/>
              <w:jc w:val="both"/>
              <w:rPr>
                <w:lang w:val="es-ES"/>
              </w:rPr>
            </w:pPr>
            <w:r w:rsidRPr="003E2463">
              <w:rPr>
                <w:b/>
                <w:sz w:val="16"/>
                <w:szCs w:val="16"/>
                <w:lang w:val="es-ES"/>
              </w:rPr>
              <w:t>Acceso físico a los componentes</w:t>
            </w:r>
            <w:r w:rsidRPr="003E2463">
              <w:rPr>
                <w:b/>
                <w:bCs/>
                <w:sz w:val="16"/>
                <w:lang w:val="es-ES"/>
              </w:rPr>
              <w:t>.</w:t>
            </w:r>
            <w:r w:rsidRPr="003E2463">
              <w:rPr>
                <w:sz w:val="16"/>
                <w:lang w:val="es-ES"/>
              </w:rPr>
              <w:t xml:space="preserve"> </w:t>
            </w:r>
            <w:r w:rsidRPr="003E2463">
              <w:rPr>
                <w:sz w:val="16"/>
                <w:szCs w:val="16"/>
                <w:lang w:val="es-ES"/>
              </w:rPr>
              <w:t>Microsoft mantiene registros de los soportes físicos entrantes y salientes que contienen Datos del Cliente o Datos de Servicios Profesionales. Estos incluyen el tipo de soporte físico, emisor/</w:t>
            </w:r>
            <w:proofErr w:type="gramStart"/>
            <w:r w:rsidRPr="003E2463">
              <w:rPr>
                <w:sz w:val="16"/>
                <w:szCs w:val="16"/>
                <w:lang w:val="es-ES"/>
              </w:rPr>
              <w:t>destinatario autorizados</w:t>
            </w:r>
            <w:proofErr w:type="gramEnd"/>
            <w:r w:rsidRPr="003E2463">
              <w:rPr>
                <w:sz w:val="16"/>
                <w:szCs w:val="16"/>
                <w:lang w:val="es-ES"/>
              </w:rPr>
              <w:t xml:space="preserve">, fecha y hora, </w:t>
            </w:r>
            <w:r w:rsidRPr="005A7C1B">
              <w:rPr>
                <w:sz w:val="16"/>
                <w:szCs w:val="16"/>
                <w:lang w:val="es-ES"/>
              </w:rPr>
              <w:t>el número</w:t>
            </w:r>
            <w:r w:rsidRPr="003E2463">
              <w:rPr>
                <w:sz w:val="16"/>
                <w:szCs w:val="16"/>
                <w:lang w:val="es-ES"/>
              </w:rPr>
              <w:t xml:space="preserve"> de soportes físicos y los tipos de </w:t>
            </w:r>
            <w:r w:rsidRPr="005A7C1B">
              <w:rPr>
                <w:sz w:val="16"/>
                <w:szCs w:val="16"/>
                <w:lang w:val="es-ES"/>
              </w:rPr>
              <w:t>dichos datos</w:t>
            </w:r>
            <w:r w:rsidRPr="003E2463">
              <w:rPr>
                <w:sz w:val="16"/>
                <w:szCs w:val="16"/>
                <w:lang w:val="es-ES"/>
              </w:rPr>
              <w:t xml:space="preserve"> que contienen.</w:t>
            </w:r>
          </w:p>
          <w:p w14:paraId="25530A51" w14:textId="77777777" w:rsidR="00B4405C" w:rsidRPr="003E2463" w:rsidRDefault="00B4405C" w:rsidP="00785FED">
            <w:pPr>
              <w:pStyle w:val="ProductList-Body"/>
              <w:spacing w:after="120"/>
              <w:jc w:val="both"/>
              <w:rPr>
                <w:lang w:val="es-ES"/>
              </w:rPr>
            </w:pPr>
            <w:r w:rsidRPr="003E2463">
              <w:rPr>
                <w:b/>
                <w:sz w:val="16"/>
                <w:szCs w:val="16"/>
                <w:lang w:val="es-ES"/>
              </w:rPr>
              <w:t xml:space="preserve">Protección contra </w:t>
            </w:r>
            <w:r w:rsidRPr="005A7C1B">
              <w:rPr>
                <w:b/>
                <w:sz w:val="16"/>
                <w:szCs w:val="16"/>
                <w:lang w:val="es-ES"/>
              </w:rPr>
              <w:t>dis</w:t>
            </w:r>
            <w:r w:rsidRPr="003E2463">
              <w:rPr>
                <w:b/>
                <w:sz w:val="16"/>
                <w:szCs w:val="16"/>
                <w:lang w:val="es-ES"/>
              </w:rPr>
              <w:t>rupciones</w:t>
            </w:r>
            <w:r w:rsidRPr="003E2463">
              <w:rPr>
                <w:b/>
                <w:bCs/>
                <w:sz w:val="16"/>
                <w:lang w:val="es-ES"/>
              </w:rPr>
              <w:t>.</w:t>
            </w:r>
            <w:r w:rsidRPr="003E2463">
              <w:rPr>
                <w:sz w:val="16"/>
                <w:lang w:val="es-ES"/>
              </w:rPr>
              <w:t xml:space="preserve"> </w:t>
            </w:r>
            <w:r w:rsidRPr="003E2463">
              <w:rPr>
                <w:sz w:val="16"/>
                <w:szCs w:val="16"/>
                <w:lang w:val="es-ES"/>
              </w:rPr>
              <w:t>Microsoft utiliza una variedad de sistemas estándares del sector para proteger contra la pérdida de datos debida a fallos en el suministro de energía o interferencias en las líneas.</w:t>
            </w:r>
          </w:p>
          <w:p w14:paraId="7DBF86FC" w14:textId="77777777" w:rsidR="00B4405C" w:rsidRPr="003E2463" w:rsidRDefault="00B4405C" w:rsidP="00785FED">
            <w:pPr>
              <w:pStyle w:val="ProductList-Body"/>
              <w:spacing w:after="120"/>
              <w:jc w:val="both"/>
              <w:rPr>
                <w:sz w:val="16"/>
                <w:szCs w:val="16"/>
                <w:lang w:val="es-ES"/>
              </w:rPr>
            </w:pPr>
            <w:r w:rsidRPr="003E2463">
              <w:rPr>
                <w:b/>
                <w:sz w:val="16"/>
                <w:szCs w:val="16"/>
                <w:lang w:val="es-ES"/>
              </w:rPr>
              <w:t>Eliminación de componentes</w:t>
            </w:r>
            <w:r w:rsidRPr="003E2463">
              <w:rPr>
                <w:b/>
                <w:bCs/>
                <w:sz w:val="16"/>
                <w:lang w:val="es-ES"/>
              </w:rPr>
              <w:t>.</w:t>
            </w:r>
            <w:r w:rsidRPr="003E2463">
              <w:rPr>
                <w:sz w:val="16"/>
                <w:lang w:val="es-ES"/>
              </w:rPr>
              <w:t xml:space="preserve"> </w:t>
            </w:r>
            <w:r w:rsidRPr="003E2463">
              <w:rPr>
                <w:sz w:val="16"/>
                <w:szCs w:val="16"/>
                <w:lang w:val="es-ES"/>
              </w:rPr>
              <w:t>Microsoft utiliza procesos estándar</w:t>
            </w:r>
            <w:r w:rsidRPr="005A7C1B">
              <w:rPr>
                <w:sz w:val="16"/>
                <w:szCs w:val="16"/>
                <w:lang w:val="es-ES"/>
              </w:rPr>
              <w:t>es</w:t>
            </w:r>
            <w:r w:rsidRPr="003E2463">
              <w:rPr>
                <w:sz w:val="16"/>
                <w:szCs w:val="16"/>
                <w:lang w:val="es-ES"/>
              </w:rPr>
              <w:t xml:space="preserve"> del sector para eliminar los Datos del Cliente </w:t>
            </w:r>
            <w:r w:rsidRPr="005A7C1B">
              <w:rPr>
                <w:sz w:val="16"/>
                <w:szCs w:val="16"/>
                <w:lang w:val="es-ES"/>
              </w:rPr>
              <w:t>y</w:t>
            </w:r>
            <w:r w:rsidRPr="003E2463">
              <w:rPr>
                <w:sz w:val="16"/>
                <w:szCs w:val="16"/>
                <w:lang w:val="es-ES"/>
              </w:rPr>
              <w:t xml:space="preserve"> los Datos de Servicios Profesionales cuando ya no son necesarios.</w:t>
            </w:r>
          </w:p>
        </w:tc>
      </w:tr>
      <w:tr w:rsidR="00B4405C" w:rsidRPr="00FF6C73" w14:paraId="30A8D073" w14:textId="77777777" w:rsidTr="00785FED">
        <w:tc>
          <w:tcPr>
            <w:tcW w:w="2610" w:type="dxa"/>
            <w:tcBorders>
              <w:bottom w:val="single" w:sz="4" w:space="0" w:color="auto"/>
            </w:tcBorders>
            <w:vAlign w:val="center"/>
          </w:tcPr>
          <w:p w14:paraId="207BC8D7" w14:textId="77777777" w:rsidR="00B4405C" w:rsidRPr="003E2463" w:rsidRDefault="00B4405C" w:rsidP="00785FED">
            <w:pPr>
              <w:pStyle w:val="ProductList-Body"/>
              <w:spacing w:after="120"/>
              <w:rPr>
                <w:sz w:val="16"/>
                <w:szCs w:val="16"/>
                <w:lang w:val="es-ES"/>
              </w:rPr>
            </w:pPr>
            <w:r w:rsidRPr="003E2463">
              <w:rPr>
                <w:sz w:val="16"/>
                <w:szCs w:val="16"/>
                <w:lang w:val="es-ES"/>
              </w:rPr>
              <w:t xml:space="preserve">Gestión de las </w:t>
            </w:r>
            <w:r w:rsidRPr="005A7C1B">
              <w:rPr>
                <w:sz w:val="16"/>
                <w:szCs w:val="16"/>
                <w:lang w:val="es-ES"/>
              </w:rPr>
              <w:t>c</w:t>
            </w:r>
            <w:r w:rsidRPr="003E2463">
              <w:rPr>
                <w:sz w:val="16"/>
                <w:szCs w:val="16"/>
                <w:lang w:val="es-ES"/>
              </w:rPr>
              <w:t xml:space="preserve">omunicaciones </w:t>
            </w:r>
            <w:r w:rsidRPr="005A7C1B">
              <w:rPr>
                <w:sz w:val="16"/>
                <w:szCs w:val="16"/>
                <w:lang w:val="es-ES"/>
              </w:rPr>
              <w:br/>
            </w:r>
            <w:r w:rsidRPr="003E2463">
              <w:rPr>
                <w:sz w:val="16"/>
                <w:szCs w:val="16"/>
                <w:lang w:val="es-ES"/>
              </w:rPr>
              <w:t>y las operaciones</w:t>
            </w:r>
          </w:p>
        </w:tc>
        <w:tc>
          <w:tcPr>
            <w:tcW w:w="8190" w:type="dxa"/>
            <w:tcBorders>
              <w:bottom w:val="single" w:sz="4" w:space="0" w:color="auto"/>
            </w:tcBorders>
          </w:tcPr>
          <w:p w14:paraId="47D4B5F9" w14:textId="77777777" w:rsidR="00B4405C" w:rsidRPr="003E2463" w:rsidRDefault="00B4405C" w:rsidP="00785FED">
            <w:pPr>
              <w:pStyle w:val="ProductList-Body"/>
              <w:spacing w:after="120"/>
              <w:jc w:val="both"/>
              <w:rPr>
                <w:lang w:val="es-ES"/>
              </w:rPr>
            </w:pPr>
            <w:r w:rsidRPr="005A7C1B">
              <w:rPr>
                <w:b/>
                <w:sz w:val="16"/>
                <w:szCs w:val="16"/>
                <w:lang w:val="es-ES"/>
              </w:rPr>
              <w:t>Política operativa</w:t>
            </w:r>
            <w:r w:rsidRPr="003E2463">
              <w:rPr>
                <w:b/>
                <w:bCs/>
                <w:sz w:val="16"/>
                <w:szCs w:val="16"/>
                <w:lang w:val="es-ES"/>
              </w:rPr>
              <w:t>.</w:t>
            </w:r>
            <w:r w:rsidRPr="003E2463">
              <w:rPr>
                <w:sz w:val="16"/>
                <w:szCs w:val="16"/>
                <w:lang w:val="es-ES"/>
              </w:rPr>
              <w:t xml:space="preserve"> Microsoft mantiene documentos de seguridad que describen sus medidas de seguridad y los procedimientos y responsabilidades pertinentes de su personal que tiene acceso a los Datos del Cliente o </w:t>
            </w:r>
            <w:r w:rsidRPr="005A7C1B">
              <w:rPr>
                <w:sz w:val="16"/>
                <w:szCs w:val="16"/>
                <w:lang w:val="es-ES"/>
              </w:rPr>
              <w:t xml:space="preserve">a </w:t>
            </w:r>
            <w:r w:rsidRPr="003E2463">
              <w:rPr>
                <w:sz w:val="16"/>
                <w:szCs w:val="16"/>
                <w:lang w:val="es-ES"/>
              </w:rPr>
              <w:t>los Datos de Servicios Profesionales.</w:t>
            </w:r>
          </w:p>
          <w:p w14:paraId="4655F171" w14:textId="77777777" w:rsidR="00B4405C" w:rsidRPr="003E2463" w:rsidRDefault="00B4405C" w:rsidP="00785FED">
            <w:pPr>
              <w:pStyle w:val="ProductList-Body"/>
              <w:spacing w:after="120"/>
              <w:jc w:val="both"/>
              <w:rPr>
                <w:lang w:val="es-ES"/>
              </w:rPr>
            </w:pPr>
            <w:r w:rsidRPr="003E2463">
              <w:rPr>
                <w:b/>
                <w:sz w:val="16"/>
                <w:szCs w:val="16"/>
                <w:lang w:val="es-ES"/>
              </w:rPr>
              <w:t>Procedimientos de recuperación de datos</w:t>
            </w:r>
          </w:p>
          <w:p w14:paraId="6A1C49AD"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De forma </w:t>
            </w:r>
            <w:r w:rsidRPr="005A7C1B">
              <w:rPr>
                <w:sz w:val="16"/>
                <w:szCs w:val="16"/>
                <w:lang w:val="es-ES"/>
              </w:rPr>
              <w:t>continua</w:t>
            </w:r>
            <w:r w:rsidRPr="003E2463">
              <w:rPr>
                <w:sz w:val="16"/>
                <w:szCs w:val="16"/>
                <w:lang w:val="es-ES"/>
              </w:rPr>
              <w:t xml:space="preserve">, aunque en ningún caso con menos frecuencia que una vez a la semana (a menos que no hayan </w:t>
            </w:r>
            <w:r w:rsidRPr="005A7C1B">
              <w:rPr>
                <w:sz w:val="16"/>
                <w:szCs w:val="16"/>
                <w:lang w:val="es-ES"/>
              </w:rPr>
              <w:t>tenido lugar</w:t>
            </w:r>
            <w:r w:rsidRPr="003E2463">
              <w:rPr>
                <w:sz w:val="16"/>
                <w:szCs w:val="16"/>
                <w:lang w:val="es-ES"/>
              </w:rPr>
              <w:t xml:space="preserve"> actualizaciones durante ese per</w:t>
            </w:r>
            <w:r w:rsidRPr="005A7C1B">
              <w:rPr>
                <w:sz w:val="16"/>
                <w:szCs w:val="16"/>
                <w:lang w:val="es-ES"/>
              </w:rPr>
              <w:t>i</w:t>
            </w:r>
            <w:r w:rsidRPr="003E2463">
              <w:rPr>
                <w:sz w:val="16"/>
                <w:szCs w:val="16"/>
                <w:lang w:val="es-ES"/>
              </w:rPr>
              <w:t>odo), Microsoft mantiene varias copias de los Datos del Cliente y los Datos de los Servicios Profesionales de</w:t>
            </w:r>
            <w:r w:rsidRPr="005A7C1B">
              <w:rPr>
                <w:sz w:val="16"/>
                <w:szCs w:val="16"/>
                <w:lang w:val="es-ES"/>
              </w:rPr>
              <w:t>sde</w:t>
            </w:r>
            <w:r w:rsidRPr="003E2463">
              <w:rPr>
                <w:sz w:val="16"/>
                <w:szCs w:val="16"/>
                <w:lang w:val="es-ES"/>
              </w:rPr>
              <w:t xml:space="preserve"> </w:t>
            </w:r>
            <w:r w:rsidRPr="005A7C1B">
              <w:rPr>
                <w:sz w:val="16"/>
                <w:szCs w:val="16"/>
                <w:lang w:val="es-ES"/>
              </w:rPr>
              <w:t>donde</w:t>
            </w:r>
            <w:r w:rsidRPr="003E2463">
              <w:rPr>
                <w:sz w:val="16"/>
                <w:szCs w:val="16"/>
                <w:lang w:val="es-ES"/>
              </w:rPr>
              <w:t xml:space="preserve"> se pueden recuperar dichos datos.</w:t>
            </w:r>
          </w:p>
          <w:p w14:paraId="5A435294"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almacena </w:t>
            </w:r>
            <w:r>
              <w:rPr>
                <w:sz w:val="16"/>
                <w:szCs w:val="16"/>
                <w:lang w:val="es-ES"/>
              </w:rPr>
              <w:t xml:space="preserve">las </w:t>
            </w:r>
            <w:r w:rsidRPr="003E2463">
              <w:rPr>
                <w:sz w:val="16"/>
                <w:szCs w:val="16"/>
                <w:lang w:val="es-ES"/>
              </w:rPr>
              <w:t xml:space="preserve">copias de los Datos del Cliente y </w:t>
            </w:r>
            <w:r w:rsidRPr="005A7C1B">
              <w:rPr>
                <w:sz w:val="16"/>
                <w:szCs w:val="16"/>
                <w:lang w:val="es-ES"/>
              </w:rPr>
              <w:t xml:space="preserve">de </w:t>
            </w:r>
            <w:r w:rsidRPr="003E2463">
              <w:rPr>
                <w:sz w:val="16"/>
                <w:szCs w:val="16"/>
                <w:lang w:val="es-ES"/>
              </w:rPr>
              <w:t>los Datos de Servicios Profesionales</w:t>
            </w:r>
            <w:r w:rsidRPr="005A7C1B">
              <w:rPr>
                <w:sz w:val="16"/>
                <w:szCs w:val="16"/>
                <w:lang w:val="es-ES"/>
              </w:rPr>
              <w:t>, así como de</w:t>
            </w:r>
            <w:r w:rsidRPr="003E2463">
              <w:rPr>
                <w:sz w:val="16"/>
                <w:szCs w:val="16"/>
                <w:lang w:val="es-ES"/>
              </w:rPr>
              <w:t xml:space="preserve"> los procedimientos de recuperación de datos</w:t>
            </w:r>
            <w:r w:rsidRPr="005A7C1B">
              <w:rPr>
                <w:sz w:val="16"/>
                <w:szCs w:val="16"/>
                <w:lang w:val="es-ES"/>
              </w:rPr>
              <w:t>,</w:t>
            </w:r>
            <w:r w:rsidRPr="003E2463">
              <w:rPr>
                <w:sz w:val="16"/>
                <w:szCs w:val="16"/>
                <w:lang w:val="es-ES"/>
              </w:rPr>
              <w:t xml:space="preserve"> en un lugar distinto de donde est</w:t>
            </w:r>
            <w:r>
              <w:rPr>
                <w:sz w:val="16"/>
                <w:szCs w:val="16"/>
                <w:lang w:val="es-ES"/>
              </w:rPr>
              <w:t>á</w:t>
            </w:r>
            <w:r w:rsidRPr="003E2463">
              <w:rPr>
                <w:sz w:val="16"/>
                <w:szCs w:val="16"/>
                <w:lang w:val="es-ES"/>
              </w:rPr>
              <w:t xml:space="preserve"> ubicado el equipo informático principal que </w:t>
            </w:r>
            <w:r w:rsidRPr="005A7C1B">
              <w:rPr>
                <w:sz w:val="16"/>
                <w:szCs w:val="16"/>
                <w:lang w:val="es-ES"/>
              </w:rPr>
              <w:t>trata</w:t>
            </w:r>
            <w:r w:rsidRPr="003E2463">
              <w:rPr>
                <w:sz w:val="16"/>
                <w:szCs w:val="16"/>
                <w:lang w:val="es-ES"/>
              </w:rPr>
              <w:t xml:space="preserve"> los Datos de</w:t>
            </w:r>
            <w:r w:rsidRPr="005A7C1B">
              <w:rPr>
                <w:sz w:val="16"/>
                <w:szCs w:val="16"/>
                <w:lang w:val="es-ES"/>
              </w:rPr>
              <w:t>l Cliente y los Datos de</w:t>
            </w:r>
            <w:r w:rsidRPr="003E2463">
              <w:rPr>
                <w:sz w:val="16"/>
                <w:szCs w:val="16"/>
                <w:lang w:val="es-ES"/>
              </w:rPr>
              <w:t xml:space="preserve"> Servicios Profesionales.</w:t>
            </w:r>
          </w:p>
          <w:p w14:paraId="63C3E4B6"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tiene implementados procedimientos específicos que rigen el acceso a las copias de los Datos del Cliente y los Datos de Servicios Profesionales.</w:t>
            </w:r>
          </w:p>
          <w:p w14:paraId="6D29F800"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w:t>
            </w:r>
            <w:r>
              <w:rPr>
                <w:sz w:val="16"/>
                <w:szCs w:val="16"/>
                <w:lang w:val="es-ES"/>
              </w:rPr>
              <w:t>revisa</w:t>
            </w:r>
            <w:r w:rsidRPr="003E2463">
              <w:rPr>
                <w:sz w:val="16"/>
                <w:szCs w:val="16"/>
                <w:lang w:val="es-ES"/>
              </w:rPr>
              <w:t xml:space="preserve"> los procedimientos de recuperación de datos al menos cada seis meses, </w:t>
            </w:r>
            <w:r>
              <w:rPr>
                <w:sz w:val="16"/>
                <w:szCs w:val="16"/>
                <w:lang w:val="es-ES"/>
              </w:rPr>
              <w:t>con excepción</w:t>
            </w:r>
            <w:r w:rsidRPr="003E2463">
              <w:rPr>
                <w:sz w:val="16"/>
                <w:szCs w:val="16"/>
                <w:lang w:val="es-ES"/>
              </w:rPr>
              <w:t xml:space="preserve"> de los procedimientos de recuperación de datos </w:t>
            </w:r>
            <w:r w:rsidRPr="005A7C1B">
              <w:rPr>
                <w:sz w:val="16"/>
                <w:szCs w:val="16"/>
                <w:lang w:val="es-ES"/>
              </w:rPr>
              <w:t>correspondientes a</w:t>
            </w:r>
            <w:r w:rsidRPr="003E2463">
              <w:rPr>
                <w:sz w:val="16"/>
                <w:szCs w:val="16"/>
                <w:lang w:val="es-ES"/>
              </w:rPr>
              <w:t xml:space="preserve"> </w:t>
            </w:r>
            <w:r w:rsidRPr="005A7C1B">
              <w:rPr>
                <w:sz w:val="16"/>
                <w:szCs w:val="16"/>
                <w:lang w:val="es-ES"/>
              </w:rPr>
              <w:t xml:space="preserve">los </w:t>
            </w:r>
            <w:r w:rsidRPr="003E2463">
              <w:rPr>
                <w:sz w:val="16"/>
                <w:szCs w:val="16"/>
                <w:lang w:val="es-ES"/>
              </w:rPr>
              <w:t xml:space="preserve">Servicios Profesionales y </w:t>
            </w:r>
            <w:r w:rsidRPr="005A7C1B">
              <w:rPr>
                <w:sz w:val="16"/>
                <w:szCs w:val="16"/>
                <w:lang w:val="es-ES"/>
              </w:rPr>
              <w:t xml:space="preserve">a los </w:t>
            </w:r>
            <w:r w:rsidRPr="003E2463">
              <w:rPr>
                <w:sz w:val="16"/>
                <w:szCs w:val="16"/>
                <w:lang w:val="es-ES"/>
              </w:rPr>
              <w:t xml:space="preserve">Servicios de Azure </w:t>
            </w:r>
            <w:proofErr w:type="spellStart"/>
            <w:r w:rsidRPr="003E2463">
              <w:rPr>
                <w:sz w:val="16"/>
                <w:szCs w:val="16"/>
                <w:lang w:val="es-ES"/>
              </w:rPr>
              <w:t>Government</w:t>
            </w:r>
            <w:proofErr w:type="spellEnd"/>
            <w:r w:rsidRPr="003E2463">
              <w:rPr>
                <w:sz w:val="16"/>
                <w:szCs w:val="16"/>
                <w:lang w:val="es-ES"/>
              </w:rPr>
              <w:t xml:space="preserve">, que se </w:t>
            </w:r>
            <w:r>
              <w:rPr>
                <w:sz w:val="16"/>
                <w:szCs w:val="16"/>
                <w:lang w:val="es-ES"/>
              </w:rPr>
              <w:t>revisan</w:t>
            </w:r>
            <w:r w:rsidRPr="003E2463">
              <w:rPr>
                <w:sz w:val="16"/>
                <w:szCs w:val="16"/>
                <w:lang w:val="es-ES"/>
              </w:rPr>
              <w:t xml:space="preserve"> cada doce meses.</w:t>
            </w:r>
          </w:p>
          <w:p w14:paraId="7E1C08B0"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registra los esfuerzos de restauración de datos, lo que incluye la persona responsable, la descripción de los datos restaurados y, </w:t>
            </w:r>
            <w:r w:rsidRPr="005A7C1B">
              <w:rPr>
                <w:sz w:val="16"/>
                <w:szCs w:val="16"/>
                <w:lang w:val="es-ES"/>
              </w:rPr>
              <w:t>cuando</w:t>
            </w:r>
            <w:r w:rsidRPr="003E2463">
              <w:rPr>
                <w:sz w:val="16"/>
                <w:szCs w:val="16"/>
                <w:lang w:val="es-ES"/>
              </w:rPr>
              <w:t xml:space="preserve"> corresponda, la persona responsable y qué datos (si los hub</w:t>
            </w:r>
            <w:r w:rsidRPr="005A7C1B">
              <w:rPr>
                <w:sz w:val="16"/>
                <w:szCs w:val="16"/>
                <w:lang w:val="es-ES"/>
              </w:rPr>
              <w:t>o</w:t>
            </w:r>
            <w:r w:rsidRPr="003E2463">
              <w:rPr>
                <w:sz w:val="16"/>
                <w:szCs w:val="16"/>
                <w:lang w:val="es-ES"/>
              </w:rPr>
              <w:t xml:space="preserve">) </w:t>
            </w:r>
            <w:r w:rsidRPr="005A7C1B">
              <w:rPr>
                <w:sz w:val="16"/>
                <w:szCs w:val="16"/>
                <w:lang w:val="es-ES"/>
              </w:rPr>
              <w:t>tuvieron</w:t>
            </w:r>
            <w:r w:rsidRPr="003E2463">
              <w:rPr>
                <w:sz w:val="16"/>
                <w:szCs w:val="16"/>
                <w:lang w:val="es-ES"/>
              </w:rPr>
              <w:t xml:space="preserve"> que ingresarse de forma manual en el proceso de recuperación de datos.</w:t>
            </w:r>
          </w:p>
          <w:p w14:paraId="14864F56" w14:textId="77777777" w:rsidR="00B4405C" w:rsidRPr="003E2463" w:rsidRDefault="00B4405C" w:rsidP="00785FED">
            <w:pPr>
              <w:pStyle w:val="ProductList-Body"/>
              <w:spacing w:after="120"/>
              <w:jc w:val="both"/>
              <w:rPr>
                <w:lang w:val="es-ES"/>
              </w:rPr>
            </w:pPr>
            <w:r w:rsidRPr="003E2463">
              <w:rPr>
                <w:b/>
                <w:sz w:val="16"/>
                <w:szCs w:val="16"/>
                <w:lang w:val="es-ES"/>
              </w:rPr>
              <w:t>Software malicioso</w:t>
            </w:r>
            <w:r w:rsidRPr="003E2463">
              <w:rPr>
                <w:b/>
                <w:bCs/>
                <w:sz w:val="16"/>
                <w:szCs w:val="16"/>
                <w:lang w:val="es-ES"/>
              </w:rPr>
              <w:t>.</w:t>
            </w:r>
            <w:r w:rsidRPr="003E2463">
              <w:rPr>
                <w:sz w:val="16"/>
                <w:szCs w:val="16"/>
                <w:lang w:val="es-ES"/>
              </w:rPr>
              <w:t xml:space="preserve"> Microsoft cuenta con controles antimalware que ayudan a evitar que </w:t>
            </w:r>
            <w:r>
              <w:rPr>
                <w:sz w:val="16"/>
                <w:szCs w:val="16"/>
                <w:lang w:val="es-ES"/>
              </w:rPr>
              <w:t xml:space="preserve">un </w:t>
            </w:r>
            <w:r w:rsidRPr="003E2463">
              <w:rPr>
                <w:sz w:val="16"/>
                <w:szCs w:val="16"/>
                <w:lang w:val="es-ES"/>
              </w:rPr>
              <w:t xml:space="preserve">software malicioso </w:t>
            </w:r>
            <w:r>
              <w:rPr>
                <w:sz w:val="16"/>
                <w:szCs w:val="16"/>
                <w:lang w:val="es-ES"/>
              </w:rPr>
              <w:t>consiga</w:t>
            </w:r>
            <w:r w:rsidRPr="003E2463">
              <w:rPr>
                <w:sz w:val="16"/>
                <w:szCs w:val="16"/>
                <w:lang w:val="es-ES"/>
              </w:rPr>
              <w:t xml:space="preserve"> acceso no autorizado a los Datos del Cliente y </w:t>
            </w:r>
            <w:r w:rsidRPr="005A7C1B">
              <w:rPr>
                <w:sz w:val="16"/>
                <w:szCs w:val="16"/>
                <w:lang w:val="es-ES"/>
              </w:rPr>
              <w:t xml:space="preserve">a </w:t>
            </w:r>
            <w:r w:rsidRPr="003E2463">
              <w:rPr>
                <w:sz w:val="16"/>
                <w:szCs w:val="16"/>
                <w:lang w:val="es-ES"/>
              </w:rPr>
              <w:t>los Datos de Servicios Profesionales, incluido software malicioso proveniente de redes públicas.</w:t>
            </w:r>
          </w:p>
          <w:p w14:paraId="7F9E5268" w14:textId="77777777" w:rsidR="00B4405C" w:rsidRPr="003E2463" w:rsidRDefault="00B4405C" w:rsidP="00785FED">
            <w:pPr>
              <w:pStyle w:val="ProductList-Body"/>
              <w:spacing w:after="120"/>
              <w:jc w:val="both"/>
              <w:rPr>
                <w:lang w:val="es-ES"/>
              </w:rPr>
            </w:pPr>
            <w:r w:rsidRPr="003E2463">
              <w:rPr>
                <w:b/>
                <w:sz w:val="16"/>
                <w:szCs w:val="16"/>
                <w:lang w:val="es-ES"/>
              </w:rPr>
              <w:t>Datos más allá de los límites</w:t>
            </w:r>
          </w:p>
          <w:p w14:paraId="77CC5A83"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cifra (o permite que el Cliente cifre) los Datos del Cliente y los Datos de Servicios Profesionales que se transmiten por redes públicas.</w:t>
            </w:r>
          </w:p>
          <w:p w14:paraId="75B941CE"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restringe el acceso a los Datos del Cliente y </w:t>
            </w:r>
            <w:r w:rsidRPr="005A7C1B">
              <w:rPr>
                <w:sz w:val="16"/>
                <w:szCs w:val="16"/>
                <w:lang w:val="es-ES"/>
              </w:rPr>
              <w:t xml:space="preserve">a </w:t>
            </w:r>
            <w:r w:rsidRPr="003E2463">
              <w:rPr>
                <w:sz w:val="16"/>
                <w:szCs w:val="16"/>
                <w:lang w:val="es-ES"/>
              </w:rPr>
              <w:t xml:space="preserve">los Datos de Servicios Profesionales </w:t>
            </w:r>
            <w:r w:rsidRPr="005A7C1B">
              <w:rPr>
                <w:sz w:val="16"/>
                <w:szCs w:val="16"/>
                <w:lang w:val="es-ES"/>
              </w:rPr>
              <w:t xml:space="preserve">presentes </w:t>
            </w:r>
            <w:r w:rsidRPr="003E2463">
              <w:rPr>
                <w:sz w:val="16"/>
                <w:szCs w:val="16"/>
                <w:lang w:val="es-ES"/>
              </w:rPr>
              <w:t>en soporte</w:t>
            </w:r>
            <w:r>
              <w:rPr>
                <w:sz w:val="16"/>
                <w:szCs w:val="16"/>
                <w:lang w:val="es-ES"/>
              </w:rPr>
              <w:t>s</w:t>
            </w:r>
            <w:r w:rsidRPr="003E2463">
              <w:rPr>
                <w:sz w:val="16"/>
                <w:szCs w:val="16"/>
                <w:lang w:val="es-ES"/>
              </w:rPr>
              <w:t xml:space="preserve"> físico</w:t>
            </w:r>
            <w:r>
              <w:rPr>
                <w:sz w:val="16"/>
                <w:szCs w:val="16"/>
                <w:lang w:val="es-ES"/>
              </w:rPr>
              <w:t>s</w:t>
            </w:r>
            <w:r w:rsidRPr="003E2463">
              <w:rPr>
                <w:sz w:val="16"/>
                <w:szCs w:val="16"/>
                <w:lang w:val="es-ES"/>
              </w:rPr>
              <w:t xml:space="preserve"> que salen de sus instalaciones.</w:t>
            </w:r>
          </w:p>
          <w:p w14:paraId="5F1E8388" w14:textId="77777777" w:rsidR="00B4405C" w:rsidRPr="003E2463" w:rsidRDefault="00B4405C" w:rsidP="00785FED">
            <w:pPr>
              <w:pStyle w:val="ProductList-Body"/>
              <w:spacing w:after="120"/>
              <w:jc w:val="both"/>
              <w:rPr>
                <w:sz w:val="16"/>
                <w:szCs w:val="16"/>
                <w:lang w:val="es-ES"/>
              </w:rPr>
            </w:pPr>
            <w:r w:rsidRPr="003E2463">
              <w:rPr>
                <w:b/>
                <w:sz w:val="16"/>
                <w:szCs w:val="16"/>
                <w:lang w:val="es-ES"/>
              </w:rPr>
              <w:t>Registro de eventos</w:t>
            </w:r>
            <w:r w:rsidRPr="003E2463">
              <w:rPr>
                <w:b/>
                <w:bCs/>
                <w:sz w:val="16"/>
                <w:szCs w:val="16"/>
                <w:lang w:val="es-ES"/>
              </w:rPr>
              <w:t>.</w:t>
            </w:r>
            <w:r w:rsidRPr="003E2463">
              <w:rPr>
                <w:sz w:val="16"/>
                <w:szCs w:val="16"/>
                <w:lang w:val="es-ES"/>
              </w:rPr>
              <w:t xml:space="preserve"> Microsoft registra (o permite que el Cliente registre) el acceso y uso de </w:t>
            </w:r>
            <w:r w:rsidRPr="005A7C1B">
              <w:rPr>
                <w:sz w:val="16"/>
                <w:szCs w:val="16"/>
                <w:lang w:val="es-ES"/>
              </w:rPr>
              <w:t xml:space="preserve">los </w:t>
            </w:r>
            <w:r w:rsidRPr="003E2463">
              <w:rPr>
                <w:sz w:val="16"/>
                <w:szCs w:val="16"/>
                <w:lang w:val="es-ES"/>
              </w:rPr>
              <w:t xml:space="preserve">sistemas de información que contienen Datos del Cliente </w:t>
            </w:r>
            <w:r w:rsidRPr="005A7C1B">
              <w:rPr>
                <w:sz w:val="16"/>
                <w:szCs w:val="16"/>
                <w:lang w:val="es-ES"/>
              </w:rPr>
              <w:t>o</w:t>
            </w:r>
            <w:r w:rsidRPr="003E2463">
              <w:rPr>
                <w:sz w:val="16"/>
                <w:szCs w:val="16"/>
                <w:lang w:val="es-ES"/>
              </w:rPr>
              <w:t xml:space="preserve"> Datos de Servicios Profesionales, </w:t>
            </w:r>
            <w:r w:rsidRPr="005A7C1B">
              <w:rPr>
                <w:sz w:val="16"/>
                <w:szCs w:val="16"/>
                <w:lang w:val="es-ES"/>
              </w:rPr>
              <w:t>registrando</w:t>
            </w:r>
            <w:r w:rsidRPr="003E2463">
              <w:rPr>
                <w:sz w:val="16"/>
                <w:szCs w:val="16"/>
                <w:lang w:val="es-ES"/>
              </w:rPr>
              <w:t xml:space="preserve"> el identificador de acceso, la hora, la autorización concedida o denegada y la actividad pertinente.</w:t>
            </w:r>
          </w:p>
        </w:tc>
      </w:tr>
      <w:tr w:rsidR="00B4405C" w:rsidRPr="00FF6C73" w14:paraId="31E22630" w14:textId="77777777" w:rsidTr="00785FED">
        <w:tc>
          <w:tcPr>
            <w:tcW w:w="2610" w:type="dxa"/>
            <w:tcBorders>
              <w:top w:val="single" w:sz="4" w:space="0" w:color="auto"/>
              <w:left w:val="single" w:sz="4" w:space="0" w:color="auto"/>
              <w:bottom w:val="single" w:sz="4" w:space="0" w:color="auto"/>
              <w:right w:val="single" w:sz="4" w:space="0" w:color="auto"/>
            </w:tcBorders>
            <w:vAlign w:val="center"/>
          </w:tcPr>
          <w:p w14:paraId="57518FA9" w14:textId="77777777" w:rsidR="00B4405C" w:rsidRPr="003E2463" w:rsidRDefault="00B4405C" w:rsidP="00785FED">
            <w:pPr>
              <w:pStyle w:val="ProductList-Body"/>
              <w:spacing w:after="120"/>
              <w:rPr>
                <w:sz w:val="16"/>
                <w:szCs w:val="16"/>
                <w:lang w:val="es-ES"/>
              </w:rPr>
            </w:pPr>
            <w:r w:rsidRPr="003E2463">
              <w:rPr>
                <w:sz w:val="16"/>
                <w:szCs w:val="16"/>
                <w:lang w:val="es-ES"/>
              </w:rPr>
              <w:t>Control de acceso</w:t>
            </w:r>
          </w:p>
        </w:tc>
        <w:tc>
          <w:tcPr>
            <w:tcW w:w="8190" w:type="dxa"/>
            <w:tcBorders>
              <w:top w:val="single" w:sz="4" w:space="0" w:color="auto"/>
              <w:left w:val="single" w:sz="4" w:space="0" w:color="auto"/>
              <w:bottom w:val="single" w:sz="4" w:space="0" w:color="auto"/>
              <w:right w:val="single" w:sz="4" w:space="0" w:color="auto"/>
            </w:tcBorders>
          </w:tcPr>
          <w:p w14:paraId="6F0135F6" w14:textId="77777777" w:rsidR="00B4405C" w:rsidRPr="003E2463" w:rsidRDefault="00B4405C" w:rsidP="00785FED">
            <w:pPr>
              <w:pStyle w:val="ProductList-Body"/>
              <w:spacing w:after="120"/>
              <w:jc w:val="both"/>
              <w:rPr>
                <w:lang w:val="es-ES"/>
              </w:rPr>
            </w:pPr>
            <w:r w:rsidRPr="005A7C1B">
              <w:rPr>
                <w:b/>
                <w:sz w:val="16"/>
                <w:szCs w:val="16"/>
                <w:lang w:val="es-ES"/>
              </w:rPr>
              <w:t>Política</w:t>
            </w:r>
            <w:r w:rsidRPr="003E2463">
              <w:rPr>
                <w:b/>
                <w:sz w:val="16"/>
                <w:szCs w:val="16"/>
                <w:lang w:val="es-ES"/>
              </w:rPr>
              <w:t xml:space="preserve"> de acceso</w:t>
            </w:r>
            <w:r w:rsidRPr="003E2463">
              <w:rPr>
                <w:b/>
                <w:bCs/>
                <w:sz w:val="16"/>
                <w:szCs w:val="16"/>
                <w:lang w:val="es-ES"/>
              </w:rPr>
              <w:t>.</w:t>
            </w:r>
            <w:r w:rsidRPr="003E2463">
              <w:rPr>
                <w:sz w:val="16"/>
                <w:szCs w:val="16"/>
                <w:lang w:val="es-ES"/>
              </w:rPr>
              <w:t xml:space="preserve"> Microsoft mantiene un registro de los privilegios de seguridad de las personas que tienen acceso a los Datos del Cliente y </w:t>
            </w:r>
            <w:r w:rsidRPr="005A7C1B">
              <w:rPr>
                <w:sz w:val="16"/>
                <w:szCs w:val="16"/>
                <w:lang w:val="es-ES"/>
              </w:rPr>
              <w:t xml:space="preserve">a </w:t>
            </w:r>
            <w:r w:rsidRPr="003E2463">
              <w:rPr>
                <w:sz w:val="16"/>
                <w:szCs w:val="16"/>
                <w:lang w:val="es-ES"/>
              </w:rPr>
              <w:t>los Datos de Servicios Profesionales.</w:t>
            </w:r>
          </w:p>
          <w:p w14:paraId="1C8009F7" w14:textId="77777777" w:rsidR="00B4405C" w:rsidRPr="003E2463" w:rsidRDefault="00B4405C" w:rsidP="00785FED">
            <w:pPr>
              <w:pStyle w:val="ProductList-Body"/>
              <w:spacing w:after="120"/>
              <w:jc w:val="both"/>
              <w:rPr>
                <w:lang w:val="es-ES"/>
              </w:rPr>
            </w:pPr>
            <w:r w:rsidRPr="003E2463">
              <w:rPr>
                <w:b/>
                <w:sz w:val="16"/>
                <w:szCs w:val="16"/>
                <w:lang w:val="es-ES"/>
              </w:rPr>
              <w:t>Autorización de acceso</w:t>
            </w:r>
          </w:p>
          <w:p w14:paraId="770B1C46"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mantiene y actualiza un registro del personal autorizado a acceder a los sistemas de Microsoft que contienen Datos del Cliente y Datos de Servicios Profesionales.</w:t>
            </w:r>
          </w:p>
          <w:p w14:paraId="00489794"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desactiva las credenciales de autenticación que no se han utilizado durante un per</w:t>
            </w:r>
            <w:r w:rsidRPr="005A7C1B">
              <w:rPr>
                <w:sz w:val="16"/>
                <w:szCs w:val="16"/>
                <w:lang w:val="es-ES"/>
              </w:rPr>
              <w:t>i</w:t>
            </w:r>
            <w:r w:rsidRPr="003E2463">
              <w:rPr>
                <w:sz w:val="16"/>
                <w:szCs w:val="16"/>
                <w:lang w:val="es-ES"/>
              </w:rPr>
              <w:t xml:space="preserve">odo no </w:t>
            </w:r>
            <w:r w:rsidRPr="005A7C1B">
              <w:rPr>
                <w:sz w:val="16"/>
                <w:szCs w:val="16"/>
                <w:lang w:val="es-ES"/>
              </w:rPr>
              <w:t>superior a</w:t>
            </w:r>
            <w:r w:rsidRPr="003E2463">
              <w:rPr>
                <w:sz w:val="16"/>
                <w:szCs w:val="16"/>
                <w:lang w:val="es-ES"/>
              </w:rPr>
              <w:t xml:space="preserve"> seis</w:t>
            </w:r>
            <w:r w:rsidRPr="005A7C1B">
              <w:rPr>
                <w:sz w:val="16"/>
                <w:szCs w:val="16"/>
                <w:lang w:val="es-ES"/>
              </w:rPr>
              <w:t xml:space="preserve"> </w:t>
            </w:r>
            <w:r w:rsidRPr="003E2463">
              <w:rPr>
                <w:sz w:val="16"/>
                <w:szCs w:val="16"/>
                <w:lang w:val="es-ES"/>
              </w:rPr>
              <w:t>meses.</w:t>
            </w:r>
          </w:p>
          <w:p w14:paraId="7BEBBCD6"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identifica al personal que puede conceder, modificar o cancelar el acceso autorizado a los datos y</w:t>
            </w:r>
            <w:r w:rsidRPr="005A7C1B">
              <w:rPr>
                <w:sz w:val="16"/>
                <w:szCs w:val="16"/>
                <w:lang w:val="es-ES"/>
              </w:rPr>
              <w:t xml:space="preserve"> </w:t>
            </w:r>
            <w:r w:rsidRPr="003E2463">
              <w:rPr>
                <w:sz w:val="16"/>
                <w:szCs w:val="16"/>
                <w:lang w:val="es-ES"/>
              </w:rPr>
              <w:t xml:space="preserve">recursos. </w:t>
            </w:r>
          </w:p>
          <w:p w14:paraId="1DB8672A"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w:t>
            </w:r>
            <w:r w:rsidRPr="005A7C1B">
              <w:rPr>
                <w:sz w:val="16"/>
                <w:szCs w:val="16"/>
                <w:lang w:val="es-ES"/>
              </w:rPr>
              <w:t xml:space="preserve">se </w:t>
            </w:r>
            <w:r w:rsidRPr="003E2463">
              <w:rPr>
                <w:sz w:val="16"/>
                <w:szCs w:val="16"/>
                <w:lang w:val="es-ES"/>
              </w:rPr>
              <w:t xml:space="preserve">asegura </w:t>
            </w:r>
            <w:r w:rsidRPr="005A7C1B">
              <w:rPr>
                <w:sz w:val="16"/>
                <w:szCs w:val="16"/>
                <w:lang w:val="es-ES"/>
              </w:rPr>
              <w:t xml:space="preserve">de </w:t>
            </w:r>
            <w:r w:rsidRPr="003E2463">
              <w:rPr>
                <w:sz w:val="16"/>
                <w:szCs w:val="16"/>
                <w:lang w:val="es-ES"/>
              </w:rPr>
              <w:t>que</w:t>
            </w:r>
            <w:r w:rsidRPr="005A7C1B">
              <w:rPr>
                <w:sz w:val="16"/>
                <w:szCs w:val="16"/>
                <w:lang w:val="es-ES"/>
              </w:rPr>
              <w:t>,</w:t>
            </w:r>
            <w:r w:rsidRPr="003E2463">
              <w:rPr>
                <w:sz w:val="16"/>
                <w:szCs w:val="16"/>
                <w:lang w:val="es-ES"/>
              </w:rPr>
              <w:t xml:space="preserve"> cuando </w:t>
            </w:r>
            <w:r w:rsidRPr="005A7C1B">
              <w:rPr>
                <w:sz w:val="16"/>
                <w:szCs w:val="16"/>
                <w:lang w:val="es-ES"/>
              </w:rPr>
              <w:t>más de una</w:t>
            </w:r>
            <w:r w:rsidRPr="003E2463">
              <w:rPr>
                <w:sz w:val="16"/>
                <w:szCs w:val="16"/>
                <w:lang w:val="es-ES"/>
              </w:rPr>
              <w:t xml:space="preserve"> persona tenga acceso a sistemas que </w:t>
            </w:r>
            <w:r w:rsidRPr="005A7C1B">
              <w:rPr>
                <w:sz w:val="16"/>
                <w:szCs w:val="16"/>
                <w:lang w:val="es-ES"/>
              </w:rPr>
              <w:t>contienen</w:t>
            </w:r>
            <w:r w:rsidRPr="003E2463">
              <w:rPr>
                <w:sz w:val="16"/>
                <w:szCs w:val="16"/>
                <w:lang w:val="es-ES"/>
              </w:rPr>
              <w:t xml:space="preserve"> Datos del Cliente o Datos de Servicios Profesionales, esas </w:t>
            </w:r>
            <w:r w:rsidRPr="005A7C1B">
              <w:rPr>
                <w:sz w:val="16"/>
                <w:szCs w:val="16"/>
                <w:lang w:val="es-ES"/>
              </w:rPr>
              <w:t>personas tienen</w:t>
            </w:r>
            <w:r w:rsidRPr="003E2463">
              <w:rPr>
                <w:sz w:val="16"/>
                <w:szCs w:val="16"/>
                <w:lang w:val="es-ES"/>
              </w:rPr>
              <w:t xml:space="preserve"> identificadores o inicios de sesión </w:t>
            </w:r>
            <w:r w:rsidRPr="005A7C1B">
              <w:rPr>
                <w:sz w:val="16"/>
                <w:szCs w:val="16"/>
                <w:lang w:val="es-ES"/>
              </w:rPr>
              <w:t>separados</w:t>
            </w:r>
            <w:r w:rsidRPr="003E2463">
              <w:rPr>
                <w:sz w:val="16"/>
                <w:szCs w:val="16"/>
                <w:lang w:val="es-ES"/>
              </w:rPr>
              <w:t>.</w:t>
            </w:r>
          </w:p>
          <w:p w14:paraId="465A7D11" w14:textId="77777777" w:rsidR="00B4405C" w:rsidRPr="003E2463" w:rsidRDefault="00B4405C" w:rsidP="00785FED">
            <w:pPr>
              <w:pStyle w:val="ProductList-Body"/>
              <w:spacing w:after="120"/>
              <w:jc w:val="both"/>
              <w:rPr>
                <w:lang w:val="es-ES"/>
              </w:rPr>
            </w:pPr>
            <w:r w:rsidRPr="003E2463">
              <w:rPr>
                <w:b/>
                <w:sz w:val="16"/>
                <w:szCs w:val="16"/>
                <w:lang w:val="es-ES"/>
              </w:rPr>
              <w:t>Privilegio mínimo</w:t>
            </w:r>
          </w:p>
          <w:p w14:paraId="187CC19B"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Al personal de soporte técnico solo se le permite tener acceso a los Datos del Cliente y </w:t>
            </w:r>
            <w:r w:rsidRPr="005A7C1B">
              <w:rPr>
                <w:sz w:val="16"/>
                <w:szCs w:val="16"/>
                <w:lang w:val="es-ES"/>
              </w:rPr>
              <w:t xml:space="preserve">a los </w:t>
            </w:r>
            <w:r w:rsidRPr="003E2463">
              <w:rPr>
                <w:sz w:val="16"/>
                <w:szCs w:val="16"/>
                <w:lang w:val="es-ES"/>
              </w:rPr>
              <w:t xml:space="preserve">Datos de Servicios Profesionales cuando sea necesario. </w:t>
            </w:r>
          </w:p>
          <w:p w14:paraId="051C1547"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restringe el acceso a los Datos del Cliente y </w:t>
            </w:r>
            <w:r w:rsidRPr="005A7C1B">
              <w:rPr>
                <w:sz w:val="16"/>
                <w:szCs w:val="16"/>
                <w:lang w:val="es-ES"/>
              </w:rPr>
              <w:t xml:space="preserve">a los </w:t>
            </w:r>
            <w:r w:rsidRPr="003E2463">
              <w:rPr>
                <w:sz w:val="16"/>
                <w:szCs w:val="16"/>
                <w:lang w:val="es-ES"/>
              </w:rPr>
              <w:t>Datos de Servicios Profesionales solo a aquellas personas que necesitan dicho acceso para desempeñar su trabajo.</w:t>
            </w:r>
          </w:p>
          <w:p w14:paraId="21690097" w14:textId="77777777" w:rsidR="00B4405C" w:rsidRPr="003E2463" w:rsidRDefault="00B4405C" w:rsidP="00785FED">
            <w:pPr>
              <w:pStyle w:val="ProductList-Body"/>
              <w:spacing w:after="120"/>
              <w:jc w:val="both"/>
              <w:rPr>
                <w:lang w:val="es-ES"/>
              </w:rPr>
            </w:pPr>
            <w:r w:rsidRPr="003E2463">
              <w:rPr>
                <w:b/>
                <w:sz w:val="16"/>
                <w:szCs w:val="16"/>
                <w:lang w:val="es-ES"/>
              </w:rPr>
              <w:t>Integridad y confidencialidad</w:t>
            </w:r>
          </w:p>
          <w:p w14:paraId="54485262"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indica a su personal que debe desactivar las sesiones administrativas cuando salga de las instalaciones que Microsoft controla o cuando los equipos queden desatendidos.</w:t>
            </w:r>
          </w:p>
          <w:p w14:paraId="758D55E9"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almacena contraseñas de una forma que las hace ininteligibles mientras están vigentes.</w:t>
            </w:r>
          </w:p>
          <w:p w14:paraId="4A25C374" w14:textId="77777777" w:rsidR="00B4405C" w:rsidRPr="003E2463" w:rsidRDefault="00B4405C" w:rsidP="00785FED">
            <w:pPr>
              <w:pStyle w:val="ProductList-Body"/>
              <w:spacing w:after="120"/>
              <w:jc w:val="both"/>
              <w:rPr>
                <w:lang w:val="es-ES"/>
              </w:rPr>
            </w:pPr>
            <w:r w:rsidRPr="003E2463">
              <w:rPr>
                <w:b/>
                <w:sz w:val="16"/>
                <w:szCs w:val="16"/>
                <w:lang w:val="es-ES"/>
              </w:rPr>
              <w:t>Autenticación</w:t>
            </w:r>
          </w:p>
          <w:p w14:paraId="25C82411"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utiliza prácticas estándar</w:t>
            </w:r>
            <w:r>
              <w:rPr>
                <w:sz w:val="16"/>
                <w:szCs w:val="16"/>
                <w:lang w:val="es-ES"/>
              </w:rPr>
              <w:t>es</w:t>
            </w:r>
            <w:r w:rsidRPr="003E2463">
              <w:rPr>
                <w:sz w:val="16"/>
                <w:szCs w:val="16"/>
                <w:lang w:val="es-ES"/>
              </w:rPr>
              <w:t xml:space="preserve"> del sector para identificar y autenticar a los usuarios que intentan acceder a los sistemas de información.</w:t>
            </w:r>
          </w:p>
          <w:p w14:paraId="0A1C5B5F"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Cuando los mecanismos de autenticación se basan en contraseñas, Microsoft exige que las contraseñas se renueven de forma periódica.</w:t>
            </w:r>
          </w:p>
          <w:p w14:paraId="7CEA1204"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Cuando los mecanismos de autenticación se basan en contraseñas, Microsoft exige que la contraseña tenga al menos ocho caracteres de longitud.</w:t>
            </w:r>
          </w:p>
          <w:p w14:paraId="3AC220BC"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se asegura de que los identificadores desactivados o expirados no se concedan a otras personas.</w:t>
            </w:r>
          </w:p>
          <w:p w14:paraId="446E9ABF"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supervisa (o permite que el Cliente supervise) los intentos reiterados de </w:t>
            </w:r>
            <w:r w:rsidRPr="005A7C1B">
              <w:rPr>
                <w:sz w:val="16"/>
                <w:szCs w:val="16"/>
                <w:lang w:val="es-ES"/>
              </w:rPr>
              <w:t>conseguir</w:t>
            </w:r>
            <w:r w:rsidRPr="003E2463">
              <w:rPr>
                <w:sz w:val="16"/>
                <w:szCs w:val="16"/>
                <w:lang w:val="es-ES"/>
              </w:rPr>
              <w:t xml:space="preserve"> acceso al sistema de información mediante una contraseña </w:t>
            </w:r>
            <w:r w:rsidRPr="005A7C1B">
              <w:rPr>
                <w:sz w:val="16"/>
                <w:szCs w:val="16"/>
                <w:lang w:val="es-ES"/>
              </w:rPr>
              <w:t>inválida</w:t>
            </w:r>
            <w:r w:rsidRPr="003E2463">
              <w:rPr>
                <w:sz w:val="16"/>
                <w:szCs w:val="16"/>
                <w:lang w:val="es-ES"/>
              </w:rPr>
              <w:t>.</w:t>
            </w:r>
          </w:p>
          <w:p w14:paraId="6233720B"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mantiene procedimientos estándar</w:t>
            </w:r>
            <w:r>
              <w:rPr>
                <w:sz w:val="16"/>
                <w:szCs w:val="16"/>
                <w:lang w:val="es-ES"/>
              </w:rPr>
              <w:t>es</w:t>
            </w:r>
            <w:r w:rsidRPr="003E2463">
              <w:rPr>
                <w:sz w:val="16"/>
                <w:szCs w:val="16"/>
                <w:lang w:val="es-ES"/>
              </w:rPr>
              <w:t xml:space="preserve"> del sector para desactivar las contraseñas que se hayan dañado o</w:t>
            </w:r>
            <w:r w:rsidRPr="005A7C1B">
              <w:rPr>
                <w:sz w:val="16"/>
                <w:szCs w:val="16"/>
                <w:lang w:val="es-ES"/>
              </w:rPr>
              <w:t xml:space="preserve"> que hayan sido </w:t>
            </w:r>
            <w:r w:rsidRPr="003E2463">
              <w:rPr>
                <w:sz w:val="16"/>
                <w:szCs w:val="16"/>
                <w:lang w:val="es-ES"/>
              </w:rPr>
              <w:t>revelad</w:t>
            </w:r>
            <w:r w:rsidRPr="005A7C1B">
              <w:rPr>
                <w:sz w:val="16"/>
                <w:szCs w:val="16"/>
                <w:lang w:val="es-ES"/>
              </w:rPr>
              <w:t>as</w:t>
            </w:r>
            <w:r w:rsidRPr="003E2463">
              <w:rPr>
                <w:sz w:val="16"/>
                <w:szCs w:val="16"/>
                <w:lang w:val="es-ES"/>
              </w:rPr>
              <w:t xml:space="preserve"> de forma involuntaria.</w:t>
            </w:r>
          </w:p>
          <w:p w14:paraId="6AAAF5F9"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Microsoft utiliza prácticas de protección con contraseña estándar</w:t>
            </w:r>
            <w:r w:rsidRPr="005A7C1B">
              <w:rPr>
                <w:sz w:val="16"/>
                <w:szCs w:val="16"/>
                <w:lang w:val="es-ES"/>
              </w:rPr>
              <w:t>es</w:t>
            </w:r>
            <w:r w:rsidRPr="003E2463">
              <w:rPr>
                <w:sz w:val="16"/>
                <w:szCs w:val="16"/>
                <w:lang w:val="es-ES"/>
              </w:rPr>
              <w:t xml:space="preserve"> del sector, lo que incluye prácticas diseñadas para mantener la confidencialidad y la integridad de las contraseñas cuando </w:t>
            </w:r>
            <w:r w:rsidRPr="005A7C1B">
              <w:rPr>
                <w:sz w:val="16"/>
                <w:szCs w:val="16"/>
                <w:lang w:val="es-ES"/>
              </w:rPr>
              <w:t>son asignadas</w:t>
            </w:r>
            <w:r w:rsidRPr="003E2463">
              <w:rPr>
                <w:sz w:val="16"/>
                <w:szCs w:val="16"/>
                <w:lang w:val="es-ES"/>
              </w:rPr>
              <w:t xml:space="preserve"> y </w:t>
            </w:r>
            <w:r w:rsidRPr="005A7C1B">
              <w:rPr>
                <w:sz w:val="16"/>
                <w:szCs w:val="16"/>
                <w:lang w:val="es-ES"/>
              </w:rPr>
              <w:t>distribuidas</w:t>
            </w:r>
            <w:r w:rsidRPr="003E2463">
              <w:rPr>
                <w:sz w:val="16"/>
                <w:szCs w:val="16"/>
                <w:lang w:val="es-ES"/>
              </w:rPr>
              <w:t xml:space="preserve">, </w:t>
            </w:r>
            <w:r w:rsidRPr="005A7C1B">
              <w:rPr>
                <w:sz w:val="16"/>
                <w:szCs w:val="16"/>
                <w:lang w:val="es-ES"/>
              </w:rPr>
              <w:t>así como</w:t>
            </w:r>
            <w:r w:rsidRPr="003E2463">
              <w:rPr>
                <w:sz w:val="16"/>
                <w:szCs w:val="16"/>
                <w:lang w:val="es-ES"/>
              </w:rPr>
              <w:t xml:space="preserve"> durante el almacenamiento.</w:t>
            </w:r>
          </w:p>
          <w:p w14:paraId="3BAB3377" w14:textId="77777777" w:rsidR="00B4405C" w:rsidRPr="003E2463" w:rsidRDefault="00B4405C" w:rsidP="00785FED">
            <w:pPr>
              <w:pStyle w:val="ProductList-Body"/>
              <w:spacing w:after="120"/>
              <w:jc w:val="both"/>
              <w:rPr>
                <w:sz w:val="16"/>
                <w:szCs w:val="16"/>
                <w:lang w:val="es-ES"/>
              </w:rPr>
            </w:pPr>
            <w:r w:rsidRPr="003E2463">
              <w:rPr>
                <w:b/>
                <w:sz w:val="16"/>
                <w:szCs w:val="16"/>
                <w:lang w:val="es-ES"/>
              </w:rPr>
              <w:t>Diseño de red</w:t>
            </w:r>
            <w:r w:rsidRPr="003E2463">
              <w:rPr>
                <w:b/>
                <w:bCs/>
                <w:sz w:val="16"/>
                <w:szCs w:val="16"/>
                <w:lang w:val="es-ES"/>
              </w:rPr>
              <w:t>.</w:t>
            </w:r>
            <w:r w:rsidRPr="003E2463">
              <w:rPr>
                <w:sz w:val="16"/>
                <w:szCs w:val="16"/>
                <w:lang w:val="es-ES"/>
              </w:rPr>
              <w:t xml:space="preserve"> Microsoft cuenta con controles </w:t>
            </w:r>
            <w:r w:rsidRPr="005A7C1B">
              <w:rPr>
                <w:sz w:val="16"/>
                <w:szCs w:val="16"/>
                <w:lang w:val="es-ES"/>
              </w:rPr>
              <w:t>para</w:t>
            </w:r>
            <w:r w:rsidRPr="003E2463">
              <w:rPr>
                <w:sz w:val="16"/>
                <w:szCs w:val="16"/>
                <w:lang w:val="es-ES"/>
              </w:rPr>
              <w:t xml:space="preserve"> evitar que las personas </w:t>
            </w:r>
            <w:r w:rsidRPr="005A7C1B">
              <w:rPr>
                <w:sz w:val="16"/>
                <w:szCs w:val="16"/>
                <w:lang w:val="es-ES"/>
              </w:rPr>
              <w:t>asuman</w:t>
            </w:r>
            <w:r w:rsidRPr="003E2463">
              <w:rPr>
                <w:sz w:val="16"/>
                <w:szCs w:val="16"/>
                <w:lang w:val="es-ES"/>
              </w:rPr>
              <w:t xml:space="preserve"> derechos de acceso que no se les han asignado para </w:t>
            </w:r>
            <w:r w:rsidRPr="005A7C1B">
              <w:rPr>
                <w:sz w:val="16"/>
                <w:szCs w:val="16"/>
                <w:lang w:val="es-ES"/>
              </w:rPr>
              <w:t>conseguir</w:t>
            </w:r>
            <w:r w:rsidRPr="003E2463">
              <w:rPr>
                <w:sz w:val="16"/>
                <w:szCs w:val="16"/>
                <w:lang w:val="es-ES"/>
              </w:rPr>
              <w:t xml:space="preserve"> acceso a Datos del Cliente o </w:t>
            </w:r>
            <w:r w:rsidRPr="005A7C1B">
              <w:rPr>
                <w:sz w:val="16"/>
                <w:szCs w:val="16"/>
                <w:lang w:val="es-ES"/>
              </w:rPr>
              <w:t xml:space="preserve">a </w:t>
            </w:r>
            <w:r w:rsidRPr="003E2463">
              <w:rPr>
                <w:sz w:val="16"/>
                <w:szCs w:val="16"/>
                <w:lang w:val="es-ES"/>
              </w:rPr>
              <w:t xml:space="preserve">Datos de Servicios Profesionales </w:t>
            </w:r>
            <w:r w:rsidRPr="005A7C1B">
              <w:rPr>
                <w:sz w:val="16"/>
                <w:szCs w:val="16"/>
                <w:lang w:val="es-ES"/>
              </w:rPr>
              <w:t>para</w:t>
            </w:r>
            <w:r w:rsidRPr="003E2463">
              <w:rPr>
                <w:sz w:val="16"/>
                <w:szCs w:val="16"/>
                <w:lang w:val="es-ES"/>
              </w:rPr>
              <w:t xml:space="preserve"> los que no tienen acceso autorizado.</w:t>
            </w:r>
          </w:p>
        </w:tc>
      </w:tr>
      <w:tr w:rsidR="00B4405C" w:rsidRPr="00FF6C73" w14:paraId="0232F730" w14:textId="77777777" w:rsidTr="00785FED">
        <w:tc>
          <w:tcPr>
            <w:tcW w:w="2610" w:type="dxa"/>
            <w:tcBorders>
              <w:top w:val="single" w:sz="4" w:space="0" w:color="auto"/>
            </w:tcBorders>
            <w:vAlign w:val="center"/>
          </w:tcPr>
          <w:p w14:paraId="4BDFBDA1" w14:textId="77777777" w:rsidR="00B4405C" w:rsidRPr="003E2463" w:rsidRDefault="00B4405C" w:rsidP="00785FED">
            <w:pPr>
              <w:pStyle w:val="ProductList-Body"/>
              <w:spacing w:after="120"/>
              <w:rPr>
                <w:sz w:val="16"/>
                <w:szCs w:val="16"/>
                <w:lang w:val="es-ES"/>
              </w:rPr>
            </w:pPr>
            <w:r w:rsidRPr="005A7C1B">
              <w:rPr>
                <w:sz w:val="16"/>
                <w:szCs w:val="16"/>
                <w:lang w:val="es-ES"/>
              </w:rPr>
              <w:t>Gestión</w:t>
            </w:r>
            <w:r w:rsidRPr="003E2463">
              <w:rPr>
                <w:sz w:val="16"/>
                <w:szCs w:val="16"/>
                <w:lang w:val="es-ES"/>
              </w:rPr>
              <w:t xml:space="preserve"> de incidentes </w:t>
            </w:r>
            <w:r w:rsidRPr="005A7C1B">
              <w:rPr>
                <w:sz w:val="16"/>
                <w:szCs w:val="16"/>
                <w:lang w:val="es-ES"/>
              </w:rPr>
              <w:br/>
            </w:r>
            <w:r w:rsidRPr="003E2463">
              <w:rPr>
                <w:sz w:val="16"/>
                <w:szCs w:val="16"/>
                <w:lang w:val="es-ES"/>
              </w:rPr>
              <w:t>de seguridad de la información</w:t>
            </w:r>
          </w:p>
        </w:tc>
        <w:tc>
          <w:tcPr>
            <w:tcW w:w="8190" w:type="dxa"/>
            <w:tcBorders>
              <w:top w:val="single" w:sz="4" w:space="0" w:color="auto"/>
            </w:tcBorders>
          </w:tcPr>
          <w:p w14:paraId="617A9A2F" w14:textId="77777777" w:rsidR="00B4405C" w:rsidRPr="003E2463" w:rsidRDefault="00B4405C" w:rsidP="00785FED">
            <w:pPr>
              <w:pStyle w:val="ProductList-Body"/>
              <w:keepNext/>
              <w:spacing w:after="120"/>
              <w:jc w:val="both"/>
              <w:rPr>
                <w:lang w:val="es-ES"/>
              </w:rPr>
            </w:pPr>
            <w:r w:rsidRPr="003E2463">
              <w:rPr>
                <w:b/>
                <w:sz w:val="16"/>
                <w:szCs w:val="16"/>
                <w:lang w:val="es-ES"/>
              </w:rPr>
              <w:t>Proceso de respuesta ante incidentes</w:t>
            </w:r>
          </w:p>
          <w:p w14:paraId="3779EEF7"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mantiene un registro de </w:t>
            </w:r>
            <w:r w:rsidRPr="005A7C1B">
              <w:rPr>
                <w:sz w:val="16"/>
                <w:szCs w:val="16"/>
                <w:lang w:val="es-ES"/>
              </w:rPr>
              <w:t>las brechas</w:t>
            </w:r>
            <w:r w:rsidRPr="003E2463">
              <w:rPr>
                <w:sz w:val="16"/>
                <w:szCs w:val="16"/>
                <w:lang w:val="es-ES"/>
              </w:rPr>
              <w:t xml:space="preserve"> de seguridad con </w:t>
            </w:r>
            <w:r w:rsidRPr="005A7C1B">
              <w:rPr>
                <w:sz w:val="16"/>
                <w:szCs w:val="16"/>
                <w:lang w:val="es-ES"/>
              </w:rPr>
              <w:t>la</w:t>
            </w:r>
            <w:r w:rsidRPr="003E2463">
              <w:rPr>
                <w:sz w:val="16"/>
                <w:szCs w:val="16"/>
                <w:lang w:val="es-ES"/>
              </w:rPr>
              <w:t xml:space="preserve"> correspondiente descripción</w:t>
            </w:r>
            <w:r w:rsidRPr="005A7C1B">
              <w:rPr>
                <w:sz w:val="16"/>
                <w:szCs w:val="16"/>
                <w:lang w:val="es-ES"/>
              </w:rPr>
              <w:t xml:space="preserve"> de la brecha</w:t>
            </w:r>
            <w:r w:rsidRPr="003E2463">
              <w:rPr>
                <w:sz w:val="16"/>
                <w:szCs w:val="16"/>
                <w:lang w:val="es-ES"/>
              </w:rPr>
              <w:t>, el periodo</w:t>
            </w:r>
            <w:r w:rsidRPr="005A7C1B">
              <w:rPr>
                <w:sz w:val="16"/>
                <w:szCs w:val="16"/>
                <w:lang w:val="es-ES"/>
              </w:rPr>
              <w:t xml:space="preserve"> de tiempo</w:t>
            </w:r>
            <w:r w:rsidRPr="003E2463">
              <w:rPr>
                <w:sz w:val="16"/>
                <w:szCs w:val="16"/>
                <w:lang w:val="es-ES"/>
              </w:rPr>
              <w:t xml:space="preserve">, las consecuencias </w:t>
            </w:r>
            <w:r w:rsidRPr="005A7C1B">
              <w:rPr>
                <w:sz w:val="16"/>
                <w:szCs w:val="16"/>
                <w:lang w:val="es-ES"/>
              </w:rPr>
              <w:t>de la brecha</w:t>
            </w:r>
            <w:r w:rsidRPr="003E2463">
              <w:rPr>
                <w:sz w:val="16"/>
                <w:szCs w:val="16"/>
                <w:lang w:val="es-ES"/>
              </w:rPr>
              <w:t>, el nombre de</w:t>
            </w:r>
            <w:r w:rsidRPr="005A7C1B">
              <w:rPr>
                <w:sz w:val="16"/>
                <w:szCs w:val="16"/>
                <w:lang w:val="es-ES"/>
              </w:rPr>
              <w:t xml:space="preserve"> la persona que informó de la brecha</w:t>
            </w:r>
            <w:r w:rsidRPr="003E2463">
              <w:rPr>
                <w:sz w:val="16"/>
                <w:szCs w:val="16"/>
                <w:lang w:val="es-ES"/>
              </w:rPr>
              <w:t xml:space="preserve"> y el de la persona a</w:t>
            </w:r>
            <w:r>
              <w:rPr>
                <w:sz w:val="16"/>
                <w:szCs w:val="16"/>
                <w:lang w:val="es-ES"/>
              </w:rPr>
              <w:t xml:space="preserve"> la que</w:t>
            </w:r>
            <w:r w:rsidRPr="003E2463">
              <w:rPr>
                <w:sz w:val="16"/>
                <w:szCs w:val="16"/>
                <w:lang w:val="es-ES"/>
              </w:rPr>
              <w:t xml:space="preserve"> se informó sobre </w:t>
            </w:r>
            <w:r w:rsidRPr="005A7C1B">
              <w:rPr>
                <w:sz w:val="16"/>
                <w:szCs w:val="16"/>
                <w:lang w:val="es-ES"/>
              </w:rPr>
              <w:t>la brecha,</w:t>
            </w:r>
            <w:r w:rsidRPr="003E2463">
              <w:rPr>
                <w:sz w:val="16"/>
                <w:szCs w:val="16"/>
                <w:lang w:val="es-ES"/>
              </w:rPr>
              <w:t xml:space="preserve"> y el </w:t>
            </w:r>
            <w:r w:rsidRPr="003E2463">
              <w:rPr>
                <w:color w:val="000000" w:themeColor="text1"/>
                <w:sz w:val="16"/>
                <w:lang w:val="es-ES"/>
              </w:rPr>
              <w:t xml:space="preserve">procedimiento para recuperar </w:t>
            </w:r>
            <w:r w:rsidRPr="005A7C1B">
              <w:rPr>
                <w:color w:val="000000" w:themeColor="text1"/>
                <w:sz w:val="16"/>
                <w:lang w:val="es-ES"/>
              </w:rPr>
              <w:t xml:space="preserve">los </w:t>
            </w:r>
            <w:r w:rsidRPr="003E2463">
              <w:rPr>
                <w:color w:val="000000" w:themeColor="text1"/>
                <w:sz w:val="16"/>
                <w:lang w:val="es-ES"/>
              </w:rPr>
              <w:t>datos.</w:t>
            </w:r>
          </w:p>
          <w:p w14:paraId="5BD1572A" w14:textId="77777777" w:rsidR="00B4405C" w:rsidRPr="003E2463" w:rsidRDefault="00B4405C" w:rsidP="00785FED">
            <w:pPr>
              <w:pStyle w:val="ProductList-Body"/>
              <w:spacing w:after="120"/>
              <w:ind w:left="162" w:hanging="162"/>
              <w:jc w:val="both"/>
              <w:rPr>
                <w:lang w:val="es-ES"/>
              </w:rPr>
            </w:pPr>
            <w:r w:rsidRPr="003E2463">
              <w:rPr>
                <w:color w:val="000000" w:themeColor="text1"/>
                <w:sz w:val="16"/>
                <w:szCs w:val="16"/>
                <w:lang w:val="es-ES"/>
              </w:rPr>
              <w:t>-</w:t>
            </w:r>
            <w:r w:rsidRPr="003E2463">
              <w:rPr>
                <w:color w:val="000000" w:themeColor="text1"/>
                <w:sz w:val="16"/>
                <w:szCs w:val="16"/>
                <w:lang w:val="es-ES"/>
              </w:rPr>
              <w:tab/>
              <w:t xml:space="preserve">Para cada </w:t>
            </w:r>
            <w:r w:rsidRPr="005A7C1B">
              <w:rPr>
                <w:color w:val="000000" w:themeColor="text1"/>
                <w:sz w:val="16"/>
                <w:szCs w:val="16"/>
                <w:lang w:val="es-ES"/>
              </w:rPr>
              <w:t>brecha</w:t>
            </w:r>
            <w:r w:rsidRPr="003E2463">
              <w:rPr>
                <w:color w:val="000000" w:themeColor="text1"/>
                <w:sz w:val="16"/>
                <w:szCs w:val="16"/>
                <w:lang w:val="es-ES"/>
              </w:rPr>
              <w:t xml:space="preserve"> de seguridad que </w:t>
            </w:r>
            <w:r w:rsidRPr="005A7C1B">
              <w:rPr>
                <w:color w:val="000000" w:themeColor="text1"/>
                <w:sz w:val="16"/>
                <w:szCs w:val="16"/>
                <w:lang w:val="es-ES"/>
              </w:rPr>
              <w:t>constituya</w:t>
            </w:r>
            <w:r w:rsidRPr="003E2463">
              <w:rPr>
                <w:color w:val="000000" w:themeColor="text1"/>
                <w:sz w:val="16"/>
                <w:szCs w:val="16"/>
                <w:lang w:val="es-ES"/>
              </w:rPr>
              <w:t xml:space="preserve"> un Incidente de Seguridad, Microsoft proporcionará una notificación (como se describe </w:t>
            </w:r>
            <w:r w:rsidRPr="005A7C1B">
              <w:rPr>
                <w:color w:val="000000" w:themeColor="text1"/>
                <w:sz w:val="16"/>
                <w:szCs w:val="16"/>
                <w:lang w:val="es-ES"/>
              </w:rPr>
              <w:t xml:space="preserve">más arriba </w:t>
            </w:r>
            <w:r w:rsidRPr="003E2463">
              <w:rPr>
                <w:color w:val="000000" w:themeColor="text1"/>
                <w:sz w:val="16"/>
                <w:szCs w:val="16"/>
                <w:lang w:val="es-ES"/>
              </w:rPr>
              <w:t xml:space="preserve">en la sección “Notificación de Incidentes de Seguridad”) sin dilación indebida y, en </w:t>
            </w:r>
            <w:r w:rsidRPr="005A7C1B">
              <w:rPr>
                <w:color w:val="000000" w:themeColor="text1"/>
                <w:sz w:val="16"/>
                <w:szCs w:val="16"/>
                <w:lang w:val="es-ES"/>
              </w:rPr>
              <w:t>todo</w:t>
            </w:r>
            <w:r w:rsidRPr="003E2463">
              <w:rPr>
                <w:color w:val="000000" w:themeColor="text1"/>
                <w:sz w:val="16"/>
                <w:szCs w:val="16"/>
                <w:lang w:val="es-ES"/>
              </w:rPr>
              <w:t xml:space="preserve"> caso, en un plazo</w:t>
            </w:r>
            <w:r w:rsidRPr="005A7C1B">
              <w:rPr>
                <w:color w:val="000000" w:themeColor="text1"/>
                <w:sz w:val="16"/>
                <w:szCs w:val="16"/>
                <w:lang w:val="es-ES"/>
              </w:rPr>
              <w:t xml:space="preserve"> máximo</w:t>
            </w:r>
            <w:r w:rsidRPr="003E2463">
              <w:rPr>
                <w:color w:val="000000" w:themeColor="text1"/>
                <w:sz w:val="16"/>
                <w:szCs w:val="16"/>
                <w:lang w:val="es-ES"/>
              </w:rPr>
              <w:t xml:space="preserve"> de 72 horas</w:t>
            </w:r>
            <w:r w:rsidRPr="003E2463">
              <w:rPr>
                <w:iCs/>
                <w:color w:val="000000" w:themeColor="text1"/>
                <w:sz w:val="16"/>
                <w:szCs w:val="16"/>
                <w:lang w:val="es-ES"/>
              </w:rPr>
              <w:t>.</w:t>
            </w:r>
          </w:p>
          <w:p w14:paraId="0909D382" w14:textId="77777777" w:rsidR="00B4405C" w:rsidRPr="003E2463" w:rsidRDefault="00B4405C" w:rsidP="00785FED">
            <w:pPr>
              <w:pStyle w:val="ProductList-Body"/>
              <w:spacing w:after="120"/>
              <w:ind w:left="162" w:hanging="162"/>
              <w:jc w:val="both"/>
              <w:rPr>
                <w:lang w:val="es-ES"/>
              </w:rPr>
            </w:pPr>
            <w:r w:rsidRPr="003E2463">
              <w:rPr>
                <w:color w:val="000000" w:themeColor="text1"/>
                <w:sz w:val="16"/>
                <w:lang w:val="es-ES"/>
              </w:rPr>
              <w:t>-</w:t>
            </w:r>
            <w:r w:rsidRPr="003E2463">
              <w:rPr>
                <w:color w:val="000000" w:themeColor="text1"/>
                <w:sz w:val="16"/>
                <w:lang w:val="es-ES"/>
              </w:rPr>
              <w:tab/>
              <w:t>Microsoft hace un seguimiento</w:t>
            </w:r>
            <w:r w:rsidRPr="003E2463">
              <w:rPr>
                <w:color w:val="000000" w:themeColor="text1"/>
                <w:sz w:val="16"/>
                <w:szCs w:val="16"/>
                <w:lang w:val="es-ES"/>
              </w:rPr>
              <w:t xml:space="preserve"> </w:t>
            </w:r>
            <w:r w:rsidRPr="005A7C1B">
              <w:rPr>
                <w:color w:val="000000" w:themeColor="text1"/>
                <w:sz w:val="16"/>
                <w:szCs w:val="16"/>
                <w:lang w:val="es-ES"/>
              </w:rPr>
              <w:t>(</w:t>
            </w:r>
            <w:r w:rsidRPr="003E2463">
              <w:rPr>
                <w:color w:val="000000" w:themeColor="text1"/>
                <w:sz w:val="16"/>
                <w:szCs w:val="16"/>
                <w:lang w:val="es-ES"/>
              </w:rPr>
              <w:t xml:space="preserve">o permite </w:t>
            </w:r>
            <w:r w:rsidRPr="003E2463">
              <w:rPr>
                <w:sz w:val="16"/>
                <w:szCs w:val="16"/>
                <w:lang w:val="es-ES"/>
              </w:rPr>
              <w:t>que el Cliente haga un seguimiento</w:t>
            </w:r>
            <w:r w:rsidRPr="005A7C1B">
              <w:rPr>
                <w:sz w:val="16"/>
                <w:szCs w:val="16"/>
                <w:lang w:val="es-ES"/>
              </w:rPr>
              <w:t>)</w:t>
            </w:r>
            <w:r w:rsidRPr="003E2463">
              <w:rPr>
                <w:sz w:val="16"/>
                <w:szCs w:val="16"/>
                <w:lang w:val="es-ES"/>
              </w:rPr>
              <w:t xml:space="preserve"> de las revelaciones de Datos del Cliente y </w:t>
            </w:r>
            <w:r w:rsidRPr="005A7C1B">
              <w:rPr>
                <w:sz w:val="16"/>
                <w:szCs w:val="16"/>
                <w:lang w:val="es-ES"/>
              </w:rPr>
              <w:t>de</w:t>
            </w:r>
            <w:r w:rsidRPr="003E2463">
              <w:rPr>
                <w:sz w:val="16"/>
                <w:szCs w:val="16"/>
                <w:lang w:val="es-ES"/>
              </w:rPr>
              <w:t xml:space="preserve"> Datos de Servicios Profesionales, </w:t>
            </w:r>
            <w:r w:rsidRPr="005A7C1B">
              <w:rPr>
                <w:sz w:val="16"/>
                <w:szCs w:val="16"/>
                <w:lang w:val="es-ES"/>
              </w:rPr>
              <w:t>incluyendo qué</w:t>
            </w:r>
            <w:r w:rsidRPr="003E2463">
              <w:rPr>
                <w:sz w:val="16"/>
                <w:szCs w:val="16"/>
                <w:lang w:val="es-ES"/>
              </w:rPr>
              <w:t xml:space="preserve"> datos se </w:t>
            </w:r>
            <w:r w:rsidRPr="005A7C1B">
              <w:rPr>
                <w:sz w:val="16"/>
                <w:szCs w:val="16"/>
                <w:lang w:val="es-ES"/>
              </w:rPr>
              <w:t>han revelado</w:t>
            </w:r>
            <w:r w:rsidRPr="003E2463">
              <w:rPr>
                <w:sz w:val="16"/>
                <w:szCs w:val="16"/>
                <w:lang w:val="es-ES"/>
              </w:rPr>
              <w:t>, a quién y en qué momento.</w:t>
            </w:r>
          </w:p>
          <w:p w14:paraId="5903CF42" w14:textId="77777777" w:rsidR="00B4405C" w:rsidRPr="003E2463" w:rsidRDefault="00B4405C" w:rsidP="00785FED">
            <w:pPr>
              <w:pStyle w:val="ProductList-Body"/>
              <w:spacing w:after="120"/>
              <w:jc w:val="both"/>
              <w:rPr>
                <w:sz w:val="16"/>
                <w:szCs w:val="16"/>
                <w:lang w:val="es-ES"/>
              </w:rPr>
            </w:pPr>
            <w:r w:rsidRPr="003E2463">
              <w:rPr>
                <w:b/>
                <w:sz w:val="16"/>
                <w:szCs w:val="16"/>
                <w:lang w:val="es-ES"/>
              </w:rPr>
              <w:t>Supervisión del servicio</w:t>
            </w:r>
            <w:r w:rsidRPr="003E2463">
              <w:rPr>
                <w:b/>
                <w:bCs/>
                <w:sz w:val="16"/>
                <w:szCs w:val="16"/>
                <w:lang w:val="es-ES"/>
              </w:rPr>
              <w:t>.</w:t>
            </w:r>
            <w:r w:rsidRPr="003E2463">
              <w:rPr>
                <w:sz w:val="16"/>
                <w:szCs w:val="16"/>
                <w:lang w:val="es-ES"/>
              </w:rPr>
              <w:t xml:space="preserve"> El personal de seguridad de Microsoft verifica los registros al menos cada seis meses para proponer esfuerzos de corrección, si fuera necesario.</w:t>
            </w:r>
          </w:p>
        </w:tc>
      </w:tr>
      <w:tr w:rsidR="00B4405C" w:rsidRPr="00FF6C73" w14:paraId="3C4BDADC" w14:textId="77777777" w:rsidTr="00785FED">
        <w:tc>
          <w:tcPr>
            <w:tcW w:w="2610" w:type="dxa"/>
            <w:vAlign w:val="center"/>
          </w:tcPr>
          <w:p w14:paraId="7841A89A" w14:textId="62E6D64B" w:rsidR="00B4405C" w:rsidRPr="003E2463" w:rsidRDefault="00B4405C" w:rsidP="00785FED">
            <w:pPr>
              <w:pStyle w:val="ProductList-Body"/>
              <w:spacing w:after="120"/>
              <w:rPr>
                <w:sz w:val="16"/>
                <w:szCs w:val="16"/>
                <w:lang w:val="es-ES"/>
              </w:rPr>
            </w:pPr>
            <w:r w:rsidRPr="005A7C1B">
              <w:rPr>
                <w:sz w:val="16"/>
                <w:szCs w:val="16"/>
                <w:lang w:val="es-ES"/>
              </w:rPr>
              <w:t>Gestión</w:t>
            </w:r>
            <w:r w:rsidRPr="003E2463">
              <w:rPr>
                <w:sz w:val="16"/>
                <w:szCs w:val="16"/>
                <w:lang w:val="es-ES"/>
              </w:rPr>
              <w:t xml:space="preserve"> de </w:t>
            </w:r>
            <w:r w:rsidRPr="005A7C1B">
              <w:rPr>
                <w:sz w:val="16"/>
                <w:szCs w:val="16"/>
                <w:lang w:val="es-ES"/>
              </w:rPr>
              <w:t xml:space="preserve">la </w:t>
            </w:r>
            <w:r w:rsidRPr="003E2463">
              <w:rPr>
                <w:sz w:val="16"/>
                <w:szCs w:val="16"/>
                <w:lang w:val="es-ES"/>
              </w:rPr>
              <w:t>continuidad</w:t>
            </w:r>
            <w:r w:rsidRPr="005A7C1B">
              <w:rPr>
                <w:sz w:val="16"/>
                <w:szCs w:val="16"/>
                <w:lang w:val="es-ES"/>
              </w:rPr>
              <w:br/>
            </w:r>
            <w:r w:rsidRPr="003E2463">
              <w:rPr>
                <w:sz w:val="16"/>
                <w:szCs w:val="16"/>
                <w:lang w:val="es-ES"/>
              </w:rPr>
              <w:t>de</w:t>
            </w:r>
            <w:r>
              <w:rPr>
                <w:sz w:val="16"/>
                <w:szCs w:val="16"/>
                <w:lang w:val="es-ES"/>
              </w:rPr>
              <w:t>l</w:t>
            </w:r>
            <w:r w:rsidRPr="005A7C1B">
              <w:rPr>
                <w:sz w:val="16"/>
                <w:szCs w:val="16"/>
                <w:lang w:val="es-ES"/>
              </w:rPr>
              <w:t xml:space="preserve"> </w:t>
            </w:r>
            <w:r w:rsidRPr="003E2463">
              <w:rPr>
                <w:sz w:val="16"/>
                <w:szCs w:val="16"/>
                <w:lang w:val="es-ES"/>
              </w:rPr>
              <w:t>negocio</w:t>
            </w:r>
          </w:p>
        </w:tc>
        <w:tc>
          <w:tcPr>
            <w:tcW w:w="8190" w:type="dxa"/>
          </w:tcPr>
          <w:p w14:paraId="09EE16AF" w14:textId="77777777" w:rsidR="00B4405C" w:rsidRPr="003E2463" w:rsidRDefault="00B4405C" w:rsidP="00785FED">
            <w:pPr>
              <w:pStyle w:val="ProductList-Body"/>
              <w:spacing w:after="120"/>
              <w:ind w:left="162" w:hanging="162"/>
              <w:jc w:val="both"/>
              <w:rPr>
                <w:lang w:val="es-ES"/>
              </w:rPr>
            </w:pPr>
            <w:r w:rsidRPr="003E2463">
              <w:rPr>
                <w:sz w:val="16"/>
                <w:szCs w:val="16"/>
                <w:lang w:val="es-ES"/>
              </w:rPr>
              <w:t>-</w:t>
            </w:r>
            <w:r w:rsidRPr="003E2463">
              <w:rPr>
                <w:sz w:val="16"/>
                <w:szCs w:val="16"/>
                <w:lang w:val="es-ES"/>
              </w:rPr>
              <w:tab/>
              <w:t xml:space="preserve">Microsoft mantiene planes de emergencia y contingencia para las instalaciones en que están ubicados los sistemas de información de Microsoft que </w:t>
            </w:r>
            <w:r w:rsidRPr="005A7C1B">
              <w:rPr>
                <w:sz w:val="16"/>
                <w:szCs w:val="16"/>
                <w:lang w:val="es-ES"/>
              </w:rPr>
              <w:t>tratan</w:t>
            </w:r>
            <w:r w:rsidRPr="003E2463">
              <w:rPr>
                <w:sz w:val="16"/>
                <w:szCs w:val="16"/>
                <w:lang w:val="es-ES"/>
              </w:rPr>
              <w:t xml:space="preserve"> Datos del Cliente o Datos de Servicios Profesionales.</w:t>
            </w:r>
          </w:p>
          <w:p w14:paraId="0DE8F000" w14:textId="77777777" w:rsidR="00B4405C" w:rsidRPr="003E2463" w:rsidRDefault="00B4405C" w:rsidP="00785FED">
            <w:pPr>
              <w:pStyle w:val="ProductList-Body"/>
              <w:spacing w:after="120"/>
              <w:ind w:left="162" w:hanging="162"/>
              <w:jc w:val="both"/>
              <w:rPr>
                <w:sz w:val="16"/>
                <w:szCs w:val="16"/>
                <w:lang w:val="es-ES"/>
              </w:rPr>
            </w:pPr>
            <w:r w:rsidRPr="003E2463">
              <w:rPr>
                <w:sz w:val="16"/>
                <w:szCs w:val="16"/>
                <w:lang w:val="es-ES"/>
              </w:rPr>
              <w:t>-</w:t>
            </w:r>
            <w:r w:rsidRPr="003E2463">
              <w:rPr>
                <w:sz w:val="16"/>
                <w:szCs w:val="16"/>
                <w:lang w:val="es-ES"/>
              </w:rPr>
              <w:tab/>
              <w:t xml:space="preserve">El almacenamiento redundante de Microsoft y sus procedimientos </w:t>
            </w:r>
            <w:r w:rsidRPr="005A7C1B">
              <w:rPr>
                <w:sz w:val="16"/>
                <w:szCs w:val="16"/>
                <w:lang w:val="es-ES"/>
              </w:rPr>
              <w:t>para recuperar</w:t>
            </w:r>
            <w:r w:rsidRPr="003E2463">
              <w:rPr>
                <w:sz w:val="16"/>
                <w:szCs w:val="16"/>
                <w:lang w:val="es-ES"/>
              </w:rPr>
              <w:t xml:space="preserve"> datos están diseñados para intentar reconstruir los Datos del Cliente o los Datos de Servicios Profesionales </w:t>
            </w:r>
            <w:r w:rsidRPr="005A7C1B">
              <w:rPr>
                <w:sz w:val="16"/>
                <w:szCs w:val="16"/>
                <w:lang w:val="es-ES"/>
              </w:rPr>
              <w:t>a</w:t>
            </w:r>
            <w:r w:rsidRPr="003E2463">
              <w:rPr>
                <w:sz w:val="16"/>
                <w:szCs w:val="16"/>
                <w:lang w:val="es-ES"/>
              </w:rPr>
              <w:t xml:space="preserve"> su estado original o replicado por última vez desde antes del momento en que se perdieron o destruyeron.</w:t>
            </w:r>
          </w:p>
        </w:tc>
      </w:tr>
    </w:tbl>
    <w:p w14:paraId="169292B0" w14:textId="77777777" w:rsidR="006A13BF" w:rsidRPr="00B4405C" w:rsidRDefault="006A13BF" w:rsidP="006A13BF">
      <w:pPr>
        <w:pStyle w:val="ProductList-Body"/>
        <w:spacing w:after="120"/>
      </w:pPr>
    </w:p>
    <w:p w14:paraId="10122163" w14:textId="77777777" w:rsidR="006A13BF" w:rsidRPr="00380161" w:rsidRDefault="00F26346" w:rsidP="006A13BF">
      <w:pPr>
        <w:pStyle w:val="ProductList-Body"/>
        <w:shd w:val="clear" w:color="auto" w:fill="A6A6A6" w:themeFill="background1" w:themeFillShade="A6"/>
        <w:spacing w:after="120"/>
        <w:jc w:val="right"/>
        <w:rPr>
          <w:lang w:val="es-ES"/>
        </w:rPr>
      </w:pPr>
      <w:hyperlink w:anchor="TableofContents" w:tooltip="Tabla de contenido" w:history="1">
        <w:r w:rsidR="00FC72B7" w:rsidRPr="00380161">
          <w:rPr>
            <w:rStyle w:val="Hyperlink"/>
            <w:sz w:val="16"/>
            <w:szCs w:val="16"/>
            <w:lang w:val="es-ES"/>
          </w:rPr>
          <w:t>Tabla de Contenido</w:t>
        </w:r>
      </w:hyperlink>
      <w:r w:rsidR="00FC72B7" w:rsidRPr="00380161">
        <w:rPr>
          <w:sz w:val="16"/>
          <w:szCs w:val="16"/>
          <w:lang w:val="es-ES"/>
        </w:rPr>
        <w:t xml:space="preserve"> / </w:t>
      </w:r>
      <w:hyperlink w:anchor="GeneralTerms" w:tooltip="Términos Generales" w:history="1">
        <w:r w:rsidR="00FC72B7" w:rsidRPr="00380161">
          <w:rPr>
            <w:rStyle w:val="Hyperlink"/>
            <w:sz w:val="16"/>
            <w:szCs w:val="16"/>
            <w:lang w:val="es-ES"/>
          </w:rPr>
          <w:t>Términos Generales</w:t>
        </w:r>
      </w:hyperlink>
    </w:p>
    <w:p w14:paraId="22979654" w14:textId="77777777" w:rsidR="006A13BF" w:rsidRPr="00380161" w:rsidRDefault="006A13BF" w:rsidP="006A13BF">
      <w:pPr>
        <w:pStyle w:val="ProductList-Body"/>
        <w:spacing w:after="120"/>
        <w:rPr>
          <w:lang w:val="es-ES"/>
        </w:rPr>
      </w:pPr>
    </w:p>
    <w:p w14:paraId="2C6ED34F" w14:textId="77777777" w:rsidR="006A13BF" w:rsidRPr="00380161" w:rsidRDefault="006A13BF" w:rsidP="006A13BF">
      <w:pPr>
        <w:pStyle w:val="ProductList-Body"/>
        <w:spacing w:after="120"/>
        <w:rPr>
          <w:lang w:val="es-ES"/>
        </w:rPr>
        <w:sectPr w:rsidR="006A13BF" w:rsidRPr="00380161" w:rsidSect="004B4668">
          <w:footerReference w:type="first" r:id="rId29"/>
          <w:pgSz w:w="12240" w:h="15840"/>
          <w:pgMar w:top="1440" w:right="720" w:bottom="1440" w:left="720" w:header="720" w:footer="720" w:gutter="0"/>
          <w:cols w:space="720"/>
          <w:docGrid w:linePitch="360"/>
        </w:sectPr>
      </w:pPr>
    </w:p>
    <w:p w14:paraId="32AD396B" w14:textId="77777777" w:rsidR="006A13BF" w:rsidRPr="00380161" w:rsidRDefault="006A13BF" w:rsidP="006A13BF">
      <w:pPr>
        <w:pStyle w:val="ProductList-Body"/>
        <w:spacing w:after="120"/>
        <w:rPr>
          <w:lang w:val="es-ES"/>
        </w:rPr>
        <w:sectPr w:rsidR="006A13BF" w:rsidRPr="00380161" w:rsidSect="004B4668">
          <w:footerReference w:type="default" r:id="rId30"/>
          <w:footerReference w:type="first" r:id="rId31"/>
          <w:type w:val="continuous"/>
          <w:pgSz w:w="12240" w:h="15840"/>
          <w:pgMar w:top="1440" w:right="720" w:bottom="1440" w:left="720" w:header="720" w:footer="720" w:gutter="0"/>
          <w:cols w:space="720"/>
          <w:titlePg/>
          <w:docGrid w:linePitch="360"/>
        </w:sectPr>
      </w:pPr>
    </w:p>
    <w:p w14:paraId="1215A9B3" w14:textId="77777777" w:rsidR="001B4C53" w:rsidRPr="003E2463" w:rsidRDefault="001B4C53" w:rsidP="00E301E0">
      <w:pPr>
        <w:pStyle w:val="ProductList-SectionHeading"/>
        <w:spacing w:after="120"/>
        <w:jc w:val="both"/>
        <w:outlineLvl w:val="0"/>
        <w:rPr>
          <w:lang w:val="es-ES"/>
        </w:rPr>
      </w:pPr>
      <w:bookmarkStart w:id="178" w:name="_Toc82644472"/>
      <w:bookmarkStart w:id="179" w:name="_Toc155362853"/>
      <w:bookmarkStart w:id="180" w:name="_Toc8395062"/>
      <w:bookmarkStart w:id="181" w:name="_Toc6563850"/>
      <w:bookmarkStart w:id="182" w:name="_Toc21617071"/>
      <w:bookmarkStart w:id="183" w:name="_Toc26972866"/>
      <w:r w:rsidRPr="003E2463">
        <w:rPr>
          <w:lang w:val="es-ES"/>
        </w:rPr>
        <w:t xml:space="preserve">Apéndice B: </w:t>
      </w:r>
      <w:r w:rsidRPr="005A7C1B">
        <w:rPr>
          <w:lang w:val="es-ES"/>
        </w:rPr>
        <w:t>Interesados</w:t>
      </w:r>
      <w:r w:rsidRPr="003E2463">
        <w:rPr>
          <w:lang w:val="es-ES"/>
        </w:rPr>
        <w:t xml:space="preserve"> y </w:t>
      </w:r>
      <w:r w:rsidRPr="005A7C1B">
        <w:rPr>
          <w:lang w:val="es-ES"/>
        </w:rPr>
        <w:t>c</w:t>
      </w:r>
      <w:r w:rsidRPr="003E2463">
        <w:rPr>
          <w:lang w:val="es-ES"/>
        </w:rPr>
        <w:t>ategorías de Datos Personales.</w:t>
      </w:r>
      <w:bookmarkEnd w:id="178"/>
      <w:bookmarkEnd w:id="179"/>
    </w:p>
    <w:bookmarkEnd w:id="180"/>
    <w:bookmarkEnd w:id="181"/>
    <w:bookmarkEnd w:id="182"/>
    <w:bookmarkEnd w:id="183"/>
    <w:p w14:paraId="4F8010D3" w14:textId="7F124DCF" w:rsidR="00AA349D" w:rsidRPr="00380161" w:rsidRDefault="00AA349D" w:rsidP="00E301E0">
      <w:pPr>
        <w:pStyle w:val="ProductList-Body"/>
        <w:jc w:val="both"/>
        <w:rPr>
          <w:lang w:val="es-ES"/>
        </w:rPr>
      </w:pPr>
    </w:p>
    <w:p w14:paraId="5BC8B4A4" w14:textId="77777777" w:rsidR="00BC6B0B" w:rsidRPr="003E2463" w:rsidRDefault="00BC6B0B" w:rsidP="00302D30">
      <w:pPr>
        <w:pStyle w:val="ProductList-Body"/>
        <w:spacing w:after="120"/>
        <w:jc w:val="both"/>
        <w:rPr>
          <w:lang w:val="es-ES"/>
        </w:rPr>
      </w:pPr>
      <w:r w:rsidRPr="003E2463">
        <w:rPr>
          <w:b/>
          <w:lang w:val="es-ES"/>
        </w:rPr>
        <w:t>Interesados</w:t>
      </w:r>
      <w:r w:rsidRPr="003E2463">
        <w:rPr>
          <w:b/>
          <w:bCs/>
          <w:lang w:val="es-ES"/>
        </w:rPr>
        <w:t>:</w:t>
      </w:r>
      <w:r w:rsidRPr="003E2463">
        <w:rPr>
          <w:lang w:val="es-ES"/>
        </w:rPr>
        <w:t xml:space="preserve"> </w:t>
      </w:r>
      <w:r w:rsidRPr="005A7C1B">
        <w:rPr>
          <w:lang w:val="es-ES"/>
        </w:rPr>
        <w:t>L</w:t>
      </w:r>
      <w:r w:rsidRPr="003E2463">
        <w:rPr>
          <w:lang w:val="es-ES"/>
        </w:rPr>
        <w:t xml:space="preserve">os interesados incluyen a los representantes </w:t>
      </w:r>
      <w:r w:rsidRPr="005A7C1B">
        <w:rPr>
          <w:lang w:val="es-ES"/>
        </w:rPr>
        <w:t xml:space="preserve">y usuarios finales </w:t>
      </w:r>
      <w:r w:rsidRPr="003E2463">
        <w:rPr>
          <w:lang w:val="es-ES"/>
        </w:rPr>
        <w:t>del Cliente, incluidos empleados, contratistas</w:t>
      </w:r>
      <w:r w:rsidRPr="005A7C1B">
        <w:rPr>
          <w:lang w:val="es-ES"/>
        </w:rPr>
        <w:t>,</w:t>
      </w:r>
      <w:r w:rsidRPr="003E2463">
        <w:rPr>
          <w:lang w:val="es-ES"/>
        </w:rPr>
        <w:t xml:space="preserve"> colaboradores y clientes del Cliente. Los interesados también pueden incluir a </w:t>
      </w:r>
      <w:r w:rsidRPr="005A7C1B">
        <w:rPr>
          <w:lang w:val="es-ES"/>
        </w:rPr>
        <w:t xml:space="preserve">las </w:t>
      </w:r>
      <w:r w:rsidRPr="003E2463">
        <w:rPr>
          <w:lang w:val="es-ES"/>
        </w:rPr>
        <w:t xml:space="preserve">personas </w:t>
      </w:r>
      <w:r w:rsidRPr="005A7C1B">
        <w:rPr>
          <w:lang w:val="es-ES"/>
        </w:rPr>
        <w:t xml:space="preserve">físicas </w:t>
      </w:r>
      <w:r w:rsidRPr="003E2463">
        <w:rPr>
          <w:lang w:val="es-ES"/>
        </w:rPr>
        <w:t xml:space="preserve">que intentan comunicar o transmitir información personal a los usuarios de los servicios proporcionados por Microsoft. </w:t>
      </w:r>
      <w:r w:rsidRPr="003E2463">
        <w:rPr>
          <w:rFonts w:cstheme="minorHAnsi"/>
          <w:szCs w:val="18"/>
          <w:lang w:val="es-ES"/>
        </w:rPr>
        <w:t>Microsoft reconoce que, en función del uso que el Cliente haga</w:t>
      </w:r>
      <w:r w:rsidRPr="007C5976">
        <w:rPr>
          <w:rFonts w:cstheme="minorHAnsi"/>
          <w:szCs w:val="18"/>
          <w:lang w:val="es-ES"/>
        </w:rPr>
        <w:t xml:space="preserve"> </w:t>
      </w:r>
      <w:r w:rsidRPr="003E2463">
        <w:rPr>
          <w:rFonts w:cstheme="minorHAnsi"/>
          <w:szCs w:val="18"/>
          <w:lang w:val="es-ES"/>
        </w:rPr>
        <w:t>de los Productos y Servicios, el Cliente puede decidir incluir datos personales de cualquiera de los siguientes tipos de interesados en los datos</w:t>
      </w:r>
      <w:r w:rsidRPr="007C5976">
        <w:rPr>
          <w:rFonts w:cstheme="minorHAnsi"/>
          <w:szCs w:val="18"/>
          <w:lang w:val="es-ES"/>
        </w:rPr>
        <w:t xml:space="preserve"> </w:t>
      </w:r>
      <w:r w:rsidRPr="003E2463">
        <w:rPr>
          <w:rFonts w:cstheme="minorHAnsi"/>
          <w:szCs w:val="18"/>
          <w:lang w:val="es-ES"/>
        </w:rPr>
        <w:t>personales:</w:t>
      </w:r>
    </w:p>
    <w:p w14:paraId="4ABB461E"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Empleados, contratistas y trabajadores temporales (actuales, antiguos, potenciales) del Cliente;</w:t>
      </w:r>
    </w:p>
    <w:p w14:paraId="0D7DB941" w14:textId="77777777" w:rsidR="00AD025B" w:rsidRPr="00FC77AC" w:rsidRDefault="00AD025B" w:rsidP="00E301E0">
      <w:pPr>
        <w:pStyle w:val="ListParagraph"/>
        <w:numPr>
          <w:ilvl w:val="0"/>
          <w:numId w:val="9"/>
        </w:numPr>
        <w:spacing w:after="120" w:line="240" w:lineRule="auto"/>
        <w:contextualSpacing w:val="0"/>
        <w:jc w:val="both"/>
      </w:pPr>
      <w:proofErr w:type="spellStart"/>
      <w:r>
        <w:rPr>
          <w:rFonts w:eastAsia="Times New Roman" w:cstheme="minorHAnsi"/>
          <w:color w:val="212121"/>
          <w:sz w:val="18"/>
          <w:szCs w:val="18"/>
        </w:rPr>
        <w:t>Dependientes</w:t>
      </w:r>
      <w:proofErr w:type="spellEnd"/>
      <w:r>
        <w:rPr>
          <w:rFonts w:eastAsia="Times New Roman" w:cstheme="minorHAnsi"/>
          <w:color w:val="212121"/>
          <w:sz w:val="18"/>
          <w:szCs w:val="18"/>
        </w:rPr>
        <w:t xml:space="preserve"> de lo </w:t>
      </w:r>
      <w:proofErr w:type="gramStart"/>
      <w:r>
        <w:rPr>
          <w:rFonts w:eastAsia="Times New Roman" w:cstheme="minorHAnsi"/>
          <w:color w:val="212121"/>
          <w:sz w:val="18"/>
          <w:szCs w:val="18"/>
        </w:rPr>
        <w:t>anterior;</w:t>
      </w:r>
      <w:proofErr w:type="gramEnd"/>
    </w:p>
    <w:p w14:paraId="2B38A99D"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Colaboradores/personas de contacto (personas naturales) o empleados del Cliente; contratistas o trabajadores temporales de personas jurídicas colaboradoras/personas de contacto (actuales, antiguos, potenciales);</w:t>
      </w:r>
    </w:p>
    <w:p w14:paraId="37CFABF3"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Usuarios (por ejemplo, clientes, pacientes, visitantes, etc.) y otros interesados que sean usuarios de los servicios del Cliente;</w:t>
      </w:r>
    </w:p>
    <w:p w14:paraId="350460CB"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Socios, partes interesadas o personas que colaboran, comunican o interactúan activamente con empleados del Cliente y/o utilizan herramientas de comunicación como aplicaciones y sitios web proporcionados por el Cliente;</w:t>
      </w:r>
    </w:p>
    <w:p w14:paraId="04022B95"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Partes interesadas o personas que interactúan pasivamente con el Cliente (por ejemplo, porque están sujetos a una investigación o son mencionados en documentos o correspondencia recibida del, o enviada al, Cliente);</w:t>
      </w:r>
    </w:p>
    <w:p w14:paraId="624EB2D1" w14:textId="77777777" w:rsidR="00AD025B" w:rsidRPr="00FC77AC" w:rsidRDefault="00AD025B" w:rsidP="00E301E0">
      <w:pPr>
        <w:pStyle w:val="ListParagraph"/>
        <w:numPr>
          <w:ilvl w:val="0"/>
          <w:numId w:val="9"/>
        </w:numPr>
        <w:spacing w:after="120" w:line="240" w:lineRule="auto"/>
        <w:contextualSpacing w:val="0"/>
        <w:jc w:val="both"/>
      </w:pPr>
      <w:proofErr w:type="spellStart"/>
      <w:r>
        <w:rPr>
          <w:rFonts w:eastAsia="Times New Roman" w:cstheme="minorHAnsi"/>
          <w:color w:val="212121"/>
          <w:sz w:val="18"/>
          <w:szCs w:val="18"/>
        </w:rPr>
        <w:t>Menores</w:t>
      </w:r>
      <w:proofErr w:type="spellEnd"/>
      <w:r>
        <w:rPr>
          <w:rFonts w:eastAsia="Times New Roman" w:cstheme="minorHAnsi"/>
          <w:color w:val="212121"/>
          <w:sz w:val="18"/>
          <w:szCs w:val="18"/>
        </w:rPr>
        <w:t xml:space="preserve"> de </w:t>
      </w:r>
      <w:proofErr w:type="spellStart"/>
      <w:r>
        <w:rPr>
          <w:rFonts w:eastAsia="Times New Roman" w:cstheme="minorHAnsi"/>
          <w:color w:val="212121"/>
          <w:sz w:val="18"/>
          <w:szCs w:val="18"/>
        </w:rPr>
        <w:t>edad</w:t>
      </w:r>
      <w:proofErr w:type="spellEnd"/>
      <w:r>
        <w:rPr>
          <w:rFonts w:eastAsia="Times New Roman" w:cstheme="minorHAnsi"/>
          <w:color w:val="212121"/>
          <w:sz w:val="18"/>
          <w:szCs w:val="18"/>
        </w:rPr>
        <w:t>; o</w:t>
      </w:r>
    </w:p>
    <w:p w14:paraId="002EE4E8" w14:textId="77777777" w:rsidR="00AD025B" w:rsidRPr="00380161" w:rsidRDefault="00AD025B" w:rsidP="00E301E0">
      <w:pPr>
        <w:pStyle w:val="ListParagraph"/>
        <w:numPr>
          <w:ilvl w:val="0"/>
          <w:numId w:val="9"/>
        </w:numPr>
        <w:spacing w:after="120" w:line="240" w:lineRule="auto"/>
        <w:contextualSpacing w:val="0"/>
        <w:jc w:val="both"/>
        <w:rPr>
          <w:lang w:val="es-ES"/>
        </w:rPr>
      </w:pPr>
      <w:r w:rsidRPr="00380161">
        <w:rPr>
          <w:rFonts w:eastAsia="Times New Roman" w:cstheme="minorHAnsi"/>
          <w:color w:val="212121"/>
          <w:sz w:val="18"/>
          <w:szCs w:val="18"/>
          <w:lang w:val="es-ES"/>
        </w:rPr>
        <w:t>Profesionales con privilegios profesionales (por ejemplo, médicos, abogados, notarios, trabajadores religiosos, etc.).</w:t>
      </w:r>
    </w:p>
    <w:p w14:paraId="5ED2F6FF" w14:textId="77777777" w:rsidR="004D6D4E" w:rsidRPr="003E2463" w:rsidRDefault="004D6D4E" w:rsidP="00302D30">
      <w:pPr>
        <w:pStyle w:val="ProductList-Body"/>
        <w:spacing w:after="120"/>
        <w:jc w:val="both"/>
        <w:rPr>
          <w:lang w:val="es-ES"/>
        </w:rPr>
      </w:pPr>
      <w:r w:rsidRPr="003E2463">
        <w:rPr>
          <w:b/>
          <w:lang w:val="es-ES"/>
        </w:rPr>
        <w:t>Categorías de datos</w:t>
      </w:r>
      <w:r w:rsidRPr="003E2463">
        <w:rPr>
          <w:b/>
          <w:bCs/>
          <w:lang w:val="es-ES"/>
        </w:rPr>
        <w:t>:</w:t>
      </w:r>
      <w:r w:rsidRPr="003E2463">
        <w:rPr>
          <w:lang w:val="es-ES"/>
        </w:rPr>
        <w:t xml:space="preserve"> </w:t>
      </w:r>
      <w:r w:rsidRPr="005A7C1B">
        <w:rPr>
          <w:lang w:val="es-ES"/>
        </w:rPr>
        <w:t>L</w:t>
      </w:r>
      <w:r w:rsidRPr="003E2463">
        <w:rPr>
          <w:lang w:val="es-ES"/>
        </w:rPr>
        <w:t xml:space="preserve">os datos personales </w:t>
      </w:r>
      <w:r w:rsidRPr="005A7C1B">
        <w:rPr>
          <w:lang w:val="es-ES"/>
        </w:rPr>
        <w:t xml:space="preserve">que se </w:t>
      </w:r>
      <w:r w:rsidRPr="003E2463">
        <w:rPr>
          <w:lang w:val="es-ES"/>
        </w:rPr>
        <w:t xml:space="preserve">incluyen </w:t>
      </w:r>
      <w:r w:rsidRPr="005A7C1B">
        <w:rPr>
          <w:lang w:val="es-ES"/>
        </w:rPr>
        <w:t xml:space="preserve">en </w:t>
      </w:r>
      <w:r w:rsidRPr="003E2463">
        <w:rPr>
          <w:lang w:val="es-ES"/>
        </w:rPr>
        <w:t xml:space="preserve">correos electrónicos, documentos y otros datos en formato electrónico en el contexto de los Productos y Servicios. </w:t>
      </w:r>
      <w:r w:rsidRPr="003E2463">
        <w:rPr>
          <w:rFonts w:eastAsia="Times New Roman" w:cstheme="minorHAnsi"/>
          <w:color w:val="212121"/>
          <w:szCs w:val="18"/>
          <w:lang w:val="es-ES"/>
        </w:rPr>
        <w:t>Microsoft reconoce que, en función del uso que el Cliente haga de los Productos y Servicios, el Cliente puede decidir incluir datos personales de cualquiera de las siguientes categorías en los datos personales:</w:t>
      </w:r>
    </w:p>
    <w:p w14:paraId="5E5A6DE0"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Datos personales básicos (por ejemplo, lugar de nacimiento, calle y número de domicilio </w:t>
      </w:r>
      <w:r w:rsidRPr="005A7C1B">
        <w:rPr>
          <w:rFonts w:eastAsia="Times New Roman" w:cstheme="minorHAnsi"/>
          <w:color w:val="212121"/>
          <w:sz w:val="18"/>
          <w:szCs w:val="18"/>
          <w:lang w:val="es-ES"/>
        </w:rPr>
        <w:t>(</w:t>
      </w:r>
      <w:r w:rsidRPr="003E2463">
        <w:rPr>
          <w:rFonts w:eastAsia="Times New Roman" w:cstheme="minorHAnsi"/>
          <w:color w:val="212121"/>
          <w:sz w:val="18"/>
          <w:szCs w:val="18"/>
          <w:lang w:val="es-ES"/>
        </w:rPr>
        <w:t>dirección</w:t>
      </w:r>
      <w:r w:rsidRPr="005A7C1B">
        <w:rPr>
          <w:rFonts w:eastAsia="Times New Roman" w:cstheme="minorHAnsi"/>
          <w:color w:val="212121"/>
          <w:sz w:val="18"/>
          <w:szCs w:val="18"/>
          <w:lang w:val="es-ES"/>
        </w:rPr>
        <w:t>)</w:t>
      </w:r>
      <w:r w:rsidRPr="003E2463">
        <w:rPr>
          <w:rFonts w:eastAsia="Times New Roman" w:cstheme="minorHAnsi"/>
          <w:color w:val="212121"/>
          <w:sz w:val="18"/>
          <w:szCs w:val="18"/>
          <w:lang w:val="es-ES"/>
        </w:rPr>
        <w:t>, código postal, ciudad de residencia, país de residencia, número de teléfono móvil, nombre, apellido, iniciales, dirección de correo electrónico, género, fecha de nacimiento), incluidos datos personales básicos sobre familiares e hijos;</w:t>
      </w:r>
    </w:p>
    <w:p w14:paraId="4E361107"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Datos de autenticación (por </w:t>
      </w:r>
      <w:proofErr w:type="gramStart"/>
      <w:r w:rsidRPr="003E2463">
        <w:rPr>
          <w:rFonts w:eastAsia="Times New Roman" w:cstheme="minorHAnsi"/>
          <w:color w:val="212121"/>
          <w:sz w:val="18"/>
          <w:szCs w:val="18"/>
          <w:lang w:val="es-ES"/>
        </w:rPr>
        <w:t>ejemplo</w:t>
      </w:r>
      <w:proofErr w:type="gramEnd"/>
      <w:r w:rsidRPr="003E2463">
        <w:rPr>
          <w:rFonts w:eastAsia="Times New Roman" w:cstheme="minorHAnsi"/>
          <w:color w:val="212121"/>
          <w:sz w:val="18"/>
          <w:szCs w:val="18"/>
          <w:lang w:val="es-ES"/>
        </w:rPr>
        <w:t xml:space="preserve"> nombre de usuario, contraseña o código PIN, pregunta de seguridad, registro de auditoría);</w:t>
      </w:r>
    </w:p>
    <w:p w14:paraId="0B380D8B"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Información de contacto (por ejemplo, direcciones, correo electrónico, números de teléfono, identificadores de redes sociales, detalles de contacto de emergencia);</w:t>
      </w:r>
    </w:p>
    <w:p w14:paraId="006C325D"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Números de identificación únicos y f</w:t>
      </w:r>
      <w:r w:rsidRPr="005A7C1B">
        <w:rPr>
          <w:rFonts w:eastAsia="Times New Roman" w:cstheme="minorHAnsi"/>
          <w:color w:val="212121"/>
          <w:sz w:val="18"/>
          <w:szCs w:val="18"/>
          <w:lang w:val="es-ES"/>
        </w:rPr>
        <w:t>i</w:t>
      </w:r>
      <w:r w:rsidRPr="003E2463">
        <w:rPr>
          <w:rFonts w:eastAsia="Times New Roman" w:cstheme="minorHAnsi"/>
          <w:color w:val="212121"/>
          <w:sz w:val="18"/>
          <w:szCs w:val="18"/>
          <w:lang w:val="es-ES"/>
        </w:rPr>
        <w:t>rmas (por ejemplo, número de</w:t>
      </w:r>
      <w:r w:rsidRPr="005A7C1B">
        <w:rPr>
          <w:rFonts w:eastAsia="Times New Roman" w:cstheme="minorHAnsi"/>
          <w:color w:val="212121"/>
          <w:sz w:val="18"/>
          <w:szCs w:val="18"/>
          <w:lang w:val="es-ES"/>
        </w:rPr>
        <w:t xml:space="preserve"> </w:t>
      </w:r>
      <w:r w:rsidRPr="003E2463">
        <w:rPr>
          <w:rFonts w:eastAsia="Times New Roman" w:cstheme="minorHAnsi"/>
          <w:color w:val="212121"/>
          <w:sz w:val="18"/>
          <w:szCs w:val="18"/>
          <w:lang w:val="es-ES"/>
        </w:rPr>
        <w:t>l</w:t>
      </w:r>
      <w:r w:rsidRPr="005A7C1B">
        <w:rPr>
          <w:rFonts w:eastAsia="Times New Roman" w:cstheme="minorHAnsi"/>
          <w:color w:val="212121"/>
          <w:sz w:val="18"/>
          <w:szCs w:val="18"/>
          <w:lang w:val="es-ES"/>
        </w:rPr>
        <w:t>a</w:t>
      </w:r>
      <w:r w:rsidRPr="003E2463">
        <w:rPr>
          <w:rFonts w:eastAsia="Times New Roman" w:cstheme="minorHAnsi"/>
          <w:color w:val="212121"/>
          <w:sz w:val="18"/>
          <w:szCs w:val="18"/>
          <w:lang w:val="es-ES"/>
        </w:rPr>
        <w:t xml:space="preserve"> Segur</w:t>
      </w:r>
      <w:r w:rsidRPr="005A7C1B">
        <w:rPr>
          <w:rFonts w:eastAsia="Times New Roman" w:cstheme="minorHAnsi"/>
          <w:color w:val="212121"/>
          <w:sz w:val="18"/>
          <w:szCs w:val="18"/>
          <w:lang w:val="es-ES"/>
        </w:rPr>
        <w:t>idad</w:t>
      </w:r>
      <w:r w:rsidRPr="003E2463">
        <w:rPr>
          <w:rFonts w:eastAsia="Times New Roman" w:cstheme="minorHAnsi"/>
          <w:color w:val="212121"/>
          <w:sz w:val="18"/>
          <w:szCs w:val="18"/>
          <w:lang w:val="es-ES"/>
        </w:rPr>
        <w:t xml:space="preserve"> Social, número de cuenta bancaria, número de pasaporte </w:t>
      </w:r>
      <w:r w:rsidRPr="005A7C1B">
        <w:rPr>
          <w:rFonts w:eastAsia="Times New Roman" w:cstheme="minorHAnsi"/>
          <w:color w:val="212121"/>
          <w:sz w:val="18"/>
          <w:szCs w:val="18"/>
          <w:lang w:val="es-ES"/>
        </w:rPr>
        <w:t>y documento de</w:t>
      </w:r>
      <w:r w:rsidRPr="003E2463">
        <w:rPr>
          <w:rFonts w:eastAsia="Times New Roman" w:cstheme="minorHAnsi"/>
          <w:color w:val="212121"/>
          <w:sz w:val="18"/>
          <w:szCs w:val="18"/>
          <w:lang w:val="es-ES"/>
        </w:rPr>
        <w:t xml:space="preserve"> identificación, licencia de conducir y datos de registro del vehículo, direccione IP, número de empleado, número de estudiante, número de paciente, firma, identificador único en cookies de seguimiento o tecnología similar);</w:t>
      </w:r>
    </w:p>
    <w:p w14:paraId="51D4DB59"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Identificadores seudónimos; </w:t>
      </w:r>
    </w:p>
    <w:p w14:paraId="6DEFBCB2"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Información financiera y de seguros (por ejemplo, número de seguro, nombre y número de cuenta bancaria, nombre y número de la tarjeta de crédito, número de factura, ingresos, tipo de seguro, comportamiento de pago, solvencia crediticia);</w:t>
      </w:r>
    </w:p>
    <w:p w14:paraId="2126FC64"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Información comercial (por ejemplo, historial de compras, ofertas especiales, información </w:t>
      </w:r>
      <w:r w:rsidRPr="005A7C1B">
        <w:rPr>
          <w:rFonts w:eastAsia="Times New Roman" w:cstheme="minorHAnsi"/>
          <w:color w:val="212121"/>
          <w:sz w:val="18"/>
          <w:szCs w:val="18"/>
          <w:lang w:val="es-ES"/>
        </w:rPr>
        <w:t>sobre</w:t>
      </w:r>
      <w:r w:rsidRPr="003E2463">
        <w:rPr>
          <w:rFonts w:eastAsia="Times New Roman" w:cstheme="minorHAnsi"/>
          <w:color w:val="212121"/>
          <w:sz w:val="18"/>
          <w:szCs w:val="18"/>
          <w:lang w:val="es-ES"/>
        </w:rPr>
        <w:t xml:space="preserve"> suscripci</w:t>
      </w:r>
      <w:r w:rsidRPr="005A7C1B">
        <w:rPr>
          <w:rFonts w:eastAsia="Times New Roman" w:cstheme="minorHAnsi"/>
          <w:color w:val="212121"/>
          <w:sz w:val="18"/>
          <w:szCs w:val="18"/>
          <w:lang w:val="es-ES"/>
        </w:rPr>
        <w:t>ones</w:t>
      </w:r>
      <w:r w:rsidRPr="003E2463">
        <w:rPr>
          <w:rFonts w:eastAsia="Times New Roman" w:cstheme="minorHAnsi"/>
          <w:color w:val="212121"/>
          <w:sz w:val="18"/>
          <w:szCs w:val="18"/>
          <w:lang w:val="es-ES"/>
        </w:rPr>
        <w:t>, historial de pagos);</w:t>
      </w:r>
    </w:p>
    <w:p w14:paraId="6FAD4864"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Información biométrica (por ejemplo, análisis de ADN, </w:t>
      </w:r>
      <w:r w:rsidRPr="005A7C1B">
        <w:rPr>
          <w:rFonts w:eastAsia="Times New Roman" w:cstheme="minorHAnsi"/>
          <w:color w:val="212121"/>
          <w:sz w:val="18"/>
          <w:szCs w:val="18"/>
          <w:lang w:val="es-ES"/>
        </w:rPr>
        <w:t xml:space="preserve">de </w:t>
      </w:r>
      <w:r w:rsidRPr="003E2463">
        <w:rPr>
          <w:rFonts w:eastAsia="Times New Roman" w:cstheme="minorHAnsi"/>
          <w:color w:val="212121"/>
          <w:sz w:val="18"/>
          <w:szCs w:val="18"/>
          <w:lang w:val="es-ES"/>
        </w:rPr>
        <w:t xml:space="preserve">huellas digitales </w:t>
      </w:r>
      <w:r w:rsidRPr="005A7C1B">
        <w:rPr>
          <w:rFonts w:eastAsia="Times New Roman" w:cstheme="minorHAnsi"/>
          <w:color w:val="212121"/>
          <w:sz w:val="18"/>
          <w:szCs w:val="18"/>
          <w:lang w:val="es-ES"/>
        </w:rPr>
        <w:t>y de</w:t>
      </w:r>
      <w:r w:rsidRPr="003E2463">
        <w:rPr>
          <w:rFonts w:eastAsia="Times New Roman" w:cstheme="minorHAnsi"/>
          <w:color w:val="212121"/>
          <w:sz w:val="18"/>
          <w:szCs w:val="18"/>
          <w:lang w:val="es-ES"/>
        </w:rPr>
        <w:t xml:space="preserve"> iris); </w:t>
      </w:r>
    </w:p>
    <w:p w14:paraId="65BF09C7"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Datos de ubicación (por ejemplo, identifica</w:t>
      </w:r>
      <w:r w:rsidRPr="005A7C1B">
        <w:rPr>
          <w:rFonts w:eastAsia="Times New Roman" w:cstheme="minorHAnsi"/>
          <w:color w:val="212121"/>
          <w:sz w:val="18"/>
          <w:szCs w:val="18"/>
          <w:lang w:val="es-ES"/>
        </w:rPr>
        <w:t>dor</w:t>
      </w:r>
      <w:r w:rsidRPr="003E2463">
        <w:rPr>
          <w:rFonts w:eastAsia="Times New Roman" w:cstheme="minorHAnsi"/>
          <w:color w:val="212121"/>
          <w:sz w:val="18"/>
          <w:szCs w:val="18"/>
          <w:lang w:val="es-ES"/>
        </w:rPr>
        <w:t xml:space="preserve"> de celda, datos de red de geolocalización, ubicación al inicio/término de una llamada</w:t>
      </w:r>
      <w:r w:rsidRPr="005A7C1B">
        <w:rPr>
          <w:rFonts w:eastAsia="Times New Roman" w:cstheme="minorHAnsi"/>
          <w:color w:val="212121"/>
          <w:sz w:val="18"/>
          <w:szCs w:val="18"/>
          <w:lang w:val="es-ES"/>
        </w:rPr>
        <w:t>, d</w:t>
      </w:r>
      <w:r w:rsidRPr="003E2463">
        <w:rPr>
          <w:rFonts w:eastAsia="Times New Roman" w:cstheme="minorHAnsi"/>
          <w:color w:val="212121"/>
          <w:sz w:val="18"/>
          <w:szCs w:val="18"/>
          <w:lang w:val="es-ES"/>
        </w:rPr>
        <w:t xml:space="preserve">atos de ubicación derivados del uso de puntos de acceso </w:t>
      </w:r>
      <w:proofErr w:type="spellStart"/>
      <w:r w:rsidRPr="003E2463">
        <w:rPr>
          <w:rFonts w:eastAsia="Times New Roman" w:cstheme="minorHAnsi"/>
          <w:color w:val="212121"/>
          <w:sz w:val="18"/>
          <w:szCs w:val="18"/>
          <w:lang w:val="es-ES"/>
        </w:rPr>
        <w:t>WiFi</w:t>
      </w:r>
      <w:proofErr w:type="spellEnd"/>
      <w:r w:rsidRPr="003E2463">
        <w:rPr>
          <w:rFonts w:eastAsia="Times New Roman" w:cstheme="minorHAnsi"/>
          <w:color w:val="212121"/>
          <w:sz w:val="18"/>
          <w:szCs w:val="18"/>
          <w:lang w:val="es-ES"/>
        </w:rPr>
        <w:t>);</w:t>
      </w:r>
    </w:p>
    <w:p w14:paraId="6CE71565"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Fotos, v</w:t>
      </w:r>
      <w:r w:rsidRPr="005A7C1B">
        <w:rPr>
          <w:rFonts w:eastAsia="Times New Roman" w:cstheme="minorHAnsi"/>
          <w:color w:val="212121"/>
          <w:sz w:val="18"/>
          <w:szCs w:val="18"/>
          <w:lang w:val="es-ES"/>
        </w:rPr>
        <w:t>í</w:t>
      </w:r>
      <w:r w:rsidRPr="003E2463">
        <w:rPr>
          <w:rFonts w:eastAsia="Times New Roman" w:cstheme="minorHAnsi"/>
          <w:color w:val="212121"/>
          <w:sz w:val="18"/>
          <w:szCs w:val="18"/>
          <w:lang w:val="es-ES"/>
        </w:rPr>
        <w:t>deo y audio</w:t>
      </w:r>
      <w:r w:rsidRPr="005A7C1B">
        <w:rPr>
          <w:rFonts w:eastAsia="Times New Roman" w:cstheme="minorHAnsi"/>
          <w:color w:val="212121"/>
          <w:sz w:val="18"/>
          <w:szCs w:val="18"/>
          <w:lang w:val="es-ES"/>
        </w:rPr>
        <w:t>s</w:t>
      </w:r>
      <w:r w:rsidRPr="003E2463">
        <w:rPr>
          <w:rFonts w:eastAsia="Times New Roman" w:cstheme="minorHAnsi"/>
          <w:color w:val="212121"/>
          <w:sz w:val="18"/>
          <w:szCs w:val="18"/>
          <w:lang w:val="es-ES"/>
        </w:rPr>
        <w:t>;</w:t>
      </w:r>
    </w:p>
    <w:p w14:paraId="782CB86D"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Actividad en Internet (por ejemplo, historial de navegación, historial de búsquedas, actividades de lectura, televisión, radio);</w:t>
      </w:r>
    </w:p>
    <w:p w14:paraId="66AC2DCC"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Identificación del dispositivo (por ejemplo, número IMEI, número de tarjeta SIM, dirección MAC);</w:t>
      </w:r>
    </w:p>
    <w:p w14:paraId="7665E337"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5A7C1B">
        <w:rPr>
          <w:rFonts w:eastAsia="Times New Roman" w:cstheme="minorHAnsi"/>
          <w:color w:val="212121"/>
          <w:sz w:val="18"/>
          <w:szCs w:val="18"/>
          <w:lang w:val="es-ES"/>
        </w:rPr>
        <w:t>Elaboración</w:t>
      </w:r>
      <w:r w:rsidRPr="003E2463">
        <w:rPr>
          <w:rFonts w:eastAsia="Times New Roman" w:cstheme="minorHAnsi"/>
          <w:color w:val="212121"/>
          <w:sz w:val="18"/>
          <w:szCs w:val="18"/>
          <w:lang w:val="es-ES"/>
        </w:rPr>
        <w:t xml:space="preserve"> de perfiles (por ejemplo, </w:t>
      </w:r>
      <w:r w:rsidRPr="005A7C1B">
        <w:rPr>
          <w:rFonts w:eastAsia="Times New Roman" w:cstheme="minorHAnsi"/>
          <w:color w:val="212121"/>
          <w:sz w:val="18"/>
          <w:szCs w:val="18"/>
          <w:lang w:val="es-ES"/>
        </w:rPr>
        <w:t>sobre la base de</w:t>
      </w:r>
      <w:r w:rsidRPr="003E2463">
        <w:rPr>
          <w:rFonts w:eastAsia="Times New Roman" w:cstheme="minorHAnsi"/>
          <w:color w:val="212121"/>
          <w:sz w:val="18"/>
          <w:szCs w:val="18"/>
          <w:lang w:val="es-ES"/>
        </w:rPr>
        <w:t xml:space="preserve"> comportamientos </w:t>
      </w:r>
      <w:r w:rsidRPr="005A7C1B">
        <w:rPr>
          <w:rFonts w:eastAsia="Times New Roman" w:cstheme="minorHAnsi"/>
          <w:color w:val="212121"/>
          <w:sz w:val="18"/>
          <w:szCs w:val="18"/>
          <w:lang w:val="es-ES"/>
        </w:rPr>
        <w:t>delictivos</w:t>
      </w:r>
      <w:r w:rsidRPr="003E2463">
        <w:rPr>
          <w:rFonts w:eastAsia="Times New Roman" w:cstheme="minorHAnsi"/>
          <w:color w:val="212121"/>
          <w:sz w:val="18"/>
          <w:szCs w:val="18"/>
          <w:lang w:val="es-ES"/>
        </w:rPr>
        <w:t xml:space="preserve"> o antisociales observados, o perfiles seudónimos basados en las URL visitadas,</w:t>
      </w:r>
      <w:r w:rsidRPr="005A7C1B">
        <w:rPr>
          <w:rFonts w:eastAsia="Times New Roman" w:cstheme="minorHAnsi"/>
          <w:color w:val="212121"/>
          <w:sz w:val="18"/>
          <w:szCs w:val="18"/>
          <w:lang w:val="es-ES"/>
        </w:rPr>
        <w:t xml:space="preserve"> flujos de</w:t>
      </w:r>
      <w:r w:rsidRPr="003E2463">
        <w:rPr>
          <w:rFonts w:eastAsia="Times New Roman" w:cstheme="minorHAnsi"/>
          <w:color w:val="212121"/>
          <w:sz w:val="18"/>
          <w:szCs w:val="18"/>
          <w:lang w:val="es-ES"/>
        </w:rPr>
        <w:t xml:space="preserve"> clics, </w:t>
      </w:r>
      <w:r w:rsidRPr="005A7C1B">
        <w:rPr>
          <w:rFonts w:eastAsia="Times New Roman" w:cstheme="minorHAnsi"/>
          <w:color w:val="212121"/>
          <w:sz w:val="18"/>
          <w:szCs w:val="18"/>
          <w:lang w:val="es-ES"/>
        </w:rPr>
        <w:t>registros de navegación</w:t>
      </w:r>
      <w:r w:rsidRPr="003E2463">
        <w:rPr>
          <w:rFonts w:eastAsia="Times New Roman" w:cstheme="minorHAnsi"/>
          <w:color w:val="212121"/>
          <w:sz w:val="18"/>
          <w:szCs w:val="18"/>
          <w:lang w:val="es-ES"/>
        </w:rPr>
        <w:t>, direcciones IP, dominios, aplicaciones instaladas o perfiles basados en preferencias de marketing);</w:t>
      </w:r>
    </w:p>
    <w:p w14:paraId="3DCABBB4"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Datos de </w:t>
      </w:r>
      <w:r w:rsidRPr="005A7C1B">
        <w:rPr>
          <w:rFonts w:eastAsia="Times New Roman" w:cstheme="minorHAnsi"/>
          <w:color w:val="212121"/>
          <w:sz w:val="18"/>
          <w:szCs w:val="18"/>
          <w:lang w:val="es-ES"/>
        </w:rPr>
        <w:t>selección y recursos humanos</w:t>
      </w:r>
      <w:r w:rsidRPr="003E2463">
        <w:rPr>
          <w:rFonts w:eastAsia="Times New Roman" w:cstheme="minorHAnsi"/>
          <w:color w:val="212121"/>
          <w:sz w:val="18"/>
          <w:szCs w:val="18"/>
          <w:lang w:val="es-ES"/>
        </w:rPr>
        <w:t xml:space="preserve"> (por ejemplo, declaración de estado </w:t>
      </w:r>
      <w:r w:rsidRPr="005A7C1B">
        <w:rPr>
          <w:rFonts w:eastAsia="Times New Roman" w:cstheme="minorHAnsi"/>
          <w:color w:val="212121"/>
          <w:sz w:val="18"/>
          <w:szCs w:val="18"/>
          <w:lang w:val="es-ES"/>
        </w:rPr>
        <w:t>laboral</w:t>
      </w:r>
      <w:r w:rsidRPr="003E2463">
        <w:rPr>
          <w:rFonts w:eastAsia="Times New Roman" w:cstheme="minorHAnsi"/>
          <w:color w:val="212121"/>
          <w:sz w:val="18"/>
          <w:szCs w:val="18"/>
          <w:lang w:val="es-ES"/>
        </w:rPr>
        <w:t xml:space="preserve">, información de </w:t>
      </w:r>
      <w:r w:rsidRPr="005A7C1B">
        <w:rPr>
          <w:rFonts w:eastAsia="Times New Roman" w:cstheme="minorHAnsi"/>
          <w:color w:val="212121"/>
          <w:sz w:val="18"/>
          <w:szCs w:val="18"/>
          <w:lang w:val="es-ES"/>
        </w:rPr>
        <w:t>candidatos (</w:t>
      </w:r>
      <w:r w:rsidRPr="003E2463">
        <w:rPr>
          <w:rFonts w:eastAsia="Times New Roman" w:cstheme="minorHAnsi"/>
          <w:color w:val="212121"/>
          <w:sz w:val="18"/>
          <w:szCs w:val="18"/>
          <w:lang w:val="es-ES"/>
        </w:rPr>
        <w:t xml:space="preserve">como currículo, </w:t>
      </w:r>
      <w:r w:rsidRPr="005A7C1B">
        <w:rPr>
          <w:rFonts w:eastAsia="Times New Roman" w:cstheme="minorHAnsi"/>
          <w:color w:val="212121"/>
          <w:sz w:val="18"/>
          <w:szCs w:val="18"/>
          <w:lang w:val="es-ES"/>
        </w:rPr>
        <w:t>historial laboral</w:t>
      </w:r>
      <w:r w:rsidRPr="003E2463">
        <w:rPr>
          <w:rFonts w:eastAsia="Times New Roman" w:cstheme="minorHAnsi"/>
          <w:color w:val="212121"/>
          <w:sz w:val="18"/>
          <w:szCs w:val="18"/>
          <w:lang w:val="es-ES"/>
        </w:rPr>
        <w:t xml:space="preserve">, </w:t>
      </w:r>
      <w:r w:rsidRPr="005A7C1B">
        <w:rPr>
          <w:rFonts w:eastAsia="Times New Roman" w:cstheme="minorHAnsi"/>
          <w:color w:val="212121"/>
          <w:sz w:val="18"/>
          <w:szCs w:val="18"/>
          <w:lang w:val="es-ES"/>
        </w:rPr>
        <w:t>historial educativo)</w:t>
      </w:r>
      <w:r w:rsidRPr="003E2463">
        <w:rPr>
          <w:rFonts w:eastAsia="Times New Roman" w:cstheme="minorHAnsi"/>
          <w:color w:val="212121"/>
          <w:sz w:val="18"/>
          <w:szCs w:val="18"/>
          <w:lang w:val="es-ES"/>
        </w:rPr>
        <w:t>, datos sobre el trabajo y el cargo, incluidas las horas trabajadas, evaluaciones y</w:t>
      </w:r>
      <w:r w:rsidRPr="005A7C1B">
        <w:rPr>
          <w:rFonts w:eastAsia="Times New Roman" w:cstheme="minorHAnsi"/>
          <w:color w:val="212121"/>
          <w:sz w:val="18"/>
          <w:szCs w:val="18"/>
          <w:lang w:val="es-ES"/>
        </w:rPr>
        <w:t xml:space="preserve"> </w:t>
      </w:r>
      <w:r w:rsidRPr="003E2463">
        <w:rPr>
          <w:rFonts w:eastAsia="Times New Roman" w:cstheme="minorHAnsi"/>
          <w:color w:val="212121"/>
          <w:sz w:val="18"/>
          <w:szCs w:val="18"/>
          <w:lang w:val="es-ES"/>
        </w:rPr>
        <w:t>salario, detalles de permiso</w:t>
      </w:r>
      <w:r w:rsidRPr="005A7C1B">
        <w:rPr>
          <w:rFonts w:eastAsia="Times New Roman" w:cstheme="minorHAnsi"/>
          <w:color w:val="212121"/>
          <w:sz w:val="18"/>
          <w:szCs w:val="18"/>
          <w:lang w:val="es-ES"/>
        </w:rPr>
        <w:t>s</w:t>
      </w:r>
      <w:r w:rsidRPr="003E2463">
        <w:rPr>
          <w:rFonts w:eastAsia="Times New Roman" w:cstheme="minorHAnsi"/>
          <w:color w:val="212121"/>
          <w:sz w:val="18"/>
          <w:szCs w:val="18"/>
          <w:lang w:val="es-ES"/>
        </w:rPr>
        <w:t xml:space="preserve"> de trabajo, disponibilidad, términos de empleo, detalles de impuestos, detalles de pagos, detalles de seguro</w:t>
      </w:r>
      <w:r w:rsidRPr="005A7C1B">
        <w:rPr>
          <w:rFonts w:eastAsia="Times New Roman" w:cstheme="minorHAnsi"/>
          <w:color w:val="212121"/>
          <w:sz w:val="18"/>
          <w:szCs w:val="18"/>
          <w:lang w:val="es-ES"/>
        </w:rPr>
        <w:t>,</w:t>
      </w:r>
      <w:r w:rsidRPr="003E2463">
        <w:rPr>
          <w:rFonts w:eastAsia="Times New Roman" w:cstheme="minorHAnsi"/>
          <w:color w:val="212121"/>
          <w:sz w:val="18"/>
          <w:szCs w:val="18"/>
          <w:lang w:val="es-ES"/>
        </w:rPr>
        <w:t xml:space="preserve"> y ubicación y organizaciones);</w:t>
      </w:r>
    </w:p>
    <w:p w14:paraId="258FB2A6"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Datos de educación (por ejemplo, historial de educación, educación actual, calificaciones y resultados, grado académico más alto alcanzado, </w:t>
      </w:r>
      <w:r w:rsidRPr="005A7C1B">
        <w:rPr>
          <w:rFonts w:eastAsia="Times New Roman" w:cstheme="minorHAnsi"/>
          <w:color w:val="212121"/>
          <w:sz w:val="18"/>
          <w:szCs w:val="18"/>
          <w:lang w:val="es-ES"/>
        </w:rPr>
        <w:t>discapacidades ligadas al</w:t>
      </w:r>
      <w:r w:rsidRPr="003E2463">
        <w:rPr>
          <w:rFonts w:eastAsia="Times New Roman" w:cstheme="minorHAnsi"/>
          <w:color w:val="212121"/>
          <w:sz w:val="18"/>
          <w:szCs w:val="18"/>
          <w:lang w:val="es-ES"/>
        </w:rPr>
        <w:t xml:space="preserve"> aprendizaje);</w:t>
      </w:r>
    </w:p>
    <w:p w14:paraId="14C53E02"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Información de ciudadanía y residencia (por ejemplo, ciudadanía, estado de naturalización, estado civil, nacionalidad, situación migratoria, datos del pasaporte, detalles de residencia o permiso de trabajo); </w:t>
      </w:r>
    </w:p>
    <w:p w14:paraId="6DE892F0"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 xml:space="preserve">Información </w:t>
      </w:r>
      <w:r w:rsidRPr="005A7C1B">
        <w:rPr>
          <w:rFonts w:eastAsia="Times New Roman" w:cstheme="minorHAnsi"/>
          <w:color w:val="212121"/>
          <w:sz w:val="18"/>
          <w:szCs w:val="18"/>
          <w:lang w:val="es-ES"/>
        </w:rPr>
        <w:t>tratada</w:t>
      </w:r>
      <w:r w:rsidRPr="003E2463">
        <w:rPr>
          <w:rFonts w:eastAsia="Times New Roman" w:cstheme="minorHAnsi"/>
          <w:color w:val="212121"/>
          <w:sz w:val="18"/>
          <w:szCs w:val="18"/>
          <w:lang w:val="es-ES"/>
        </w:rPr>
        <w:t xml:space="preserve"> </w:t>
      </w:r>
      <w:r w:rsidRPr="005A7C1B">
        <w:rPr>
          <w:rFonts w:eastAsia="Times New Roman" w:cstheme="minorHAnsi"/>
          <w:color w:val="212121"/>
          <w:sz w:val="18"/>
          <w:szCs w:val="18"/>
          <w:lang w:val="es-ES"/>
        </w:rPr>
        <w:t>para la realización</w:t>
      </w:r>
      <w:r w:rsidRPr="003E2463">
        <w:rPr>
          <w:rFonts w:eastAsia="Times New Roman" w:cstheme="minorHAnsi"/>
          <w:color w:val="212121"/>
          <w:sz w:val="18"/>
          <w:szCs w:val="18"/>
          <w:lang w:val="es-ES"/>
        </w:rPr>
        <w:t xml:space="preserve"> de una tarea </w:t>
      </w:r>
      <w:r w:rsidRPr="005A7C1B">
        <w:rPr>
          <w:rFonts w:eastAsia="Times New Roman" w:cstheme="minorHAnsi"/>
          <w:color w:val="212121"/>
          <w:sz w:val="18"/>
          <w:szCs w:val="18"/>
          <w:lang w:val="es-ES"/>
        </w:rPr>
        <w:t>efectuada</w:t>
      </w:r>
      <w:r w:rsidRPr="003E2463">
        <w:rPr>
          <w:rFonts w:eastAsia="Times New Roman" w:cstheme="minorHAnsi"/>
          <w:color w:val="212121"/>
          <w:sz w:val="18"/>
          <w:szCs w:val="18"/>
          <w:lang w:val="es-ES"/>
        </w:rPr>
        <w:t xml:space="preserve"> para el interés público o en el ejercicio de una autoridad oficial; </w:t>
      </w:r>
    </w:p>
    <w:p w14:paraId="0E59F495"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Categorías especiales de datos (por ejemplo, origen étnico</w:t>
      </w:r>
      <w:r w:rsidRPr="005A7C1B">
        <w:rPr>
          <w:rFonts w:eastAsia="Times New Roman" w:cstheme="minorHAnsi"/>
          <w:color w:val="212121"/>
          <w:sz w:val="18"/>
          <w:szCs w:val="18"/>
          <w:lang w:val="es-ES"/>
        </w:rPr>
        <w:t xml:space="preserve"> o racial</w:t>
      </w:r>
      <w:r w:rsidRPr="003E2463">
        <w:rPr>
          <w:rFonts w:eastAsia="Times New Roman" w:cstheme="minorHAnsi"/>
          <w:color w:val="212121"/>
          <w:sz w:val="18"/>
          <w:szCs w:val="18"/>
          <w:lang w:val="es-ES"/>
        </w:rPr>
        <w:t xml:space="preserve">, opiniones políticas, creencias religiosas o filosóficas, </w:t>
      </w:r>
      <w:r w:rsidRPr="005A7C1B">
        <w:rPr>
          <w:rFonts w:eastAsia="Times New Roman" w:cstheme="minorHAnsi"/>
          <w:color w:val="212121"/>
          <w:sz w:val="18"/>
          <w:szCs w:val="18"/>
          <w:lang w:val="es-ES"/>
        </w:rPr>
        <w:t>afiliación sindical</w:t>
      </w:r>
      <w:r w:rsidRPr="003E2463">
        <w:rPr>
          <w:rFonts w:eastAsia="Times New Roman" w:cstheme="minorHAnsi"/>
          <w:color w:val="212121"/>
          <w:sz w:val="18"/>
          <w:szCs w:val="18"/>
          <w:lang w:val="es-ES"/>
        </w:rPr>
        <w:t xml:space="preserve">, datos genéticos, datos biométricos </w:t>
      </w:r>
      <w:r w:rsidRPr="005A7C1B">
        <w:rPr>
          <w:rFonts w:eastAsia="Times New Roman" w:cstheme="minorHAnsi"/>
          <w:color w:val="212121"/>
          <w:sz w:val="18"/>
          <w:szCs w:val="18"/>
          <w:lang w:val="es-ES"/>
        </w:rPr>
        <w:t>dirigidos a identificar de manera unívoca a</w:t>
      </w:r>
      <w:r w:rsidRPr="003E2463">
        <w:rPr>
          <w:rFonts w:eastAsia="Times New Roman" w:cstheme="minorHAnsi"/>
          <w:color w:val="212121"/>
          <w:sz w:val="18"/>
          <w:szCs w:val="18"/>
          <w:lang w:val="es-ES"/>
        </w:rPr>
        <w:t xml:space="preserve"> una persona </w:t>
      </w:r>
      <w:r w:rsidRPr="005A7C1B">
        <w:rPr>
          <w:rFonts w:eastAsia="Times New Roman" w:cstheme="minorHAnsi"/>
          <w:color w:val="212121"/>
          <w:sz w:val="18"/>
          <w:szCs w:val="18"/>
          <w:lang w:val="es-ES"/>
        </w:rPr>
        <w:t>física</w:t>
      </w:r>
      <w:r w:rsidRPr="003E2463">
        <w:rPr>
          <w:rFonts w:eastAsia="Times New Roman" w:cstheme="minorHAnsi"/>
          <w:color w:val="212121"/>
          <w:sz w:val="18"/>
          <w:szCs w:val="18"/>
          <w:lang w:val="es-ES"/>
        </w:rPr>
        <w:t xml:space="preserve">, datos relacionados con el estado de salud, datos </w:t>
      </w:r>
      <w:r w:rsidRPr="005A7C1B">
        <w:rPr>
          <w:rFonts w:eastAsia="Times New Roman" w:cstheme="minorHAnsi"/>
          <w:color w:val="212121"/>
          <w:sz w:val="18"/>
          <w:szCs w:val="18"/>
          <w:lang w:val="es-ES"/>
        </w:rPr>
        <w:t>relativos a</w:t>
      </w:r>
      <w:r w:rsidRPr="003E2463">
        <w:rPr>
          <w:rFonts w:eastAsia="Times New Roman" w:cstheme="minorHAnsi"/>
          <w:color w:val="212121"/>
          <w:sz w:val="18"/>
          <w:szCs w:val="18"/>
          <w:lang w:val="es-ES"/>
        </w:rPr>
        <w:t xml:space="preserve"> la </w:t>
      </w:r>
      <w:proofErr w:type="gramStart"/>
      <w:r w:rsidRPr="003E2463">
        <w:rPr>
          <w:rFonts w:eastAsia="Times New Roman" w:cstheme="minorHAnsi"/>
          <w:color w:val="212121"/>
          <w:sz w:val="18"/>
          <w:szCs w:val="18"/>
          <w:lang w:val="es-ES"/>
        </w:rPr>
        <w:t xml:space="preserve">vida sexual </w:t>
      </w:r>
      <w:r w:rsidRPr="005A7C1B">
        <w:rPr>
          <w:rFonts w:eastAsia="Times New Roman" w:cstheme="minorHAnsi"/>
          <w:color w:val="212121"/>
          <w:sz w:val="18"/>
          <w:szCs w:val="18"/>
          <w:lang w:val="es-ES"/>
        </w:rPr>
        <w:t>o la</w:t>
      </w:r>
      <w:r w:rsidRPr="003E2463">
        <w:rPr>
          <w:rFonts w:eastAsia="Times New Roman" w:cstheme="minorHAnsi"/>
          <w:color w:val="212121"/>
          <w:sz w:val="18"/>
          <w:szCs w:val="18"/>
          <w:lang w:val="es-ES"/>
        </w:rPr>
        <w:t xml:space="preserve"> orientación sexual</w:t>
      </w:r>
      <w:proofErr w:type="gramEnd"/>
      <w:r w:rsidRPr="003E2463">
        <w:rPr>
          <w:rFonts w:eastAsia="Times New Roman" w:cstheme="minorHAnsi"/>
          <w:color w:val="212121"/>
          <w:sz w:val="18"/>
          <w:szCs w:val="18"/>
          <w:lang w:val="es-ES"/>
        </w:rPr>
        <w:t xml:space="preserve"> de una persona </w:t>
      </w:r>
      <w:r w:rsidRPr="005A7C1B">
        <w:rPr>
          <w:rFonts w:eastAsia="Times New Roman" w:cstheme="minorHAnsi"/>
          <w:color w:val="212121"/>
          <w:sz w:val="18"/>
          <w:szCs w:val="18"/>
          <w:lang w:val="es-ES"/>
        </w:rPr>
        <w:t>física</w:t>
      </w:r>
      <w:r w:rsidRPr="003E2463">
        <w:rPr>
          <w:rFonts w:eastAsia="Times New Roman" w:cstheme="minorHAnsi"/>
          <w:color w:val="212121"/>
          <w:sz w:val="18"/>
          <w:szCs w:val="18"/>
          <w:lang w:val="es-ES"/>
        </w:rPr>
        <w:t xml:space="preserve">, o datos relacionados con </w:t>
      </w:r>
      <w:r w:rsidRPr="005A7C1B">
        <w:rPr>
          <w:rFonts w:eastAsia="Times New Roman" w:cstheme="minorHAnsi"/>
          <w:color w:val="212121"/>
          <w:sz w:val="18"/>
          <w:szCs w:val="18"/>
          <w:lang w:val="es-ES"/>
        </w:rPr>
        <w:t xml:space="preserve">delitos o </w:t>
      </w:r>
      <w:r w:rsidRPr="003E2463">
        <w:rPr>
          <w:rFonts w:eastAsia="Times New Roman" w:cstheme="minorHAnsi"/>
          <w:color w:val="212121"/>
          <w:sz w:val="18"/>
          <w:szCs w:val="18"/>
          <w:lang w:val="es-ES"/>
        </w:rPr>
        <w:t>antecedentes penales); o</w:t>
      </w:r>
    </w:p>
    <w:p w14:paraId="2C08A11E" w14:textId="77777777" w:rsidR="004D6D4E" w:rsidRPr="003E2463" w:rsidRDefault="004D6D4E" w:rsidP="00302D30">
      <w:pPr>
        <w:pStyle w:val="ListParagraph"/>
        <w:numPr>
          <w:ilvl w:val="0"/>
          <w:numId w:val="9"/>
        </w:numPr>
        <w:spacing w:after="120" w:line="240" w:lineRule="auto"/>
        <w:contextualSpacing w:val="0"/>
        <w:jc w:val="both"/>
        <w:rPr>
          <w:lang w:val="es-ES"/>
        </w:rPr>
      </w:pPr>
      <w:r w:rsidRPr="003E2463">
        <w:rPr>
          <w:rFonts w:eastAsia="Times New Roman" w:cstheme="minorHAnsi"/>
          <w:color w:val="212121"/>
          <w:sz w:val="18"/>
          <w:szCs w:val="18"/>
          <w:lang w:val="es-ES"/>
        </w:rPr>
        <w:t>Cualquier otro dato personal identificado en el artículo 4 del RGPD.</w:t>
      </w:r>
    </w:p>
    <w:p w14:paraId="75698AE4" w14:textId="244A8EEC" w:rsidR="004D5D88" w:rsidRPr="00380161" w:rsidRDefault="004D5D88">
      <w:pPr>
        <w:rPr>
          <w:lang w:val="es-ES"/>
        </w:rPr>
      </w:pPr>
      <w:r w:rsidRPr="00380161">
        <w:rPr>
          <w:lang w:val="es-ES"/>
        </w:rPr>
        <w:br w:type="page"/>
      </w:r>
    </w:p>
    <w:p w14:paraId="5B60710F" w14:textId="77777777" w:rsidR="008F19CC" w:rsidRPr="003E2463" w:rsidRDefault="008F19CC" w:rsidP="008F19CC">
      <w:pPr>
        <w:pStyle w:val="ProductList-SectionHeading"/>
        <w:spacing w:after="120"/>
        <w:jc w:val="both"/>
        <w:outlineLvl w:val="0"/>
        <w:rPr>
          <w:lang w:val="es-ES"/>
        </w:rPr>
      </w:pPr>
      <w:bookmarkStart w:id="184" w:name="_Toc82644473"/>
      <w:bookmarkStart w:id="185" w:name="_Toc155362854"/>
      <w:r w:rsidRPr="003E2463">
        <w:rPr>
          <w:lang w:val="es-ES"/>
        </w:rPr>
        <w:t xml:space="preserve">Apéndice C: </w:t>
      </w:r>
      <w:proofErr w:type="spellStart"/>
      <w:r w:rsidRPr="003E2463">
        <w:rPr>
          <w:lang w:val="es-ES"/>
        </w:rPr>
        <w:t>Addendum</w:t>
      </w:r>
      <w:proofErr w:type="spellEnd"/>
      <w:r w:rsidRPr="003E2463">
        <w:rPr>
          <w:lang w:val="es-ES"/>
        </w:rPr>
        <w:t xml:space="preserve"> de Garantías Adicionales</w:t>
      </w:r>
      <w:bookmarkEnd w:id="184"/>
      <w:bookmarkEnd w:id="185"/>
    </w:p>
    <w:p w14:paraId="1DDE3188" w14:textId="77777777" w:rsidR="008F19CC" w:rsidRPr="003E2463" w:rsidRDefault="008F19CC" w:rsidP="008F19CC">
      <w:pPr>
        <w:pStyle w:val="ProductList-Body"/>
        <w:spacing w:after="120"/>
        <w:jc w:val="both"/>
        <w:rPr>
          <w:lang w:val="es-ES"/>
        </w:rPr>
      </w:pPr>
      <w:r w:rsidRPr="003E2463">
        <w:rPr>
          <w:lang w:val="es-ES"/>
        </w:rPr>
        <w:t xml:space="preserve">Mediante </w:t>
      </w:r>
      <w:r w:rsidRPr="005A7C1B">
        <w:rPr>
          <w:lang w:val="es-ES"/>
        </w:rPr>
        <w:t>el presente</w:t>
      </w:r>
      <w:r w:rsidRPr="003E2463">
        <w:rPr>
          <w:lang w:val="es-ES"/>
        </w:rPr>
        <w:t xml:space="preserve"> </w:t>
      </w:r>
      <w:proofErr w:type="spellStart"/>
      <w:r w:rsidRPr="003E2463">
        <w:rPr>
          <w:lang w:val="es-ES"/>
        </w:rPr>
        <w:t>Addendum</w:t>
      </w:r>
      <w:proofErr w:type="spellEnd"/>
      <w:r w:rsidRPr="003E2463">
        <w:rPr>
          <w:lang w:val="es-ES"/>
        </w:rPr>
        <w:t xml:space="preserve"> de Garantías Adicionales </w:t>
      </w:r>
      <w:r w:rsidRPr="005A7C1B">
        <w:rPr>
          <w:lang w:val="es-ES"/>
        </w:rPr>
        <w:t xml:space="preserve">adjunto </w:t>
      </w:r>
      <w:r w:rsidRPr="003E2463">
        <w:rPr>
          <w:lang w:val="es-ES"/>
        </w:rPr>
        <w:t>al DPA (este “</w:t>
      </w:r>
      <w:proofErr w:type="spellStart"/>
      <w:r w:rsidRPr="003E2463">
        <w:rPr>
          <w:lang w:val="es-ES"/>
        </w:rPr>
        <w:t>Addendum</w:t>
      </w:r>
      <w:proofErr w:type="spellEnd"/>
      <w:r w:rsidRPr="003E2463">
        <w:rPr>
          <w:lang w:val="es-ES"/>
        </w:rPr>
        <w:t xml:space="preserve">”), Microsoft proporciona al Cliente garantías adicionales </w:t>
      </w:r>
      <w:r w:rsidRPr="005A7C1B">
        <w:rPr>
          <w:lang w:val="es-ES"/>
        </w:rPr>
        <w:t>con respecto al</w:t>
      </w:r>
      <w:r w:rsidRPr="003E2463">
        <w:rPr>
          <w:lang w:val="es-ES"/>
        </w:rPr>
        <w:t xml:space="preserve"> </w:t>
      </w:r>
      <w:r w:rsidRPr="005A7C1B">
        <w:rPr>
          <w:lang w:val="es-ES"/>
        </w:rPr>
        <w:t>tratamiento</w:t>
      </w:r>
      <w:r w:rsidRPr="003E2463">
        <w:rPr>
          <w:lang w:val="es-ES"/>
        </w:rPr>
        <w:t xml:space="preserve"> de datos personales</w:t>
      </w:r>
      <w:r w:rsidRPr="005A7C1B">
        <w:rPr>
          <w:lang w:val="es-ES"/>
        </w:rPr>
        <w:t xml:space="preserve"> que</w:t>
      </w:r>
      <w:r w:rsidRPr="003E2463">
        <w:rPr>
          <w:lang w:val="es-ES"/>
        </w:rPr>
        <w:t xml:space="preserve">, dentro del alcance del RGPD, </w:t>
      </w:r>
      <w:r w:rsidRPr="005A7C1B">
        <w:rPr>
          <w:lang w:val="es-ES"/>
        </w:rPr>
        <w:t>Microsoft lleve a cabo por cuenta del Cliente, así como</w:t>
      </w:r>
      <w:r w:rsidRPr="003E2463">
        <w:rPr>
          <w:lang w:val="es-ES"/>
        </w:rPr>
        <w:t xml:space="preserve"> </w:t>
      </w:r>
      <w:r w:rsidRPr="005A7C1B">
        <w:rPr>
          <w:lang w:val="es-ES"/>
        </w:rPr>
        <w:t>reparación</w:t>
      </w:r>
      <w:r w:rsidRPr="003E2463">
        <w:rPr>
          <w:lang w:val="es-ES"/>
        </w:rPr>
        <w:t xml:space="preserve"> adicional a los interesados </w:t>
      </w:r>
      <w:r w:rsidRPr="005A7C1B">
        <w:rPr>
          <w:lang w:val="es-ES"/>
        </w:rPr>
        <w:t>a los que se refieren</w:t>
      </w:r>
      <w:r w:rsidRPr="003E2463">
        <w:rPr>
          <w:lang w:val="es-ES"/>
        </w:rPr>
        <w:t xml:space="preserve"> dichos datos personales. </w:t>
      </w:r>
    </w:p>
    <w:p w14:paraId="701EE327" w14:textId="77777777" w:rsidR="008F19CC" w:rsidRPr="003E2463" w:rsidRDefault="008F19CC" w:rsidP="008F19CC">
      <w:pPr>
        <w:pStyle w:val="ProductList-Body"/>
        <w:spacing w:after="120"/>
        <w:jc w:val="both"/>
        <w:rPr>
          <w:lang w:val="es-ES"/>
        </w:rPr>
      </w:pPr>
      <w:r w:rsidRPr="003E2463">
        <w:rPr>
          <w:lang w:val="es-ES"/>
        </w:rPr>
        <w:t xml:space="preserve">Este </w:t>
      </w:r>
      <w:proofErr w:type="spellStart"/>
      <w:r w:rsidRPr="003E2463">
        <w:rPr>
          <w:lang w:val="es-ES"/>
        </w:rPr>
        <w:t>Addendum</w:t>
      </w:r>
      <w:proofErr w:type="spellEnd"/>
      <w:r w:rsidRPr="003E2463">
        <w:rPr>
          <w:lang w:val="es-ES"/>
        </w:rPr>
        <w:t xml:space="preserve"> complementa y forma parte de</w:t>
      </w:r>
      <w:r w:rsidRPr="005A7C1B">
        <w:rPr>
          <w:lang w:val="es-ES"/>
        </w:rPr>
        <w:t>l DPA</w:t>
      </w:r>
      <w:r w:rsidRPr="003E2463">
        <w:rPr>
          <w:lang w:val="es-ES"/>
        </w:rPr>
        <w:t xml:space="preserve">, </w:t>
      </w:r>
      <w:r w:rsidRPr="005A7C1B">
        <w:rPr>
          <w:lang w:val="es-ES"/>
        </w:rPr>
        <w:t>si bien no lo varía ni modifica</w:t>
      </w:r>
      <w:r w:rsidRPr="003E2463">
        <w:rPr>
          <w:lang w:val="es-ES"/>
        </w:rPr>
        <w:t>.</w:t>
      </w:r>
    </w:p>
    <w:p w14:paraId="6BFD4A93" w14:textId="77777777" w:rsidR="008F19CC" w:rsidRPr="003E2463" w:rsidRDefault="008F19CC" w:rsidP="008F19CC">
      <w:pPr>
        <w:pStyle w:val="ProductList-Body"/>
        <w:numPr>
          <w:ilvl w:val="0"/>
          <w:numId w:val="10"/>
        </w:numPr>
        <w:spacing w:after="120"/>
        <w:ind w:left="0" w:firstLine="0"/>
        <w:jc w:val="both"/>
        <w:rPr>
          <w:lang w:val="es-ES"/>
        </w:rPr>
      </w:pPr>
      <w:r w:rsidRPr="005A7C1B">
        <w:rPr>
          <w:b/>
          <w:bCs/>
          <w:u w:val="single"/>
          <w:lang w:val="es-ES"/>
        </w:rPr>
        <w:t>Impugnación de requerimientos</w:t>
      </w:r>
      <w:r w:rsidRPr="003E2463">
        <w:rPr>
          <w:b/>
          <w:bCs/>
          <w:lang w:val="es-ES"/>
        </w:rPr>
        <w:t>.</w:t>
      </w:r>
      <w:r w:rsidRPr="003E2463">
        <w:rPr>
          <w:lang w:val="es-ES"/>
        </w:rPr>
        <w:t xml:space="preserve"> En el </w:t>
      </w:r>
      <w:r w:rsidRPr="005A7C1B">
        <w:rPr>
          <w:lang w:val="es-ES"/>
        </w:rPr>
        <w:t>supuesto</w:t>
      </w:r>
      <w:r w:rsidRPr="003E2463">
        <w:rPr>
          <w:lang w:val="es-ES"/>
        </w:rPr>
        <w:t xml:space="preserve"> de que Microsoft </w:t>
      </w:r>
      <w:r w:rsidRPr="005A7C1B">
        <w:rPr>
          <w:lang w:val="es-ES"/>
        </w:rPr>
        <w:t>recibiese, procedente de un tercero, un requerimiento</w:t>
      </w:r>
      <w:r w:rsidRPr="003E2463">
        <w:rPr>
          <w:lang w:val="es-ES"/>
        </w:rPr>
        <w:t xml:space="preserve"> para la revelación obligatoria de cualquier dato personal </w:t>
      </w:r>
      <w:r w:rsidRPr="005A7C1B">
        <w:rPr>
          <w:lang w:val="es-ES"/>
        </w:rPr>
        <w:t>tratado al amparo de</w:t>
      </w:r>
      <w:r w:rsidRPr="003E2463">
        <w:rPr>
          <w:lang w:val="es-ES"/>
        </w:rPr>
        <w:t xml:space="preserve"> este DPA, Microsoft </w:t>
      </w:r>
      <w:r w:rsidRPr="005A7C1B">
        <w:rPr>
          <w:lang w:val="es-ES"/>
        </w:rPr>
        <w:t>se compromete a lo siguiente</w:t>
      </w:r>
      <w:r w:rsidRPr="003E2463">
        <w:rPr>
          <w:lang w:val="es-ES"/>
        </w:rPr>
        <w:t>:</w:t>
      </w:r>
    </w:p>
    <w:p w14:paraId="6F22C988" w14:textId="77777777" w:rsidR="008F19CC" w:rsidRPr="003E2463" w:rsidRDefault="008F19CC" w:rsidP="008F19CC">
      <w:pPr>
        <w:pStyle w:val="ProductList-Body"/>
        <w:numPr>
          <w:ilvl w:val="0"/>
          <w:numId w:val="16"/>
        </w:numPr>
        <w:spacing w:after="120"/>
        <w:jc w:val="both"/>
        <w:rPr>
          <w:lang w:val="es-ES"/>
        </w:rPr>
      </w:pPr>
      <w:r w:rsidRPr="005A7C1B">
        <w:rPr>
          <w:lang w:val="es-ES"/>
        </w:rPr>
        <w:t>Microsoft empleará</w:t>
      </w:r>
      <w:r w:rsidRPr="003E2463">
        <w:rPr>
          <w:lang w:val="es-ES"/>
        </w:rPr>
        <w:t xml:space="preserve"> todo esfuerzo razonable para redirigir a ese tercero a que solicite los datos directamente al Cliente; </w:t>
      </w:r>
    </w:p>
    <w:p w14:paraId="249A6869" w14:textId="77777777" w:rsidR="008F19CC" w:rsidRPr="003E2463" w:rsidRDefault="008F19CC" w:rsidP="008F19CC">
      <w:pPr>
        <w:pStyle w:val="ProductList-Body"/>
        <w:numPr>
          <w:ilvl w:val="0"/>
          <w:numId w:val="16"/>
        </w:numPr>
        <w:spacing w:after="120"/>
        <w:jc w:val="both"/>
        <w:rPr>
          <w:lang w:val="es-ES"/>
        </w:rPr>
      </w:pPr>
      <w:r w:rsidRPr="005A7C1B">
        <w:rPr>
          <w:lang w:val="es-ES"/>
        </w:rPr>
        <w:t xml:space="preserve">Microsoft </w:t>
      </w:r>
      <w:r w:rsidRPr="003E2463">
        <w:rPr>
          <w:lang w:val="es-ES"/>
        </w:rPr>
        <w:t>notificar</w:t>
      </w:r>
      <w:r w:rsidRPr="005A7C1B">
        <w:rPr>
          <w:lang w:val="es-ES"/>
        </w:rPr>
        <w:t>á sin demora</w:t>
      </w:r>
      <w:r w:rsidRPr="003E2463">
        <w:rPr>
          <w:lang w:val="es-ES"/>
        </w:rPr>
        <w:t xml:space="preserve"> al Cliente, a menos que lo prohíba la ley aplicable al </w:t>
      </w:r>
      <w:r w:rsidRPr="005A7C1B">
        <w:rPr>
          <w:lang w:val="es-ES"/>
        </w:rPr>
        <w:t>requirente,</w:t>
      </w:r>
      <w:r w:rsidRPr="003E2463">
        <w:rPr>
          <w:lang w:val="es-ES"/>
        </w:rPr>
        <w:t xml:space="preserve"> y, si se le prohíbe notificar al</w:t>
      </w:r>
      <w:r w:rsidRPr="005A7C1B">
        <w:rPr>
          <w:lang w:val="es-ES"/>
        </w:rPr>
        <w:t xml:space="preserve"> </w:t>
      </w:r>
      <w:r w:rsidRPr="003E2463">
        <w:rPr>
          <w:lang w:val="es-ES"/>
        </w:rPr>
        <w:t xml:space="preserve">Cliente, </w:t>
      </w:r>
      <w:r w:rsidRPr="005A7C1B">
        <w:rPr>
          <w:lang w:val="es-ES"/>
        </w:rPr>
        <w:t>Microsoft empleará</w:t>
      </w:r>
      <w:r w:rsidRPr="003E2463">
        <w:rPr>
          <w:lang w:val="es-ES"/>
        </w:rPr>
        <w:t xml:space="preserve"> todos los esfuerzos legales para obtener el derecho </w:t>
      </w:r>
      <w:r w:rsidRPr="005A7C1B">
        <w:rPr>
          <w:lang w:val="es-ES"/>
        </w:rPr>
        <w:t xml:space="preserve">a que se levante </w:t>
      </w:r>
      <w:r w:rsidRPr="003E2463">
        <w:rPr>
          <w:lang w:val="es-ES"/>
        </w:rPr>
        <w:t>la prohibición</w:t>
      </w:r>
      <w:r w:rsidRPr="005A7C1B">
        <w:rPr>
          <w:lang w:val="es-ES"/>
        </w:rPr>
        <w:t>,</w:t>
      </w:r>
      <w:r w:rsidRPr="003E2463">
        <w:rPr>
          <w:lang w:val="es-ES"/>
        </w:rPr>
        <w:t xml:space="preserve"> con el fin de comunicar </w:t>
      </w:r>
      <w:r w:rsidRPr="005A7C1B">
        <w:rPr>
          <w:lang w:val="es-ES"/>
        </w:rPr>
        <w:t xml:space="preserve">al Cliente </w:t>
      </w:r>
      <w:r w:rsidRPr="003E2463">
        <w:rPr>
          <w:lang w:val="es-ES"/>
        </w:rPr>
        <w:t>tanta información como sea posible</w:t>
      </w:r>
      <w:r w:rsidRPr="005A7C1B">
        <w:rPr>
          <w:lang w:val="es-ES"/>
        </w:rPr>
        <w:t>, tan pronto como sea posible</w:t>
      </w:r>
      <w:r w:rsidRPr="003E2463">
        <w:rPr>
          <w:lang w:val="es-ES"/>
        </w:rPr>
        <w:t>; y</w:t>
      </w:r>
    </w:p>
    <w:p w14:paraId="52A43D50" w14:textId="77777777" w:rsidR="008F19CC" w:rsidRPr="003E2463" w:rsidRDefault="008F19CC" w:rsidP="008F19CC">
      <w:pPr>
        <w:pStyle w:val="ProductList-Body"/>
        <w:numPr>
          <w:ilvl w:val="0"/>
          <w:numId w:val="16"/>
        </w:numPr>
        <w:spacing w:after="120"/>
        <w:jc w:val="both"/>
        <w:rPr>
          <w:lang w:val="es-ES"/>
        </w:rPr>
      </w:pPr>
      <w:r w:rsidRPr="003E2463">
        <w:rPr>
          <w:lang w:val="es-ES"/>
        </w:rPr>
        <w:t xml:space="preserve">Microsoft empleará todos los esfuerzos legales para impugnar el requerimiento de revelación sobre la base de cualquier deficiencia legal relativa a la legislación </w:t>
      </w:r>
      <w:r w:rsidRPr="005A7C1B">
        <w:rPr>
          <w:lang w:val="es-ES"/>
        </w:rPr>
        <w:t>del requirente</w:t>
      </w:r>
      <w:r w:rsidRPr="003E2463">
        <w:rPr>
          <w:lang w:val="es-ES"/>
        </w:rPr>
        <w:t xml:space="preserve"> o sobre la base de cualquier conflicto con la legislación de la Unión Europea o con la legislación del Estado Miembro aplicable. </w:t>
      </w:r>
    </w:p>
    <w:p w14:paraId="01D1169C" w14:textId="77777777" w:rsidR="008F19CC" w:rsidRPr="003E2463" w:rsidRDefault="008F19CC" w:rsidP="008F19CC">
      <w:pPr>
        <w:pStyle w:val="ProductList-Body"/>
        <w:spacing w:after="120"/>
        <w:jc w:val="both"/>
        <w:rPr>
          <w:lang w:val="es-ES"/>
        </w:rPr>
      </w:pPr>
      <w:r w:rsidRPr="005A7C1B">
        <w:rPr>
          <w:lang w:val="es-ES"/>
        </w:rPr>
        <w:t>En el caso de que</w:t>
      </w:r>
      <w:r w:rsidRPr="003E2463">
        <w:rPr>
          <w:lang w:val="es-ES"/>
        </w:rPr>
        <w:t xml:space="preserve">, </w:t>
      </w:r>
      <w:r w:rsidRPr="005A7C1B">
        <w:rPr>
          <w:lang w:val="es-ES"/>
        </w:rPr>
        <w:t>tras haber seguido</w:t>
      </w:r>
      <w:r w:rsidRPr="003E2463">
        <w:rPr>
          <w:lang w:val="es-ES"/>
        </w:rPr>
        <w:t xml:space="preserve"> los pasos descritos </w:t>
      </w:r>
      <w:r w:rsidRPr="005A7C1B">
        <w:rPr>
          <w:lang w:val="es-ES"/>
        </w:rPr>
        <w:t>en los puntos (a) a (c) anteriores</w:t>
      </w:r>
      <w:r w:rsidRPr="003E2463">
        <w:rPr>
          <w:lang w:val="es-ES"/>
        </w:rPr>
        <w:t xml:space="preserve">, Microsoft o cualquiera de sus </w:t>
      </w:r>
      <w:r w:rsidRPr="005A7C1B">
        <w:rPr>
          <w:lang w:val="es-ES"/>
        </w:rPr>
        <w:t>filiales siguiese</w:t>
      </w:r>
      <w:r w:rsidRPr="003E2463">
        <w:rPr>
          <w:lang w:val="es-ES"/>
        </w:rPr>
        <w:t xml:space="preserve"> obligada a revelar datos personales, Microsoft </w:t>
      </w:r>
      <w:r w:rsidRPr="005A7C1B">
        <w:rPr>
          <w:lang w:val="es-ES"/>
        </w:rPr>
        <w:t xml:space="preserve">únicamente </w:t>
      </w:r>
      <w:r w:rsidRPr="003E2463">
        <w:rPr>
          <w:lang w:val="es-ES"/>
        </w:rPr>
        <w:t xml:space="preserve">revelará la cantidad mínima de </w:t>
      </w:r>
      <w:r w:rsidRPr="005A7C1B">
        <w:rPr>
          <w:lang w:val="es-ES"/>
        </w:rPr>
        <w:t>tales</w:t>
      </w:r>
      <w:r w:rsidRPr="003E2463">
        <w:rPr>
          <w:lang w:val="es-ES"/>
        </w:rPr>
        <w:t xml:space="preserve"> datos </w:t>
      </w:r>
      <w:r w:rsidRPr="005A7C1B">
        <w:rPr>
          <w:lang w:val="es-ES"/>
        </w:rPr>
        <w:t>como sea imprescindible</w:t>
      </w:r>
      <w:r w:rsidRPr="003E2463">
        <w:rPr>
          <w:lang w:val="es-ES"/>
        </w:rPr>
        <w:t xml:space="preserve"> para </w:t>
      </w:r>
      <w:r w:rsidRPr="005A7C1B">
        <w:rPr>
          <w:lang w:val="es-ES"/>
        </w:rPr>
        <w:t>satisfacer</w:t>
      </w:r>
      <w:r w:rsidRPr="003E2463">
        <w:rPr>
          <w:lang w:val="es-ES"/>
        </w:rPr>
        <w:t xml:space="preserve"> </w:t>
      </w:r>
      <w:r w:rsidRPr="005A7C1B">
        <w:rPr>
          <w:lang w:val="es-ES"/>
        </w:rPr>
        <w:t>el requerimiento de</w:t>
      </w:r>
      <w:r w:rsidRPr="003E2463">
        <w:rPr>
          <w:lang w:val="es-ES"/>
        </w:rPr>
        <w:t xml:space="preserve"> revelación obligatoria.</w:t>
      </w:r>
    </w:p>
    <w:p w14:paraId="4D5D0B67" w14:textId="77777777" w:rsidR="008F19CC" w:rsidRPr="003E2463" w:rsidRDefault="008F19CC" w:rsidP="008F19CC">
      <w:pPr>
        <w:pStyle w:val="ProductList-Body"/>
        <w:spacing w:after="120"/>
        <w:jc w:val="both"/>
        <w:rPr>
          <w:lang w:val="es-ES"/>
        </w:rPr>
      </w:pPr>
      <w:r w:rsidRPr="003E2463">
        <w:rPr>
          <w:lang w:val="es-ES"/>
        </w:rPr>
        <w:t xml:space="preserve">A los efectos de este apartado, emplear esfuerzos legales no incluye realizar acciones que puedan resultar en sanciones civiles o penales, tales como desacato al tribunal, en virtud de la legislación de la jurisdicción relevante. </w:t>
      </w:r>
    </w:p>
    <w:p w14:paraId="058B591F" w14:textId="77777777" w:rsidR="008F19CC" w:rsidRPr="003E2463" w:rsidRDefault="008F19CC" w:rsidP="008F19CC">
      <w:pPr>
        <w:pStyle w:val="ProductList-Body"/>
        <w:numPr>
          <w:ilvl w:val="0"/>
          <w:numId w:val="10"/>
        </w:numPr>
        <w:spacing w:after="120"/>
        <w:ind w:left="0" w:firstLine="0"/>
        <w:jc w:val="both"/>
        <w:rPr>
          <w:lang w:val="es-ES"/>
        </w:rPr>
      </w:pPr>
      <w:r w:rsidRPr="003E2463">
        <w:rPr>
          <w:b/>
          <w:bCs/>
          <w:u w:val="single"/>
          <w:lang w:val="es-ES"/>
        </w:rPr>
        <w:t xml:space="preserve">Indemnización </w:t>
      </w:r>
      <w:r w:rsidRPr="005A7C1B">
        <w:rPr>
          <w:b/>
          <w:bCs/>
          <w:u w:val="single"/>
          <w:lang w:val="es-ES"/>
        </w:rPr>
        <w:t>a</w:t>
      </w:r>
      <w:r w:rsidRPr="003E2463">
        <w:rPr>
          <w:b/>
          <w:bCs/>
          <w:u w:val="single"/>
          <w:lang w:val="es-ES"/>
        </w:rPr>
        <w:t xml:space="preserve"> los interesados</w:t>
      </w:r>
      <w:r w:rsidRPr="003E2463">
        <w:rPr>
          <w:b/>
          <w:bCs/>
          <w:lang w:val="es-ES"/>
        </w:rPr>
        <w:t>.</w:t>
      </w:r>
      <w:r w:rsidRPr="003E2463">
        <w:rPr>
          <w:lang w:val="es-ES"/>
        </w:rPr>
        <w:t xml:space="preserve"> Con sujeción a lo previsto en los apartados 3 y 4, Microsoft indemnizará a un interesado con respecto a los daños materiales y no materiales que se le ocasionen como consecuencia de una revelación, por parte de Microsoft, de datos personales del interesado que hayan sido transferidos en respuesta a un requerimiento procedente de una autoridad pública u organismo gubernamental no perteneciente a la Unión Europea o al Espacio Económico Europeo en infracción de las obligaciones de Microsoft bajo el Capítulo V del RGPD (una “Revelación Relevante”). </w:t>
      </w:r>
      <w:r w:rsidRPr="005A7C1B">
        <w:rPr>
          <w:lang w:val="es-ES"/>
        </w:rPr>
        <w:t xml:space="preserve">No </w:t>
      </w:r>
      <w:proofErr w:type="gramStart"/>
      <w:r w:rsidRPr="005A7C1B">
        <w:rPr>
          <w:lang w:val="es-ES"/>
        </w:rPr>
        <w:t>obstante</w:t>
      </w:r>
      <w:proofErr w:type="gramEnd"/>
      <w:r w:rsidRPr="003E2463">
        <w:rPr>
          <w:lang w:val="es-ES"/>
        </w:rPr>
        <w:t xml:space="preserve"> lo anterior, Microsoft no tendrá obligación de indemnizar al interesado en virtud de este apartado 2 en la medida que el interesado ya haya recibido compensación —sea de Microsoft o de otro origen— con respecto a esos mismos daños.</w:t>
      </w:r>
    </w:p>
    <w:p w14:paraId="4DE6B78D" w14:textId="77777777" w:rsidR="008F19CC" w:rsidRPr="003E2463" w:rsidRDefault="008F19CC" w:rsidP="008F19CC">
      <w:pPr>
        <w:pStyle w:val="ProductList-Body"/>
        <w:numPr>
          <w:ilvl w:val="0"/>
          <w:numId w:val="10"/>
        </w:numPr>
        <w:spacing w:after="120"/>
        <w:ind w:left="0" w:firstLine="0"/>
        <w:jc w:val="both"/>
        <w:rPr>
          <w:lang w:val="es-ES"/>
        </w:rPr>
      </w:pPr>
      <w:r w:rsidRPr="003E2463">
        <w:rPr>
          <w:b/>
          <w:bCs/>
          <w:u w:val="single"/>
          <w:lang w:val="es-ES"/>
        </w:rPr>
        <w:t xml:space="preserve">Condiciones de </w:t>
      </w:r>
      <w:r w:rsidRPr="005A7C1B">
        <w:rPr>
          <w:b/>
          <w:bCs/>
          <w:u w:val="single"/>
          <w:lang w:val="es-ES"/>
        </w:rPr>
        <w:t xml:space="preserve">la </w:t>
      </w:r>
      <w:r w:rsidRPr="003E2463">
        <w:rPr>
          <w:b/>
          <w:bCs/>
          <w:u w:val="single"/>
          <w:lang w:val="es-ES"/>
        </w:rPr>
        <w:t>indemnización</w:t>
      </w:r>
      <w:r w:rsidRPr="003E2463">
        <w:rPr>
          <w:b/>
          <w:bCs/>
          <w:lang w:val="es-ES"/>
        </w:rPr>
        <w:t>.</w:t>
      </w:r>
      <w:r w:rsidRPr="003E2463">
        <w:rPr>
          <w:lang w:val="es-ES"/>
        </w:rPr>
        <w:t xml:space="preserve"> La indemnización </w:t>
      </w:r>
      <w:r w:rsidRPr="005A7C1B">
        <w:rPr>
          <w:lang w:val="es-ES"/>
        </w:rPr>
        <w:t>prevista en el apartado</w:t>
      </w:r>
      <w:r w:rsidRPr="003E2463">
        <w:rPr>
          <w:lang w:val="es-ES"/>
        </w:rPr>
        <w:t xml:space="preserve"> 2 está condicionada a que el interesado demuestre, </w:t>
      </w:r>
      <w:r w:rsidRPr="005A7C1B">
        <w:rPr>
          <w:lang w:val="es-ES"/>
        </w:rPr>
        <w:t>a satisfacción</w:t>
      </w:r>
      <w:r w:rsidRPr="003E2463">
        <w:rPr>
          <w:lang w:val="es-ES"/>
        </w:rPr>
        <w:t xml:space="preserve"> razonable </w:t>
      </w:r>
      <w:r w:rsidRPr="005A7C1B">
        <w:rPr>
          <w:lang w:val="es-ES"/>
        </w:rPr>
        <w:t>de</w:t>
      </w:r>
      <w:r w:rsidRPr="003E2463">
        <w:rPr>
          <w:lang w:val="es-ES"/>
        </w:rPr>
        <w:t xml:space="preserve"> Microsoft, que:</w:t>
      </w:r>
    </w:p>
    <w:p w14:paraId="271C8C64" w14:textId="77777777" w:rsidR="008F19CC" w:rsidRPr="003E2463" w:rsidRDefault="008F19CC" w:rsidP="008F19CC">
      <w:pPr>
        <w:pStyle w:val="ProductList-Body"/>
        <w:numPr>
          <w:ilvl w:val="0"/>
          <w:numId w:val="17"/>
        </w:numPr>
        <w:spacing w:after="120"/>
        <w:jc w:val="both"/>
        <w:rPr>
          <w:lang w:val="es-ES"/>
        </w:rPr>
      </w:pPr>
      <w:r w:rsidRPr="003E2463">
        <w:rPr>
          <w:lang w:val="es-ES"/>
        </w:rPr>
        <w:t xml:space="preserve">Microsoft ha participado en una Revelación </w:t>
      </w:r>
      <w:r w:rsidRPr="005A7C1B">
        <w:rPr>
          <w:lang w:val="es-ES"/>
        </w:rPr>
        <w:t>R</w:t>
      </w:r>
      <w:r w:rsidRPr="003E2463">
        <w:rPr>
          <w:lang w:val="es-ES"/>
        </w:rPr>
        <w:t xml:space="preserve">elevante; </w:t>
      </w:r>
    </w:p>
    <w:p w14:paraId="0D42AEF3" w14:textId="77777777" w:rsidR="008F19CC" w:rsidRPr="003E2463" w:rsidRDefault="008F19CC" w:rsidP="008F19CC">
      <w:pPr>
        <w:pStyle w:val="ProductList-Body"/>
        <w:numPr>
          <w:ilvl w:val="0"/>
          <w:numId w:val="17"/>
        </w:numPr>
        <w:spacing w:after="120"/>
        <w:jc w:val="both"/>
        <w:rPr>
          <w:lang w:val="es-ES"/>
        </w:rPr>
      </w:pPr>
      <w:r w:rsidRPr="003E2463">
        <w:rPr>
          <w:lang w:val="es-ES"/>
        </w:rPr>
        <w:t xml:space="preserve">la Revelación </w:t>
      </w:r>
      <w:r w:rsidRPr="005A7C1B">
        <w:rPr>
          <w:lang w:val="es-ES"/>
        </w:rPr>
        <w:t>R</w:t>
      </w:r>
      <w:r w:rsidRPr="003E2463">
        <w:rPr>
          <w:lang w:val="es-ES"/>
        </w:rPr>
        <w:t xml:space="preserve">elevante </w:t>
      </w:r>
      <w:r w:rsidRPr="005A7C1B">
        <w:rPr>
          <w:lang w:val="es-ES"/>
        </w:rPr>
        <w:t xml:space="preserve">ha sido el fundamento de </w:t>
      </w:r>
      <w:r w:rsidRPr="003E2463">
        <w:rPr>
          <w:lang w:val="es-ES"/>
        </w:rPr>
        <w:t xml:space="preserve">un procedimiento oficial </w:t>
      </w:r>
      <w:r w:rsidRPr="005A7C1B">
        <w:rPr>
          <w:lang w:val="es-ES"/>
        </w:rPr>
        <w:t>dirigido contra el interesado</w:t>
      </w:r>
      <w:r w:rsidRPr="003E2463">
        <w:rPr>
          <w:lang w:val="es-ES"/>
        </w:rPr>
        <w:t xml:space="preserve"> por parte de</w:t>
      </w:r>
      <w:r w:rsidRPr="005A7C1B">
        <w:rPr>
          <w:lang w:val="es-ES"/>
        </w:rPr>
        <w:t xml:space="preserve"> una </w:t>
      </w:r>
      <w:proofErr w:type="gramStart"/>
      <w:r w:rsidRPr="005A7C1B">
        <w:rPr>
          <w:lang w:val="es-ES"/>
        </w:rPr>
        <w:t>autoridad pública</w:t>
      </w:r>
      <w:proofErr w:type="gramEnd"/>
      <w:r w:rsidRPr="005A7C1B">
        <w:rPr>
          <w:lang w:val="es-ES"/>
        </w:rPr>
        <w:t xml:space="preserve"> u</w:t>
      </w:r>
      <w:r w:rsidRPr="003E2463">
        <w:rPr>
          <w:lang w:val="es-ES"/>
        </w:rPr>
        <w:t xml:space="preserve"> organismo gubernamental no perteneciente a la </w:t>
      </w:r>
      <w:r w:rsidRPr="005A7C1B">
        <w:rPr>
          <w:lang w:val="es-ES"/>
        </w:rPr>
        <w:t>Unión Europea o al Espacio Económico Europeo</w:t>
      </w:r>
      <w:r w:rsidRPr="003E2463">
        <w:rPr>
          <w:lang w:val="es-ES"/>
        </w:rPr>
        <w:t>; y</w:t>
      </w:r>
    </w:p>
    <w:p w14:paraId="523E52DA" w14:textId="77777777" w:rsidR="008F19CC" w:rsidRPr="003E2463" w:rsidRDefault="008F19CC" w:rsidP="008F19CC">
      <w:pPr>
        <w:pStyle w:val="ProductList-Body"/>
        <w:numPr>
          <w:ilvl w:val="0"/>
          <w:numId w:val="17"/>
        </w:numPr>
        <w:spacing w:after="120"/>
        <w:jc w:val="both"/>
        <w:rPr>
          <w:lang w:val="es-ES"/>
        </w:rPr>
      </w:pPr>
      <w:r w:rsidRPr="003E2463">
        <w:rPr>
          <w:lang w:val="es-ES"/>
        </w:rPr>
        <w:t xml:space="preserve">la Revelación </w:t>
      </w:r>
      <w:r w:rsidRPr="005A7C1B">
        <w:rPr>
          <w:lang w:val="es-ES"/>
        </w:rPr>
        <w:t>R</w:t>
      </w:r>
      <w:r w:rsidRPr="003E2463">
        <w:rPr>
          <w:lang w:val="es-ES"/>
        </w:rPr>
        <w:t xml:space="preserve">elevante </w:t>
      </w:r>
      <w:r w:rsidRPr="005A7C1B">
        <w:rPr>
          <w:lang w:val="es-ES"/>
        </w:rPr>
        <w:t>ha ocasionado</w:t>
      </w:r>
      <w:r w:rsidRPr="003E2463">
        <w:rPr>
          <w:lang w:val="es-ES"/>
        </w:rPr>
        <w:t xml:space="preserve"> directamente que el interesado sufra daños materiales o </w:t>
      </w:r>
      <w:r w:rsidRPr="005A7C1B">
        <w:rPr>
          <w:lang w:val="es-ES"/>
        </w:rPr>
        <w:t>no materiales</w:t>
      </w:r>
      <w:r w:rsidRPr="003E2463">
        <w:rPr>
          <w:lang w:val="es-ES"/>
        </w:rPr>
        <w:t>.</w:t>
      </w:r>
    </w:p>
    <w:p w14:paraId="3BFD6656" w14:textId="77777777" w:rsidR="008F19CC" w:rsidRPr="003E2463" w:rsidRDefault="008F19CC" w:rsidP="008F19CC">
      <w:pPr>
        <w:pStyle w:val="ProductList-Body"/>
        <w:spacing w:after="120"/>
        <w:jc w:val="both"/>
        <w:rPr>
          <w:lang w:val="es-ES"/>
        </w:rPr>
      </w:pPr>
      <w:r w:rsidRPr="005A7C1B">
        <w:rPr>
          <w:lang w:val="es-ES"/>
        </w:rPr>
        <w:t>Corresponde al interesado la carga de probar</w:t>
      </w:r>
      <w:r w:rsidRPr="003E2463">
        <w:rPr>
          <w:lang w:val="es-ES"/>
        </w:rPr>
        <w:t xml:space="preserve"> las condiciones </w:t>
      </w:r>
      <w:r w:rsidRPr="005A7C1B">
        <w:rPr>
          <w:lang w:val="es-ES"/>
        </w:rPr>
        <w:t>(a) a (c) anteriores</w:t>
      </w:r>
      <w:r w:rsidRPr="003E2463">
        <w:rPr>
          <w:lang w:val="es-ES"/>
        </w:rPr>
        <w:t>.</w:t>
      </w:r>
    </w:p>
    <w:p w14:paraId="034BD5BA" w14:textId="77777777" w:rsidR="008F19CC" w:rsidRPr="003E2463" w:rsidRDefault="008F19CC" w:rsidP="008F19CC">
      <w:pPr>
        <w:pStyle w:val="ProductList-Body"/>
        <w:spacing w:after="120"/>
        <w:jc w:val="both"/>
        <w:rPr>
          <w:lang w:val="es-ES"/>
        </w:rPr>
      </w:pPr>
      <w:r w:rsidRPr="005A7C1B">
        <w:rPr>
          <w:lang w:val="es-ES"/>
        </w:rPr>
        <w:t xml:space="preserve">No </w:t>
      </w:r>
      <w:proofErr w:type="gramStart"/>
      <w:r w:rsidRPr="005A7C1B">
        <w:rPr>
          <w:lang w:val="es-ES"/>
        </w:rPr>
        <w:t>obstante</w:t>
      </w:r>
      <w:proofErr w:type="gramEnd"/>
      <w:r w:rsidRPr="003E2463">
        <w:rPr>
          <w:lang w:val="es-ES"/>
        </w:rPr>
        <w:t xml:space="preserve"> lo anterior, Microsoft no tendrá la obligación de indemnizar al interesado en virtud del </w:t>
      </w:r>
      <w:r w:rsidRPr="005A7C1B">
        <w:rPr>
          <w:lang w:val="es-ES"/>
        </w:rPr>
        <w:t>apartado</w:t>
      </w:r>
      <w:r w:rsidRPr="003E2463">
        <w:rPr>
          <w:lang w:val="es-ES"/>
        </w:rPr>
        <w:t xml:space="preserve"> 2 si Microsoft </w:t>
      </w:r>
      <w:r w:rsidRPr="005A7C1B">
        <w:rPr>
          <w:lang w:val="es-ES"/>
        </w:rPr>
        <w:t>establece</w:t>
      </w:r>
      <w:r w:rsidRPr="003E2463">
        <w:rPr>
          <w:lang w:val="es-ES"/>
        </w:rPr>
        <w:t xml:space="preserve"> que la Revelación </w:t>
      </w:r>
      <w:r w:rsidRPr="005A7C1B">
        <w:rPr>
          <w:lang w:val="es-ES"/>
        </w:rPr>
        <w:t>R</w:t>
      </w:r>
      <w:r w:rsidRPr="003E2463">
        <w:rPr>
          <w:lang w:val="es-ES"/>
        </w:rPr>
        <w:t xml:space="preserve">elevante no infringió sus obligaciones </w:t>
      </w:r>
      <w:r w:rsidRPr="005A7C1B">
        <w:rPr>
          <w:lang w:val="es-ES"/>
        </w:rPr>
        <w:t>bajo</w:t>
      </w:r>
      <w:r w:rsidRPr="003E2463">
        <w:rPr>
          <w:lang w:val="es-ES"/>
        </w:rPr>
        <w:t xml:space="preserve"> el Capítulo V del RGPD. </w:t>
      </w:r>
    </w:p>
    <w:p w14:paraId="0F52E3F1" w14:textId="77777777" w:rsidR="008F19CC" w:rsidRPr="003E2463" w:rsidRDefault="008F19CC" w:rsidP="008F19CC">
      <w:pPr>
        <w:pStyle w:val="ProductList-Body"/>
        <w:numPr>
          <w:ilvl w:val="0"/>
          <w:numId w:val="10"/>
        </w:numPr>
        <w:spacing w:after="120"/>
        <w:ind w:left="0" w:firstLine="0"/>
        <w:jc w:val="both"/>
        <w:rPr>
          <w:lang w:val="es-ES"/>
        </w:rPr>
      </w:pPr>
      <w:r w:rsidRPr="003E2463">
        <w:rPr>
          <w:b/>
          <w:bCs/>
          <w:u w:val="single"/>
          <w:lang w:val="es-ES"/>
        </w:rPr>
        <w:t>Alcance de los daños</w:t>
      </w:r>
      <w:r w:rsidRPr="003E2463">
        <w:rPr>
          <w:b/>
          <w:bCs/>
          <w:lang w:val="es-ES"/>
        </w:rPr>
        <w:t>.</w:t>
      </w:r>
      <w:r w:rsidRPr="003E2463">
        <w:rPr>
          <w:lang w:val="es-ES"/>
        </w:rPr>
        <w:t xml:space="preserve"> La indemnización </w:t>
      </w:r>
      <w:r w:rsidRPr="005A7C1B">
        <w:rPr>
          <w:lang w:val="es-ES"/>
        </w:rPr>
        <w:t>prevista en el apartado</w:t>
      </w:r>
      <w:r w:rsidRPr="003E2463">
        <w:rPr>
          <w:lang w:val="es-ES"/>
        </w:rPr>
        <w:t xml:space="preserve"> 2 se </w:t>
      </w:r>
      <w:r w:rsidRPr="005A7C1B">
        <w:rPr>
          <w:lang w:val="es-ES"/>
        </w:rPr>
        <w:t>ceñirá</w:t>
      </w:r>
      <w:r w:rsidRPr="003E2463">
        <w:rPr>
          <w:lang w:val="es-ES"/>
        </w:rPr>
        <w:t xml:space="preserve"> a daños materiales y </w:t>
      </w:r>
      <w:r w:rsidRPr="005A7C1B">
        <w:rPr>
          <w:lang w:val="es-ES"/>
        </w:rPr>
        <w:t>no materiales</w:t>
      </w:r>
      <w:r w:rsidRPr="003E2463">
        <w:rPr>
          <w:lang w:val="es-ES"/>
        </w:rPr>
        <w:t xml:space="preserve"> según lo </w:t>
      </w:r>
      <w:r w:rsidRPr="005A7C1B">
        <w:rPr>
          <w:lang w:val="es-ES"/>
        </w:rPr>
        <w:t>previsto</w:t>
      </w:r>
      <w:r w:rsidRPr="003E2463">
        <w:rPr>
          <w:lang w:val="es-ES"/>
        </w:rPr>
        <w:t xml:space="preserve"> en el RGPD y excluye daños consecuenciales y </w:t>
      </w:r>
      <w:r w:rsidRPr="005A7C1B">
        <w:rPr>
          <w:lang w:val="es-ES"/>
        </w:rPr>
        <w:t>cualquier otro daño</w:t>
      </w:r>
      <w:r w:rsidRPr="003E2463">
        <w:rPr>
          <w:lang w:val="es-ES"/>
        </w:rPr>
        <w:t xml:space="preserve"> que no </w:t>
      </w:r>
      <w:r w:rsidRPr="005A7C1B">
        <w:rPr>
          <w:lang w:val="es-ES"/>
        </w:rPr>
        <w:t>sea resultado del incumplimiento</w:t>
      </w:r>
      <w:r w:rsidRPr="003E2463">
        <w:rPr>
          <w:lang w:val="es-ES"/>
        </w:rPr>
        <w:t xml:space="preserve"> del RGPD por parte de Microsoft.</w:t>
      </w:r>
    </w:p>
    <w:p w14:paraId="79FF3DD6" w14:textId="77777777" w:rsidR="008F19CC" w:rsidRPr="003E2463" w:rsidRDefault="008F19CC" w:rsidP="008F19CC">
      <w:pPr>
        <w:pStyle w:val="ProductList-Body"/>
        <w:numPr>
          <w:ilvl w:val="0"/>
          <w:numId w:val="10"/>
        </w:numPr>
        <w:spacing w:after="120"/>
        <w:ind w:left="0" w:firstLine="0"/>
        <w:jc w:val="both"/>
        <w:rPr>
          <w:lang w:val="es-ES"/>
        </w:rPr>
      </w:pPr>
      <w:r w:rsidRPr="003E2463">
        <w:rPr>
          <w:b/>
          <w:bCs/>
          <w:u w:val="single"/>
          <w:lang w:val="es-ES"/>
        </w:rPr>
        <w:t xml:space="preserve">Ejercicio de </w:t>
      </w:r>
      <w:r w:rsidRPr="005A7C1B">
        <w:rPr>
          <w:b/>
          <w:bCs/>
          <w:u w:val="single"/>
          <w:lang w:val="es-ES"/>
        </w:rPr>
        <w:t xml:space="preserve">los </w:t>
      </w:r>
      <w:r w:rsidRPr="003E2463">
        <w:rPr>
          <w:b/>
          <w:bCs/>
          <w:u w:val="single"/>
          <w:lang w:val="es-ES"/>
        </w:rPr>
        <w:t>derechos</w:t>
      </w:r>
      <w:r w:rsidRPr="003E2463">
        <w:rPr>
          <w:b/>
          <w:bCs/>
          <w:lang w:val="es-ES"/>
        </w:rPr>
        <w:t>.</w:t>
      </w:r>
      <w:r w:rsidRPr="003E2463">
        <w:rPr>
          <w:lang w:val="es-ES"/>
        </w:rPr>
        <w:t xml:space="preserve"> </w:t>
      </w:r>
      <w:r w:rsidRPr="005A7C1B">
        <w:rPr>
          <w:lang w:val="es-ES"/>
        </w:rPr>
        <w:t xml:space="preserve">Los derechos otorgados a los interesados en virtud de este </w:t>
      </w:r>
      <w:proofErr w:type="spellStart"/>
      <w:r w:rsidRPr="005A7C1B">
        <w:rPr>
          <w:lang w:val="es-ES"/>
        </w:rPr>
        <w:t>Addendum</w:t>
      </w:r>
      <w:proofErr w:type="spellEnd"/>
      <w:r w:rsidRPr="005A7C1B">
        <w:rPr>
          <w:lang w:val="es-ES"/>
        </w:rPr>
        <w:t xml:space="preserve"> pueden ser ejercitados por los interesados contra Microsoft, con independencia de cualquier restricción prevista en las Cláusulas 3 o 6</w:t>
      </w:r>
      <w:r w:rsidRPr="003E2463">
        <w:rPr>
          <w:lang w:val="es-ES"/>
        </w:rPr>
        <w:t xml:space="preserve"> de las Cláusulas Contractuales Tipo. El interesado </w:t>
      </w:r>
      <w:r w:rsidRPr="005A7C1B">
        <w:rPr>
          <w:lang w:val="es-ES"/>
        </w:rPr>
        <w:t>únicamente</w:t>
      </w:r>
      <w:r w:rsidRPr="003E2463">
        <w:rPr>
          <w:lang w:val="es-ES"/>
        </w:rPr>
        <w:t xml:space="preserve"> </w:t>
      </w:r>
      <w:r w:rsidRPr="005A7C1B">
        <w:rPr>
          <w:lang w:val="es-ES"/>
        </w:rPr>
        <w:t>podrá</w:t>
      </w:r>
      <w:r w:rsidRPr="003E2463">
        <w:rPr>
          <w:lang w:val="es-ES"/>
        </w:rPr>
        <w:t xml:space="preserve"> presentar una reclamación </w:t>
      </w:r>
      <w:r w:rsidRPr="005A7C1B">
        <w:rPr>
          <w:lang w:val="es-ES"/>
        </w:rPr>
        <w:t xml:space="preserve">basada en este </w:t>
      </w:r>
      <w:proofErr w:type="spellStart"/>
      <w:r w:rsidRPr="005A7C1B">
        <w:rPr>
          <w:lang w:val="es-ES"/>
        </w:rPr>
        <w:t>Addendum</w:t>
      </w:r>
      <w:proofErr w:type="spellEnd"/>
      <w:r w:rsidRPr="005A7C1B">
        <w:rPr>
          <w:lang w:val="es-ES"/>
        </w:rPr>
        <w:t xml:space="preserve"> si lo hace a título</w:t>
      </w:r>
      <w:r w:rsidRPr="003E2463">
        <w:rPr>
          <w:lang w:val="es-ES"/>
        </w:rPr>
        <w:t xml:space="preserve"> individual y no como parte de una acción </w:t>
      </w:r>
      <w:r w:rsidRPr="005A7C1B">
        <w:rPr>
          <w:lang w:val="es-ES"/>
        </w:rPr>
        <w:t xml:space="preserve">de clase, </w:t>
      </w:r>
      <w:r w:rsidRPr="003E2463">
        <w:rPr>
          <w:lang w:val="es-ES"/>
        </w:rPr>
        <w:t>colectiva,</w:t>
      </w:r>
      <w:r w:rsidRPr="005A7C1B">
        <w:rPr>
          <w:lang w:val="es-ES"/>
        </w:rPr>
        <w:t xml:space="preserve"> de</w:t>
      </w:r>
      <w:r w:rsidRPr="003E2463">
        <w:rPr>
          <w:lang w:val="es-ES"/>
        </w:rPr>
        <w:t xml:space="preserve"> grup</w:t>
      </w:r>
      <w:r w:rsidRPr="005A7C1B">
        <w:rPr>
          <w:lang w:val="es-ES"/>
        </w:rPr>
        <w:t>o</w:t>
      </w:r>
      <w:r w:rsidRPr="003E2463">
        <w:rPr>
          <w:lang w:val="es-ES"/>
        </w:rPr>
        <w:t xml:space="preserve"> o </w:t>
      </w:r>
      <w:r w:rsidRPr="005A7C1B">
        <w:rPr>
          <w:lang w:val="es-ES"/>
        </w:rPr>
        <w:t>de representación</w:t>
      </w:r>
      <w:r w:rsidRPr="003E2463">
        <w:rPr>
          <w:lang w:val="es-ES"/>
        </w:rPr>
        <w:t xml:space="preserve">. Los derechos otorgados a los interesados en virtud de este </w:t>
      </w:r>
      <w:proofErr w:type="spellStart"/>
      <w:r w:rsidRPr="003E2463">
        <w:rPr>
          <w:lang w:val="es-ES"/>
        </w:rPr>
        <w:t>Addendum</w:t>
      </w:r>
      <w:proofErr w:type="spellEnd"/>
      <w:r w:rsidRPr="003E2463">
        <w:rPr>
          <w:lang w:val="es-ES"/>
        </w:rPr>
        <w:t xml:space="preserve"> son personales del interesado y no pueden ser cedidos.</w:t>
      </w:r>
    </w:p>
    <w:p w14:paraId="57411504" w14:textId="14CAE355" w:rsidR="004D5D88" w:rsidRPr="00380161" w:rsidRDefault="00E75A1E" w:rsidP="00E75A1E">
      <w:pPr>
        <w:pStyle w:val="ProductList-Body"/>
        <w:numPr>
          <w:ilvl w:val="0"/>
          <w:numId w:val="10"/>
        </w:numPr>
        <w:ind w:left="0" w:firstLine="0"/>
        <w:jc w:val="both"/>
        <w:rPr>
          <w:lang w:val="es-ES"/>
        </w:rPr>
      </w:pPr>
      <w:r>
        <w:rPr>
          <w:b/>
          <w:bCs/>
          <w:u w:val="single"/>
          <w:lang w:val="es-ES"/>
        </w:rPr>
        <w:t xml:space="preserve">Notificación </w:t>
      </w:r>
      <w:r w:rsidR="004D5D88" w:rsidRPr="00380161">
        <w:rPr>
          <w:b/>
          <w:bCs/>
          <w:u w:val="single"/>
          <w:lang w:val="es-ES"/>
        </w:rPr>
        <w:t>de cambio</w:t>
      </w:r>
      <w:r>
        <w:rPr>
          <w:b/>
          <w:bCs/>
          <w:u w:val="single"/>
          <w:lang w:val="es-ES"/>
        </w:rPr>
        <w:t>s</w:t>
      </w:r>
      <w:r w:rsidR="004D5D88" w:rsidRPr="00380161">
        <w:rPr>
          <w:lang w:val="es-ES"/>
        </w:rPr>
        <w:t xml:space="preserve">. Microsoft declara y garantiza que no tiene razón alguna para considerar que la legislación aplicable a Microsoft o a sus </w:t>
      </w:r>
      <w:proofErr w:type="spellStart"/>
      <w:r w:rsidR="004D5D88" w:rsidRPr="00380161">
        <w:rPr>
          <w:lang w:val="es-ES"/>
        </w:rPr>
        <w:t>subencargados</w:t>
      </w:r>
      <w:proofErr w:type="spellEnd"/>
      <w:r w:rsidR="004D5D88" w:rsidRPr="00380161">
        <w:rPr>
          <w:lang w:val="es-ES"/>
        </w:rPr>
        <w:t xml:space="preserve"> —incluyendo la legislación aplicable en cualquier país al que se transfieran datos personales, ya sea por Microsoft o a través de un </w:t>
      </w:r>
      <w:proofErr w:type="spellStart"/>
      <w:r w:rsidR="004D5D88" w:rsidRPr="00380161">
        <w:rPr>
          <w:lang w:val="es-ES"/>
        </w:rPr>
        <w:t>subencargado</w:t>
      </w:r>
      <w:proofErr w:type="spellEnd"/>
      <w:r w:rsidR="004D5D88" w:rsidRPr="00380161">
        <w:rPr>
          <w:lang w:val="es-ES"/>
        </w:rPr>
        <w:t xml:space="preserve">— le impide satisfacer las instrucciones recibidas del Cliente y las obligaciones que asume en virtud de este </w:t>
      </w:r>
      <w:proofErr w:type="spellStart"/>
      <w:r w:rsidR="004D5D88" w:rsidRPr="00380161">
        <w:rPr>
          <w:lang w:val="es-ES"/>
        </w:rPr>
        <w:t>Addendum</w:t>
      </w:r>
      <w:proofErr w:type="spellEnd"/>
      <w:r w:rsidR="004D5D88" w:rsidRPr="00380161">
        <w:rPr>
          <w:lang w:val="es-ES"/>
        </w:rPr>
        <w:t xml:space="preserve"> o de las Cláusulas Contractuales Tipo de 2021, y que en el supuesto de que se produjese un cambio en dicha legislación que sea susceptible de tener un efecto sustancial adverso sobre las garantías y obligaciones establecidas en este </w:t>
      </w:r>
      <w:proofErr w:type="spellStart"/>
      <w:r w:rsidR="004D5D88" w:rsidRPr="00380161">
        <w:rPr>
          <w:lang w:val="es-ES"/>
        </w:rPr>
        <w:t>Addendum</w:t>
      </w:r>
      <w:proofErr w:type="spellEnd"/>
      <w:r w:rsidR="004D5D88" w:rsidRPr="00380161">
        <w:rPr>
          <w:lang w:val="es-ES"/>
        </w:rPr>
        <w:t xml:space="preserve"> o en las Cláusulas Contractuales Tipo, Microsoft notificará sin demora dicho cambio al Cliente tan pronto como tenga conocimiento del mismo, en cuyo caso el Cliente tendrá derecho a suspender la transferencia de datos y/o a terminar el contrato.</w:t>
      </w:r>
    </w:p>
    <w:p w14:paraId="6EDC203C" w14:textId="77777777" w:rsidR="00590619" w:rsidRPr="00380161" w:rsidRDefault="00B143BE">
      <w:pPr>
        <w:rPr>
          <w:sz w:val="10"/>
          <w:szCs w:val="10"/>
          <w:lang w:val="es-ES"/>
        </w:rPr>
        <w:sectPr w:rsidR="00590619" w:rsidRPr="00380161" w:rsidSect="004B4668">
          <w:footerReference w:type="default" r:id="rId32"/>
          <w:pgSz w:w="12240" w:h="15840"/>
          <w:pgMar w:top="1440" w:right="720" w:bottom="1440" w:left="720" w:header="720" w:footer="720" w:gutter="0"/>
          <w:cols w:space="720"/>
          <w:titlePg/>
          <w:docGrid w:linePitch="360"/>
        </w:sectPr>
      </w:pPr>
      <w:bookmarkStart w:id="186" w:name="_Toc6563856"/>
      <w:bookmarkStart w:id="187" w:name="_Toc21617077"/>
      <w:bookmarkStart w:id="188" w:name="_Toc489605628"/>
      <w:bookmarkStart w:id="189" w:name="_Toc8395070"/>
      <w:bookmarkStart w:id="190" w:name="_Toc26972890"/>
      <w:r w:rsidRPr="00380161">
        <w:rPr>
          <w:lang w:val="es-ES"/>
        </w:rPr>
        <w:br w:type="page"/>
      </w:r>
    </w:p>
    <w:p w14:paraId="0E478D05" w14:textId="216BE497" w:rsidR="00237427" w:rsidRPr="00380161" w:rsidRDefault="00237427" w:rsidP="00E301E0">
      <w:pPr>
        <w:pStyle w:val="ProductList-SectionHeading"/>
        <w:spacing w:after="120"/>
        <w:jc w:val="both"/>
        <w:outlineLvl w:val="0"/>
        <w:rPr>
          <w:lang w:val="es-ES"/>
        </w:rPr>
      </w:pPr>
      <w:bookmarkStart w:id="191" w:name="_Toc8395071"/>
      <w:bookmarkStart w:id="192" w:name="_Toc489605629"/>
      <w:bookmarkStart w:id="193" w:name="_Toc6563859"/>
      <w:bookmarkStart w:id="194" w:name="_Toc21617080"/>
      <w:bookmarkStart w:id="195" w:name="_Toc26972906"/>
      <w:bookmarkStart w:id="196" w:name="Attachment1"/>
      <w:bookmarkStart w:id="197" w:name="_Toc155362855"/>
      <w:bookmarkEnd w:id="186"/>
      <w:bookmarkEnd w:id="187"/>
      <w:bookmarkEnd w:id="188"/>
      <w:bookmarkEnd w:id="189"/>
      <w:bookmarkEnd w:id="190"/>
      <w:r w:rsidRPr="00380161">
        <w:rPr>
          <w:lang w:val="es-ES"/>
        </w:rPr>
        <w:t xml:space="preserve">Anexo 1: </w:t>
      </w:r>
      <w:bookmarkEnd w:id="191"/>
      <w:bookmarkEnd w:id="192"/>
      <w:bookmarkEnd w:id="193"/>
      <w:bookmarkEnd w:id="194"/>
      <w:bookmarkEnd w:id="195"/>
      <w:bookmarkEnd w:id="196"/>
      <w:r w:rsidR="007F4AC6" w:rsidRPr="003E2463">
        <w:rPr>
          <w:lang w:val="es-ES"/>
        </w:rPr>
        <w:t>Términos de</w:t>
      </w:r>
      <w:r w:rsidR="007F4AC6" w:rsidRPr="005A7C1B">
        <w:rPr>
          <w:lang w:val="es-ES"/>
        </w:rPr>
        <w:t xml:space="preserve"> conformidad con e</w:t>
      </w:r>
      <w:r w:rsidR="007F4AC6" w:rsidRPr="003E2463">
        <w:rPr>
          <w:lang w:val="es-ES"/>
        </w:rPr>
        <w:t xml:space="preserve">l Reglamento </w:t>
      </w:r>
      <w:r w:rsidR="007F4AC6" w:rsidRPr="005A7C1B">
        <w:rPr>
          <w:lang w:val="es-ES"/>
        </w:rPr>
        <w:t xml:space="preserve">General </w:t>
      </w:r>
      <w:r w:rsidR="007F4AC6" w:rsidRPr="003E2463">
        <w:rPr>
          <w:lang w:val="es-ES"/>
        </w:rPr>
        <w:t>de Protección de Datos de la Unión Europea</w:t>
      </w:r>
      <w:bookmarkEnd w:id="197"/>
    </w:p>
    <w:p w14:paraId="2093B0B2" w14:textId="77777777" w:rsidR="00FE16D4" w:rsidRPr="003E2463" w:rsidRDefault="00FE16D4" w:rsidP="00302D30">
      <w:pPr>
        <w:pStyle w:val="ProductList-Body"/>
        <w:spacing w:after="120"/>
        <w:jc w:val="both"/>
        <w:rPr>
          <w:lang w:val="es-ES"/>
        </w:rPr>
      </w:pPr>
      <w:r w:rsidRPr="003E2463">
        <w:rPr>
          <w:lang w:val="es-ES"/>
        </w:rPr>
        <w:t xml:space="preserve">Microsoft asume los compromisos dispuestos en los </w:t>
      </w:r>
      <w:r w:rsidRPr="005A7C1B">
        <w:rPr>
          <w:lang w:val="es-ES"/>
        </w:rPr>
        <w:t xml:space="preserve">presentes </w:t>
      </w:r>
      <w:r w:rsidRPr="003E2463">
        <w:rPr>
          <w:lang w:val="es-ES"/>
        </w:rPr>
        <w:t>Términos del RGPD para todos los clientes a partir del día 25 de mayo de 2018. Estos compromisos son vinculantes para Microsoft con respecto al Cliente, sin importar (1) la versión de los Términos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aplicable a </w:t>
      </w:r>
      <w:r w:rsidRPr="005A7C1B">
        <w:rPr>
          <w:lang w:val="es-ES"/>
        </w:rPr>
        <w:t>una concreta</w:t>
      </w:r>
      <w:r w:rsidRPr="003E2463">
        <w:rPr>
          <w:lang w:val="es-ES"/>
        </w:rPr>
        <w:t xml:space="preserve"> suscripción </w:t>
      </w:r>
      <w:r w:rsidRPr="005A7C1B">
        <w:rPr>
          <w:lang w:val="es-ES"/>
        </w:rPr>
        <w:t xml:space="preserve">o licencia </w:t>
      </w:r>
      <w:r w:rsidRPr="003E2463">
        <w:rPr>
          <w:lang w:val="es-ES"/>
        </w:rPr>
        <w:t>de Producto</w:t>
      </w:r>
      <w:r>
        <w:rPr>
          <w:lang w:val="es-ES"/>
        </w:rPr>
        <w:t>s</w:t>
      </w:r>
      <w:r w:rsidRPr="003E2463">
        <w:rPr>
          <w:lang w:val="es-ES"/>
        </w:rPr>
        <w:t>; o (2) cualquier otro contrato que haga referencia al presente anexo.</w:t>
      </w:r>
    </w:p>
    <w:p w14:paraId="5CEE5F59" w14:textId="77777777" w:rsidR="00FE16D4" w:rsidRPr="003E2463" w:rsidRDefault="00FE16D4" w:rsidP="00302D30">
      <w:pPr>
        <w:pStyle w:val="ProductList-Body"/>
        <w:spacing w:after="120"/>
        <w:jc w:val="both"/>
        <w:rPr>
          <w:lang w:val="es-ES"/>
        </w:rPr>
      </w:pPr>
      <w:bookmarkStart w:id="198" w:name="_Hlk24455530"/>
      <w:r w:rsidRPr="003E2463">
        <w:rPr>
          <w:lang w:val="es-ES"/>
        </w:rPr>
        <w:t xml:space="preserve">A los efectos de los presentes Términos del RGPD, el Cliente y Microsoft </w:t>
      </w:r>
      <w:r w:rsidRPr="005A7C1B">
        <w:rPr>
          <w:lang w:val="es-ES"/>
        </w:rPr>
        <w:t>convienen</w:t>
      </w:r>
      <w:r w:rsidRPr="003E2463">
        <w:rPr>
          <w:lang w:val="es-ES"/>
        </w:rPr>
        <w:t xml:space="preserve"> en que el Cliente es el </w:t>
      </w:r>
      <w:r w:rsidRPr="005A7C1B">
        <w:rPr>
          <w:lang w:val="es-ES"/>
        </w:rPr>
        <w:t>responsable</w:t>
      </w:r>
      <w:r w:rsidRPr="003E2463">
        <w:rPr>
          <w:lang w:val="es-ES"/>
        </w:rPr>
        <w:t xml:space="preserve"> de los Datos Personales y que Microsoft es el </w:t>
      </w:r>
      <w:r w:rsidRPr="005A7C1B">
        <w:rPr>
          <w:lang w:val="es-ES"/>
        </w:rPr>
        <w:t>encargado del tratamiento</w:t>
      </w:r>
      <w:r w:rsidRPr="003E2463">
        <w:rPr>
          <w:lang w:val="es-ES"/>
        </w:rPr>
        <w:t xml:space="preserve"> de dichos datos, </w:t>
      </w:r>
      <w:r w:rsidRPr="005A7C1B">
        <w:rPr>
          <w:lang w:val="es-ES"/>
        </w:rPr>
        <w:t xml:space="preserve">con la salvedad de que, </w:t>
      </w:r>
      <w:r w:rsidRPr="003E2463">
        <w:rPr>
          <w:lang w:val="es-ES"/>
        </w:rPr>
        <w:t xml:space="preserve">si el Cliente está actuando en calidad de </w:t>
      </w:r>
      <w:r w:rsidRPr="005A7C1B">
        <w:rPr>
          <w:lang w:val="es-ES"/>
        </w:rPr>
        <w:t>encargado del tratamiento</w:t>
      </w:r>
      <w:r w:rsidRPr="003E2463">
        <w:rPr>
          <w:lang w:val="es-ES"/>
        </w:rPr>
        <w:t xml:space="preserve"> de los Datos Personales, </w:t>
      </w:r>
      <w:r w:rsidRPr="005A7C1B">
        <w:rPr>
          <w:lang w:val="es-ES"/>
        </w:rPr>
        <w:t>entonces</w:t>
      </w:r>
      <w:r w:rsidRPr="003E2463">
        <w:rPr>
          <w:lang w:val="es-ES"/>
        </w:rPr>
        <w:t xml:space="preserve"> Microsoft es un </w:t>
      </w:r>
      <w:proofErr w:type="spellStart"/>
      <w:r w:rsidRPr="003E2463">
        <w:rPr>
          <w:lang w:val="es-ES"/>
        </w:rPr>
        <w:t>subencargado</w:t>
      </w:r>
      <w:proofErr w:type="spellEnd"/>
      <w:r w:rsidRPr="003E2463">
        <w:rPr>
          <w:lang w:val="es-ES"/>
        </w:rPr>
        <w:t xml:space="preserve">. </w:t>
      </w:r>
      <w:r w:rsidRPr="005A7C1B">
        <w:rPr>
          <w:lang w:val="es-ES"/>
        </w:rPr>
        <w:t>Los presentes</w:t>
      </w:r>
      <w:r w:rsidRPr="003E2463">
        <w:rPr>
          <w:lang w:val="es-ES"/>
        </w:rPr>
        <w:t xml:space="preserve"> Términos del RGPD se aplican al </w:t>
      </w:r>
      <w:r w:rsidRPr="005A7C1B">
        <w:rPr>
          <w:lang w:val="es-ES"/>
        </w:rPr>
        <w:t>tratamiento</w:t>
      </w:r>
      <w:r w:rsidRPr="003E2463">
        <w:rPr>
          <w:lang w:val="es-ES"/>
        </w:rPr>
        <w:t xml:space="preserve"> de Datos Personales</w:t>
      </w:r>
      <w:r w:rsidRPr="005A7C1B">
        <w:rPr>
          <w:lang w:val="es-ES"/>
        </w:rPr>
        <w:t xml:space="preserve"> que Microsoft realice por cuenta del Cliente</w:t>
      </w:r>
      <w:r w:rsidRPr="003E2463">
        <w:rPr>
          <w:lang w:val="es-ES"/>
        </w:rPr>
        <w:t xml:space="preserve"> dentro del ámbito </w:t>
      </w:r>
      <w:r w:rsidRPr="005A7C1B">
        <w:rPr>
          <w:lang w:val="es-ES"/>
        </w:rPr>
        <w:t xml:space="preserve">de aplicación </w:t>
      </w:r>
      <w:r w:rsidRPr="003E2463">
        <w:rPr>
          <w:lang w:val="es-ES"/>
        </w:rPr>
        <w:t>del RGPD. Los presentes Términos del RGPD no limitan ni reducen los compromisos en materia de protección de datos que Microsoft asume ante el Cliente en los Términos de</w:t>
      </w:r>
      <w:r w:rsidRPr="005A7C1B">
        <w:rPr>
          <w:lang w:val="es-ES"/>
        </w:rPr>
        <w:t xml:space="preserve"> </w:t>
      </w:r>
      <w:r w:rsidRPr="003E2463">
        <w:rPr>
          <w:lang w:val="es-ES"/>
        </w:rPr>
        <w:t>l</w:t>
      </w:r>
      <w:r w:rsidRPr="005A7C1B">
        <w:rPr>
          <w:lang w:val="es-ES"/>
        </w:rPr>
        <w:t>os</w:t>
      </w:r>
      <w:r w:rsidRPr="003E2463">
        <w:rPr>
          <w:lang w:val="es-ES"/>
        </w:rPr>
        <w:t xml:space="preserve"> Producto</w:t>
      </w:r>
      <w:r w:rsidRPr="005A7C1B">
        <w:rPr>
          <w:lang w:val="es-ES"/>
        </w:rPr>
        <w:t>s</w:t>
      </w:r>
      <w:r w:rsidRPr="003E2463">
        <w:rPr>
          <w:lang w:val="es-ES"/>
        </w:rPr>
        <w:t xml:space="preserve"> o en cualquier otro acuerdo entre Microsoft y el Cliente. </w:t>
      </w:r>
      <w:r w:rsidRPr="005A7C1B">
        <w:rPr>
          <w:lang w:val="es-ES"/>
        </w:rPr>
        <w:t>Los presentes</w:t>
      </w:r>
      <w:r w:rsidRPr="003E2463">
        <w:rPr>
          <w:lang w:val="es-ES"/>
        </w:rPr>
        <w:t xml:space="preserve"> Términos del RGPD no se aplican cuando Microsoft es el responsable del </w:t>
      </w:r>
      <w:r w:rsidRPr="005A7C1B">
        <w:rPr>
          <w:lang w:val="es-ES"/>
        </w:rPr>
        <w:t>tratamiento</w:t>
      </w:r>
      <w:r w:rsidRPr="003E2463">
        <w:rPr>
          <w:lang w:val="es-ES"/>
        </w:rPr>
        <w:t xml:space="preserve"> de los Datos Personales.</w:t>
      </w:r>
      <w:bookmarkEnd w:id="198"/>
    </w:p>
    <w:p w14:paraId="187D3744" w14:textId="77777777" w:rsidR="00EC1562" w:rsidRPr="00237427" w:rsidRDefault="00EC1562" w:rsidP="00EC1562">
      <w:pPr>
        <w:pStyle w:val="ProductList-Body"/>
        <w:spacing w:after="120"/>
        <w:outlineLvl w:val="1"/>
        <w:rPr>
          <w:b/>
          <w:color w:val="00188F"/>
        </w:rPr>
      </w:pPr>
      <w:bookmarkStart w:id="199" w:name="_Toc26972907"/>
      <w:proofErr w:type="spellStart"/>
      <w:r>
        <w:rPr>
          <w:b/>
          <w:color w:val="00188F"/>
        </w:rPr>
        <w:t>Obligaciones</w:t>
      </w:r>
      <w:proofErr w:type="spellEnd"/>
      <w:r>
        <w:rPr>
          <w:b/>
          <w:color w:val="00188F"/>
        </w:rPr>
        <w:t xml:space="preserve"> </w:t>
      </w:r>
      <w:proofErr w:type="spellStart"/>
      <w:r>
        <w:rPr>
          <w:b/>
          <w:color w:val="00188F"/>
        </w:rPr>
        <w:t>pertinentes</w:t>
      </w:r>
      <w:proofErr w:type="spellEnd"/>
      <w:r>
        <w:rPr>
          <w:b/>
          <w:color w:val="00188F"/>
        </w:rPr>
        <w:t xml:space="preserve"> al GDPR: </w:t>
      </w:r>
      <w:proofErr w:type="spellStart"/>
      <w:r>
        <w:rPr>
          <w:b/>
          <w:color w:val="00188F"/>
        </w:rPr>
        <w:t>Artículos</w:t>
      </w:r>
      <w:proofErr w:type="spellEnd"/>
      <w:r>
        <w:rPr>
          <w:b/>
          <w:color w:val="00188F"/>
        </w:rPr>
        <w:t xml:space="preserve"> 5, 28, 32 y 33</w:t>
      </w:r>
    </w:p>
    <w:p w14:paraId="16BDF07D" w14:textId="77777777" w:rsidR="00EC1562" w:rsidRPr="00BD53D0" w:rsidRDefault="00EC1562" w:rsidP="00EC1562">
      <w:pPr>
        <w:pStyle w:val="ProductList-Body"/>
        <w:spacing w:after="120"/>
        <w:ind w:left="158"/>
        <w:rPr>
          <w:b/>
        </w:rPr>
      </w:pPr>
      <w:r>
        <w:rPr>
          <w:b/>
        </w:rPr>
        <w:t xml:space="preserve">1. </w:t>
      </w:r>
      <w:r>
        <w:rPr>
          <w:bCs/>
        </w:rPr>
        <w:t xml:space="preserve">Microsoft </w:t>
      </w:r>
      <w:proofErr w:type="spellStart"/>
      <w:r>
        <w:rPr>
          <w:bCs/>
        </w:rPr>
        <w:t>respalda</w:t>
      </w:r>
      <w:proofErr w:type="spellEnd"/>
      <w:r>
        <w:rPr>
          <w:bCs/>
        </w:rPr>
        <w:t xml:space="preserve"> las </w:t>
      </w:r>
      <w:proofErr w:type="spellStart"/>
      <w:r>
        <w:rPr>
          <w:bCs/>
        </w:rPr>
        <w:t>obligaciones</w:t>
      </w:r>
      <w:proofErr w:type="spellEnd"/>
      <w:r>
        <w:rPr>
          <w:bCs/>
        </w:rPr>
        <w:t xml:space="preserve"> de </w:t>
      </w:r>
      <w:proofErr w:type="spellStart"/>
      <w:r>
        <w:rPr>
          <w:bCs/>
        </w:rPr>
        <w:t>responsabilidad</w:t>
      </w:r>
      <w:proofErr w:type="spellEnd"/>
      <w:r>
        <w:rPr>
          <w:bCs/>
        </w:rPr>
        <w:t xml:space="preserve"> del </w:t>
      </w:r>
      <w:proofErr w:type="spellStart"/>
      <w:r>
        <w:rPr>
          <w:bCs/>
        </w:rPr>
        <w:t>Cliente</w:t>
      </w:r>
      <w:proofErr w:type="spellEnd"/>
      <w:r>
        <w:rPr>
          <w:bCs/>
        </w:rPr>
        <w:t xml:space="preserve"> a </w:t>
      </w:r>
      <w:proofErr w:type="spellStart"/>
      <w:r>
        <w:rPr>
          <w:bCs/>
        </w:rPr>
        <w:t>través</w:t>
      </w:r>
      <w:proofErr w:type="spellEnd"/>
      <w:r>
        <w:rPr>
          <w:bCs/>
        </w:rPr>
        <w:t xml:space="preserve"> de </w:t>
      </w:r>
      <w:proofErr w:type="spellStart"/>
      <w:r>
        <w:rPr>
          <w:bCs/>
        </w:rPr>
        <w:t>este</w:t>
      </w:r>
      <w:proofErr w:type="spellEnd"/>
      <w:r>
        <w:rPr>
          <w:bCs/>
        </w:rPr>
        <w:t xml:space="preserve"> DPA y la </w:t>
      </w:r>
      <w:proofErr w:type="spellStart"/>
      <w:r>
        <w:rPr>
          <w:bCs/>
        </w:rPr>
        <w:t>documentación</w:t>
      </w:r>
      <w:proofErr w:type="spellEnd"/>
      <w:r>
        <w:rPr>
          <w:bCs/>
        </w:rPr>
        <w:t xml:space="preserve"> del </w:t>
      </w:r>
      <w:proofErr w:type="spellStart"/>
      <w:r>
        <w:rPr>
          <w:bCs/>
        </w:rPr>
        <w:t>producto</w:t>
      </w:r>
      <w:proofErr w:type="spellEnd"/>
      <w:r>
        <w:rPr>
          <w:bCs/>
        </w:rPr>
        <w:t xml:space="preserve"> </w:t>
      </w:r>
      <w:proofErr w:type="spellStart"/>
      <w:r>
        <w:rPr>
          <w:bCs/>
        </w:rPr>
        <w:t>proporcionada</w:t>
      </w:r>
      <w:proofErr w:type="spellEnd"/>
      <w:r>
        <w:rPr>
          <w:bCs/>
        </w:rPr>
        <w:t xml:space="preserve"> al </w:t>
      </w:r>
      <w:proofErr w:type="spellStart"/>
      <w:r>
        <w:rPr>
          <w:bCs/>
        </w:rPr>
        <w:t>Cliente</w:t>
      </w:r>
      <w:proofErr w:type="spellEnd"/>
      <w:r>
        <w:rPr>
          <w:bCs/>
        </w:rPr>
        <w:t xml:space="preserve">, y </w:t>
      </w:r>
      <w:proofErr w:type="spellStart"/>
      <w:r>
        <w:rPr>
          <w:bCs/>
        </w:rPr>
        <w:t>continuará</w:t>
      </w:r>
      <w:proofErr w:type="spellEnd"/>
      <w:r>
        <w:rPr>
          <w:bCs/>
        </w:rPr>
        <w:t xml:space="preserve"> </w:t>
      </w:r>
      <w:proofErr w:type="spellStart"/>
      <w:r>
        <w:rPr>
          <w:bCs/>
        </w:rPr>
        <w:t>haciéndolo</w:t>
      </w:r>
      <w:proofErr w:type="spellEnd"/>
      <w:r>
        <w:rPr>
          <w:bCs/>
        </w:rPr>
        <w:t xml:space="preserve"> </w:t>
      </w:r>
      <w:proofErr w:type="spellStart"/>
      <w:r>
        <w:rPr>
          <w:bCs/>
        </w:rPr>
        <w:t>durante</w:t>
      </w:r>
      <w:proofErr w:type="spellEnd"/>
      <w:r>
        <w:rPr>
          <w:bCs/>
        </w:rPr>
        <w:t xml:space="preserve"> </w:t>
      </w:r>
      <w:proofErr w:type="spellStart"/>
      <w:r>
        <w:rPr>
          <w:bCs/>
        </w:rPr>
        <w:t>el</w:t>
      </w:r>
      <w:proofErr w:type="spellEnd"/>
      <w:r>
        <w:rPr>
          <w:bCs/>
        </w:rPr>
        <w:t xml:space="preserve"> </w:t>
      </w:r>
      <w:proofErr w:type="spellStart"/>
      <w:r>
        <w:rPr>
          <w:bCs/>
        </w:rPr>
        <w:t>plazo</w:t>
      </w:r>
      <w:proofErr w:type="spellEnd"/>
      <w:r>
        <w:rPr>
          <w:bCs/>
        </w:rPr>
        <w:t xml:space="preserve"> de la </w:t>
      </w:r>
      <w:proofErr w:type="spellStart"/>
      <w:r>
        <w:rPr>
          <w:bCs/>
        </w:rPr>
        <w:t>suscripción</w:t>
      </w:r>
      <w:proofErr w:type="spellEnd"/>
      <w:r>
        <w:rPr>
          <w:bCs/>
        </w:rPr>
        <w:t xml:space="preserve"> del </w:t>
      </w:r>
      <w:proofErr w:type="spellStart"/>
      <w:r>
        <w:rPr>
          <w:bCs/>
        </w:rPr>
        <w:t>Cliente</w:t>
      </w:r>
      <w:proofErr w:type="spellEnd"/>
      <w:r>
        <w:rPr>
          <w:bCs/>
        </w:rPr>
        <w:t xml:space="preserve"> o </w:t>
      </w:r>
      <w:proofErr w:type="spellStart"/>
      <w:r>
        <w:rPr>
          <w:bCs/>
        </w:rPr>
        <w:t>el</w:t>
      </w:r>
      <w:proofErr w:type="spellEnd"/>
      <w:r>
        <w:rPr>
          <w:bCs/>
        </w:rPr>
        <w:t xml:space="preserve"> </w:t>
      </w:r>
      <w:proofErr w:type="spellStart"/>
      <w:r>
        <w:rPr>
          <w:bCs/>
        </w:rPr>
        <w:t>contrato</w:t>
      </w:r>
      <w:proofErr w:type="spellEnd"/>
      <w:r>
        <w:rPr>
          <w:bCs/>
        </w:rPr>
        <w:t xml:space="preserve"> de </w:t>
      </w:r>
      <w:proofErr w:type="spellStart"/>
      <w:r>
        <w:rPr>
          <w:bCs/>
        </w:rPr>
        <w:t>Servicios</w:t>
      </w:r>
      <w:proofErr w:type="spellEnd"/>
      <w:r>
        <w:rPr>
          <w:bCs/>
        </w:rPr>
        <w:t xml:space="preserve"> </w:t>
      </w:r>
      <w:proofErr w:type="spellStart"/>
      <w:r>
        <w:rPr>
          <w:bCs/>
        </w:rPr>
        <w:t>Profesionales</w:t>
      </w:r>
      <w:proofErr w:type="spellEnd"/>
      <w:r>
        <w:rPr>
          <w:bCs/>
        </w:rPr>
        <w:t xml:space="preserve"> </w:t>
      </w:r>
      <w:proofErr w:type="spellStart"/>
      <w:r>
        <w:rPr>
          <w:bCs/>
        </w:rPr>
        <w:t>aplicable</w:t>
      </w:r>
      <w:proofErr w:type="spellEnd"/>
      <w:r>
        <w:rPr>
          <w:bCs/>
        </w:rPr>
        <w:t xml:space="preserve"> de </w:t>
      </w:r>
      <w:proofErr w:type="spellStart"/>
      <w:r>
        <w:rPr>
          <w:bCs/>
        </w:rPr>
        <w:t>conformidad</w:t>
      </w:r>
      <w:proofErr w:type="spellEnd"/>
      <w:r>
        <w:rPr>
          <w:bCs/>
        </w:rPr>
        <w:t xml:space="preserve"> con </w:t>
      </w:r>
      <w:proofErr w:type="spellStart"/>
      <w:r>
        <w:rPr>
          <w:bCs/>
        </w:rPr>
        <w:t>el</w:t>
      </w:r>
      <w:proofErr w:type="spellEnd"/>
      <w:r>
        <w:rPr>
          <w:bCs/>
        </w:rPr>
        <w:t xml:space="preserve"> </w:t>
      </w:r>
      <w:proofErr w:type="spellStart"/>
      <w:r>
        <w:rPr>
          <w:bCs/>
        </w:rPr>
        <w:t>apartado</w:t>
      </w:r>
      <w:proofErr w:type="spellEnd"/>
      <w:r>
        <w:rPr>
          <w:bCs/>
        </w:rPr>
        <w:t xml:space="preserve"> 3(h) a </w:t>
      </w:r>
      <w:proofErr w:type="spellStart"/>
      <w:r>
        <w:rPr>
          <w:bCs/>
        </w:rPr>
        <w:t>continuación</w:t>
      </w:r>
      <w:proofErr w:type="spellEnd"/>
      <w:r>
        <w:rPr>
          <w:bCs/>
        </w:rPr>
        <w:t>. (</w:t>
      </w:r>
      <w:proofErr w:type="spellStart"/>
      <w:r>
        <w:rPr>
          <w:bCs/>
        </w:rPr>
        <w:t>Artículo</w:t>
      </w:r>
      <w:proofErr w:type="spellEnd"/>
      <w:r>
        <w:rPr>
          <w:bCs/>
        </w:rPr>
        <w:t xml:space="preserve"> 5, </w:t>
      </w:r>
      <w:proofErr w:type="spellStart"/>
      <w:r>
        <w:rPr>
          <w:bCs/>
        </w:rPr>
        <w:t>apartado</w:t>
      </w:r>
      <w:proofErr w:type="spellEnd"/>
      <w:r>
        <w:rPr>
          <w:bCs/>
        </w:rPr>
        <w:t xml:space="preserve"> 2)</w:t>
      </w:r>
    </w:p>
    <w:bookmarkEnd w:id="199"/>
    <w:p w14:paraId="2ECE04F2" w14:textId="154A491C" w:rsidR="00FE16D4" w:rsidRPr="003E2463" w:rsidRDefault="00EC1562" w:rsidP="00302D30">
      <w:pPr>
        <w:pStyle w:val="ProductList-Body"/>
        <w:spacing w:after="120"/>
        <w:ind w:left="158"/>
        <w:jc w:val="both"/>
        <w:rPr>
          <w:lang w:val="es-ES"/>
        </w:rPr>
      </w:pPr>
      <w:r w:rsidRPr="00EC1562">
        <w:rPr>
          <w:b/>
          <w:lang w:val="es-ES"/>
        </w:rPr>
        <w:t>2</w:t>
      </w:r>
      <w:r w:rsidR="00FE16D4" w:rsidRPr="003E2463">
        <w:rPr>
          <w:b/>
          <w:lang w:val="es-ES"/>
        </w:rPr>
        <w:t xml:space="preserve">. </w:t>
      </w:r>
      <w:r w:rsidR="00FE16D4" w:rsidRPr="003E2463">
        <w:rPr>
          <w:lang w:val="es-ES"/>
        </w:rPr>
        <w:t>Microsoft no recurrirá a otro encargado sin la autorización previa por escrito, específica o general, del Cliente. En el caso de una autorización escrita de carácter general, Microsoft informará al Cliente de cualquier cambio previsto en la incorporación o sustitución de otros encargados, dando así al Cliente la oportunidad de oponerse a dichos cambios. (Artículo 28(2))</w:t>
      </w:r>
    </w:p>
    <w:p w14:paraId="30A08577" w14:textId="5DE384DF" w:rsidR="00FE16D4" w:rsidRPr="003E2463" w:rsidRDefault="00EC1562" w:rsidP="00302D30">
      <w:pPr>
        <w:pStyle w:val="ProductList-Body"/>
        <w:spacing w:after="120"/>
        <w:ind w:left="158"/>
        <w:jc w:val="both"/>
        <w:rPr>
          <w:lang w:val="es-ES"/>
        </w:rPr>
      </w:pPr>
      <w:r>
        <w:rPr>
          <w:b/>
          <w:lang w:val="es-ES"/>
        </w:rPr>
        <w:t>3</w:t>
      </w:r>
      <w:r w:rsidR="00FE16D4" w:rsidRPr="003E2463">
        <w:rPr>
          <w:b/>
          <w:lang w:val="es-ES"/>
        </w:rPr>
        <w:t>.</w:t>
      </w:r>
      <w:r w:rsidR="00FE16D4" w:rsidRPr="003E2463">
        <w:rPr>
          <w:lang w:val="es-ES"/>
        </w:rPr>
        <w:t xml:space="preserve"> </w:t>
      </w:r>
      <w:r w:rsidR="00FE16D4" w:rsidRPr="005A7C1B">
        <w:rPr>
          <w:lang w:val="es-ES"/>
        </w:rPr>
        <w:t>El tratamiento por Microsoft se regirá por los presentes Términos del RGPD con arreglo al Derecho de la Unión Europea (“Unión”) o de los Estados miembros, que vinculan a Microsoft respecto del Cliente. En el contrato de licencias por volumen del Cliente, que incluye los presentes Términos del RGPD, se establecen el objeto, la duración, la naturaleza y la finalidad del tratamiento, el tipo de Datos Personales, las categorías de interesados, y las obligaciones y derechos del Cliente. En particular, Microsoft:</w:t>
      </w:r>
    </w:p>
    <w:p w14:paraId="192CFFFF" w14:textId="77777777" w:rsidR="00FE16D4" w:rsidRPr="003E2463" w:rsidRDefault="00FE16D4" w:rsidP="00302D30">
      <w:pPr>
        <w:pStyle w:val="ProductList-Body"/>
        <w:spacing w:after="120"/>
        <w:ind w:left="1440" w:hanging="720"/>
        <w:jc w:val="both"/>
        <w:rPr>
          <w:lang w:val="es-ES"/>
        </w:rPr>
      </w:pPr>
      <w:r w:rsidRPr="003E2463">
        <w:rPr>
          <w:b/>
          <w:lang w:val="es-ES"/>
        </w:rPr>
        <w:t>(a)</w:t>
      </w:r>
      <w:r w:rsidRPr="003E2463">
        <w:rPr>
          <w:lang w:val="es-ES"/>
        </w:rPr>
        <w:tab/>
      </w:r>
      <w:r w:rsidRPr="005A7C1B">
        <w:rPr>
          <w:lang w:val="es-ES"/>
        </w:rPr>
        <w:t>tratará los Datos Personales únicamente siguiendo instrucciones documentadas del Cliente, inclusive con respecto a las transferencias de Datos Personales a un tercer país o una organización internacional, salvo que esté obligado a ello en virtud del Derecho de la Unión o de los Estados miembros que se aplique a Microsoft; en tal caso, Microsoft informará al Cliente de esa exigencia legal previa al tratamiento, salvo que tal Derecho lo prohíba por razones importantes de interés público;</w:t>
      </w:r>
    </w:p>
    <w:p w14:paraId="6E65A456" w14:textId="77777777" w:rsidR="00FE16D4" w:rsidRPr="003E2463" w:rsidRDefault="00FE16D4" w:rsidP="00302D30">
      <w:pPr>
        <w:pStyle w:val="ProductList-Body"/>
        <w:spacing w:after="120"/>
        <w:ind w:left="1440" w:hanging="720"/>
        <w:jc w:val="both"/>
        <w:rPr>
          <w:lang w:val="es-ES"/>
        </w:rPr>
      </w:pPr>
      <w:r w:rsidRPr="003E2463">
        <w:rPr>
          <w:b/>
          <w:lang w:val="es-ES"/>
        </w:rPr>
        <w:t>(b)</w:t>
      </w:r>
      <w:r w:rsidRPr="003E2463">
        <w:rPr>
          <w:lang w:val="es-ES"/>
        </w:rPr>
        <w:tab/>
        <w:t xml:space="preserve">garantizará que las personas autorizadas para </w:t>
      </w:r>
      <w:r w:rsidRPr="005A7C1B">
        <w:rPr>
          <w:lang w:val="es-ES"/>
        </w:rPr>
        <w:t xml:space="preserve">tratar </w:t>
      </w:r>
      <w:r w:rsidRPr="003E2463">
        <w:rPr>
          <w:lang w:val="es-ES"/>
        </w:rPr>
        <w:t>los Datos Personales se hayan comprometido a respetar la confidencialidad o estén sujetas a una obligación de confidencialidad de naturaleza estatutaria</w:t>
      </w:r>
      <w:r w:rsidRPr="005A7C1B">
        <w:rPr>
          <w:lang w:val="es-ES"/>
        </w:rPr>
        <w:t>;</w:t>
      </w:r>
      <w:r w:rsidRPr="003E2463">
        <w:rPr>
          <w:lang w:val="es-ES"/>
        </w:rPr>
        <w:t xml:space="preserve"> </w:t>
      </w:r>
    </w:p>
    <w:p w14:paraId="4C5E7B1E" w14:textId="77777777" w:rsidR="00FE16D4" w:rsidRPr="003E2463" w:rsidRDefault="00FE16D4" w:rsidP="00302D30">
      <w:pPr>
        <w:pStyle w:val="ProductList-Body"/>
        <w:spacing w:after="120"/>
        <w:ind w:left="720"/>
        <w:jc w:val="both"/>
        <w:rPr>
          <w:lang w:val="es-ES"/>
        </w:rPr>
      </w:pPr>
      <w:r w:rsidRPr="003E2463">
        <w:rPr>
          <w:b/>
          <w:lang w:val="es-ES"/>
        </w:rPr>
        <w:t>(c)</w:t>
      </w:r>
      <w:r w:rsidRPr="003E2463">
        <w:rPr>
          <w:lang w:val="es-ES"/>
        </w:rPr>
        <w:tab/>
        <w:t xml:space="preserve">tomará todas las medidas necesarias de conformidad con el artículo 32 del RGPD; </w:t>
      </w:r>
    </w:p>
    <w:p w14:paraId="5FA5FBBF" w14:textId="77777777" w:rsidR="00FE16D4" w:rsidRPr="003E2463" w:rsidRDefault="00FE16D4" w:rsidP="00302D30">
      <w:pPr>
        <w:pStyle w:val="ProductList-Body"/>
        <w:spacing w:after="120"/>
        <w:ind w:left="720"/>
        <w:jc w:val="both"/>
        <w:rPr>
          <w:lang w:val="es-ES"/>
        </w:rPr>
      </w:pPr>
      <w:r w:rsidRPr="003E2463">
        <w:rPr>
          <w:b/>
          <w:lang w:val="es-ES"/>
        </w:rPr>
        <w:t>(d)</w:t>
      </w:r>
      <w:r w:rsidRPr="003E2463">
        <w:rPr>
          <w:lang w:val="es-ES"/>
        </w:rPr>
        <w:tab/>
        <w:t xml:space="preserve">respetará las condiciones indicadas en los párrafos 1 y 3 para recurrir a otro encargado del </w:t>
      </w:r>
      <w:r w:rsidRPr="005A7C1B">
        <w:rPr>
          <w:lang w:val="es-ES"/>
        </w:rPr>
        <w:t>tratamiento</w:t>
      </w:r>
      <w:r w:rsidRPr="003E2463">
        <w:rPr>
          <w:lang w:val="es-ES"/>
        </w:rPr>
        <w:t xml:space="preserve">; </w:t>
      </w:r>
    </w:p>
    <w:p w14:paraId="7DB7C405" w14:textId="77777777" w:rsidR="00FE16D4" w:rsidRPr="003E2463" w:rsidRDefault="00FE16D4" w:rsidP="00302D30">
      <w:pPr>
        <w:pStyle w:val="ProductList-Body"/>
        <w:spacing w:after="120"/>
        <w:ind w:left="1440" w:hanging="720"/>
        <w:jc w:val="both"/>
        <w:rPr>
          <w:lang w:val="es-ES"/>
        </w:rPr>
      </w:pPr>
      <w:r w:rsidRPr="003E2463">
        <w:rPr>
          <w:b/>
          <w:lang w:val="es-ES"/>
        </w:rPr>
        <w:t>(e)</w:t>
      </w:r>
      <w:r w:rsidRPr="003E2463">
        <w:rPr>
          <w:lang w:val="es-ES"/>
        </w:rPr>
        <w:tab/>
        <w:t xml:space="preserve">asistirá al Cliente, teniendo en cuenta la naturaleza del </w:t>
      </w:r>
      <w:r w:rsidRPr="005A7C1B">
        <w:rPr>
          <w:lang w:val="es-ES"/>
        </w:rPr>
        <w:t>tratamiento</w:t>
      </w:r>
      <w:r w:rsidRPr="003E2463">
        <w:rPr>
          <w:lang w:val="es-ES"/>
        </w:rPr>
        <w:t xml:space="preserve">, a través de medidas técnicas y organizativas apropiadas, siempre que sea posible, para que este pueda cumplir su obligación de responder a las solicitudes que tengan por objeto el ejercicio de los derechos de los interesados establecidos en el capítulo III del RGPD; </w:t>
      </w:r>
    </w:p>
    <w:p w14:paraId="0DE7FAC4" w14:textId="77777777" w:rsidR="00FE16D4" w:rsidRPr="003E2463" w:rsidRDefault="00FE16D4" w:rsidP="00302D30">
      <w:pPr>
        <w:pStyle w:val="ProductList-Body"/>
        <w:spacing w:after="120"/>
        <w:ind w:left="1440" w:hanging="720"/>
        <w:jc w:val="both"/>
        <w:rPr>
          <w:lang w:val="es-ES"/>
        </w:rPr>
      </w:pPr>
      <w:r w:rsidRPr="003E2463">
        <w:rPr>
          <w:b/>
          <w:lang w:val="es-ES"/>
        </w:rPr>
        <w:t>(f)</w:t>
      </w:r>
      <w:r w:rsidRPr="003E2463">
        <w:rPr>
          <w:lang w:val="es-ES"/>
        </w:rPr>
        <w:tab/>
        <w:t xml:space="preserve">ayudará al Cliente a garantizar el cumplimiento de las obligaciones establecidas en los </w:t>
      </w:r>
      <w:r w:rsidRPr="005A7C1B">
        <w:rPr>
          <w:lang w:val="es-ES"/>
        </w:rPr>
        <w:t>a</w:t>
      </w:r>
      <w:r w:rsidRPr="003E2463">
        <w:rPr>
          <w:lang w:val="es-ES"/>
        </w:rPr>
        <w:t xml:space="preserve">rtículos 32 a 36 del RGPD, teniendo en cuenta la naturaleza del </w:t>
      </w:r>
      <w:r w:rsidRPr="005A7C1B">
        <w:rPr>
          <w:lang w:val="es-ES"/>
        </w:rPr>
        <w:t>tratamiento</w:t>
      </w:r>
      <w:r w:rsidRPr="003E2463">
        <w:rPr>
          <w:lang w:val="es-ES"/>
        </w:rPr>
        <w:t xml:space="preserve"> y la información a disposición de Microsoft</w:t>
      </w:r>
      <w:r w:rsidRPr="005A7C1B">
        <w:rPr>
          <w:lang w:val="es-ES"/>
        </w:rPr>
        <w:t>;</w:t>
      </w:r>
    </w:p>
    <w:p w14:paraId="178BE9ED" w14:textId="77777777" w:rsidR="00FE16D4" w:rsidRPr="003E2463" w:rsidRDefault="00FE16D4" w:rsidP="00302D30">
      <w:pPr>
        <w:pStyle w:val="ProductList-Body"/>
        <w:spacing w:after="120"/>
        <w:ind w:left="1440" w:hanging="720"/>
        <w:jc w:val="both"/>
        <w:rPr>
          <w:lang w:val="es-ES"/>
        </w:rPr>
      </w:pPr>
      <w:r w:rsidRPr="003E2463">
        <w:rPr>
          <w:b/>
          <w:lang w:val="es-ES"/>
        </w:rPr>
        <w:t>(g)</w:t>
      </w:r>
      <w:r w:rsidRPr="003E2463">
        <w:rPr>
          <w:lang w:val="es-ES"/>
        </w:rPr>
        <w:tab/>
        <w:t xml:space="preserve">a elección del Cliente, suprimirá o devolverá todos los Datos Personales al Cliente una vez finalice la presentación de los servicios de </w:t>
      </w:r>
      <w:r w:rsidRPr="005A7C1B">
        <w:rPr>
          <w:lang w:val="es-ES"/>
        </w:rPr>
        <w:t>tratamiento</w:t>
      </w:r>
      <w:r w:rsidRPr="003E2463">
        <w:rPr>
          <w:lang w:val="es-ES"/>
        </w:rPr>
        <w:t xml:space="preserve">, y suprimirá las copias existentes </w:t>
      </w:r>
      <w:r w:rsidRPr="005A7C1B">
        <w:rPr>
          <w:lang w:val="es-ES"/>
        </w:rPr>
        <w:t xml:space="preserve">a menos </w:t>
      </w:r>
      <w:r w:rsidRPr="003E2463">
        <w:rPr>
          <w:lang w:val="es-ES"/>
        </w:rPr>
        <w:t xml:space="preserve">que se requiera la conservación de los Datos Personales bajo el Derecho de la Unión o de los Estados miembros; </w:t>
      </w:r>
    </w:p>
    <w:p w14:paraId="6D99EFD4" w14:textId="77777777" w:rsidR="00FE16D4" w:rsidRPr="003E2463" w:rsidRDefault="00FE16D4" w:rsidP="00302D30">
      <w:pPr>
        <w:pStyle w:val="ProductList-Body"/>
        <w:spacing w:after="120"/>
        <w:ind w:left="1440" w:hanging="720"/>
        <w:jc w:val="both"/>
        <w:rPr>
          <w:lang w:val="es-ES"/>
        </w:rPr>
      </w:pPr>
      <w:r w:rsidRPr="003E2463">
        <w:rPr>
          <w:b/>
          <w:lang w:val="es-ES"/>
        </w:rPr>
        <w:t>(h)</w:t>
      </w:r>
      <w:r w:rsidRPr="003E2463">
        <w:rPr>
          <w:lang w:val="es-ES"/>
        </w:rPr>
        <w:tab/>
        <w:t xml:space="preserve">pondrá a disposición del Cliente toda la información necesaria para demostrar el cumplimiento de las obligaciones establecidas en el artículo 28 del RGPD, así como para permitir y contribuir a la realización de auditorías, incluidas inspecciones, por parte del Cliente o de otro auditor autorizado por el Cliente. </w:t>
      </w:r>
    </w:p>
    <w:p w14:paraId="459283D6" w14:textId="77777777" w:rsidR="00FE16D4" w:rsidRPr="003E2463" w:rsidRDefault="00FE16D4" w:rsidP="00302D30">
      <w:pPr>
        <w:pStyle w:val="ProductList-Body"/>
        <w:spacing w:after="120"/>
        <w:ind w:left="158"/>
        <w:jc w:val="both"/>
        <w:rPr>
          <w:lang w:val="es-ES"/>
        </w:rPr>
      </w:pPr>
      <w:r w:rsidRPr="003E2463">
        <w:rPr>
          <w:lang w:val="es-ES"/>
        </w:rPr>
        <w:t>Microsoft informará inmediatamente al Cliente si, en su opinión, una instrucción infringe el RGPD u otras disposiciones en materia de protección de datos de la Unión o de los Estados miembros. (Artículo 28(3))</w:t>
      </w:r>
    </w:p>
    <w:p w14:paraId="20D89145" w14:textId="7C6D46B6" w:rsidR="00FE16D4" w:rsidRPr="003E2463" w:rsidRDefault="00EC1562" w:rsidP="00302D30">
      <w:pPr>
        <w:pStyle w:val="ProductList-Body"/>
        <w:spacing w:after="120"/>
        <w:ind w:left="158"/>
        <w:jc w:val="both"/>
        <w:rPr>
          <w:lang w:val="es-ES"/>
        </w:rPr>
      </w:pPr>
      <w:r>
        <w:rPr>
          <w:b/>
          <w:lang w:val="es-ES"/>
        </w:rPr>
        <w:t>4</w:t>
      </w:r>
      <w:r w:rsidR="00FE16D4" w:rsidRPr="003E2463">
        <w:rPr>
          <w:b/>
          <w:lang w:val="es-ES"/>
        </w:rPr>
        <w:t>.</w:t>
      </w:r>
      <w:r w:rsidR="00FE16D4" w:rsidRPr="003E2463">
        <w:rPr>
          <w:lang w:val="es-ES"/>
        </w:rPr>
        <w:t xml:space="preserve"> </w:t>
      </w:r>
      <w:r w:rsidR="00FE16D4" w:rsidRPr="005A7C1B">
        <w:rPr>
          <w:lang w:val="es-ES"/>
        </w:rPr>
        <w:t>Cuando Microsoft recurra a otro encargado para llevar a cabo determinadas actividades de tratamiento por cuenta del Cliente, se impondrá a este otro encargado, mediante contrato u otro acto jurídico establecido con arreglo al Derecho de la Unión o de los Estados Miembros, las mismas obligaciones de protección de datos que las estipuladas en los presentes Términos del RGPD, en particular la prestación de garantías suficientes de aplicación de medidas técnicas y organizativas apropiadas de manera que el tratamiento sea conforme con las disposiciones del RGPD. Si ese otro encargado incumple sus obligaciones de protección de datos, Microsoft seguirá siendo plenamente responsable ante el Cliente por lo que respecta al cumplimiento de las obligaciones del otro encargado. (Artículo 28(4))</w:t>
      </w:r>
    </w:p>
    <w:p w14:paraId="2F49C674" w14:textId="073E9CF2" w:rsidR="00FE16D4" w:rsidRPr="005A7C1B" w:rsidRDefault="00EC1562" w:rsidP="00302D30">
      <w:pPr>
        <w:pStyle w:val="ProductList-Body"/>
        <w:spacing w:after="120"/>
        <w:ind w:left="158"/>
        <w:jc w:val="both"/>
        <w:rPr>
          <w:lang w:val="es-ES"/>
        </w:rPr>
      </w:pPr>
      <w:r>
        <w:rPr>
          <w:b/>
          <w:lang w:val="es-ES"/>
        </w:rPr>
        <w:t>5</w:t>
      </w:r>
      <w:r w:rsidR="00FE16D4" w:rsidRPr="005A7C1B">
        <w:rPr>
          <w:b/>
          <w:lang w:val="es-ES"/>
        </w:rPr>
        <w:t>.</w:t>
      </w:r>
      <w:r w:rsidR="00FE16D4" w:rsidRPr="005A7C1B">
        <w:rPr>
          <w:lang w:val="es-ES"/>
        </w:rPr>
        <w:t xml:space="preserve"> Teniendo en cuenta el estado de la técnica, los costes de aplicación, y la naturaleza, el ámbito, el contexto y los fines del tratamiento, así como los riesgos de probabilidad y gravedad variables para los derechos y libertades de las personas físicas, el Cliente y Microsoft aplicarán medidas técnicas y organizativas apropiadas para garantizar el nivel de seguridad adecuado al riesgo, que en su caso incluya, entre otros: </w:t>
      </w:r>
    </w:p>
    <w:p w14:paraId="3C4F276F" w14:textId="77777777" w:rsidR="00FE16D4" w:rsidRPr="003E2463" w:rsidRDefault="00FE16D4" w:rsidP="00302D30">
      <w:pPr>
        <w:pStyle w:val="ProductList-Body"/>
        <w:spacing w:after="120"/>
        <w:ind w:left="720"/>
        <w:jc w:val="both"/>
        <w:rPr>
          <w:lang w:val="es-ES"/>
        </w:rPr>
      </w:pPr>
      <w:r w:rsidRPr="003E2463">
        <w:rPr>
          <w:rFonts w:cstheme="minorHAnsi"/>
          <w:b/>
          <w:szCs w:val="18"/>
          <w:lang w:val="es-ES"/>
        </w:rPr>
        <w:t>(a)</w:t>
      </w:r>
      <w:r w:rsidRPr="003E2463">
        <w:rPr>
          <w:rFonts w:cstheme="minorHAnsi"/>
          <w:szCs w:val="18"/>
          <w:lang w:val="es-ES"/>
        </w:rPr>
        <w:tab/>
        <w:t xml:space="preserve">la </w:t>
      </w:r>
      <w:proofErr w:type="spellStart"/>
      <w:r w:rsidRPr="003E2463">
        <w:rPr>
          <w:rFonts w:cstheme="minorHAnsi"/>
          <w:szCs w:val="18"/>
          <w:lang w:val="es-ES"/>
        </w:rPr>
        <w:t>seudonimización</w:t>
      </w:r>
      <w:proofErr w:type="spellEnd"/>
      <w:r w:rsidRPr="003E2463">
        <w:rPr>
          <w:rFonts w:cstheme="minorHAnsi"/>
          <w:szCs w:val="18"/>
          <w:lang w:val="es-ES"/>
        </w:rPr>
        <w:t xml:space="preserve"> y el cifrado de Datos Personales; </w:t>
      </w:r>
    </w:p>
    <w:p w14:paraId="43A89841" w14:textId="77777777" w:rsidR="00FE16D4" w:rsidRPr="003E2463" w:rsidRDefault="00FE16D4" w:rsidP="00302D30">
      <w:pPr>
        <w:pStyle w:val="ProductList-Body"/>
        <w:spacing w:after="120"/>
        <w:ind w:left="1440" w:hanging="720"/>
        <w:jc w:val="both"/>
        <w:rPr>
          <w:lang w:val="es-ES"/>
        </w:rPr>
      </w:pPr>
      <w:r w:rsidRPr="003E2463">
        <w:rPr>
          <w:rFonts w:cstheme="minorHAnsi"/>
          <w:b/>
          <w:szCs w:val="18"/>
          <w:lang w:val="es-ES"/>
        </w:rPr>
        <w:t>(b)</w:t>
      </w:r>
      <w:r w:rsidRPr="003E2463">
        <w:rPr>
          <w:rFonts w:cstheme="minorHAnsi"/>
          <w:szCs w:val="18"/>
          <w:lang w:val="es-ES"/>
        </w:rPr>
        <w:tab/>
        <w:t xml:space="preserve">la capacidad de garantizar la confidencialidad, integridad, disponibilidad y resistencia permanentes de los sistemas y servicios de </w:t>
      </w:r>
      <w:r w:rsidRPr="005A7C1B">
        <w:rPr>
          <w:rFonts w:cs="Calibri"/>
          <w:szCs w:val="18"/>
          <w:lang w:val="es-ES"/>
        </w:rPr>
        <w:t>tratamiento</w:t>
      </w:r>
      <w:r w:rsidRPr="003E2463">
        <w:rPr>
          <w:rFonts w:cstheme="minorHAnsi"/>
          <w:szCs w:val="18"/>
          <w:lang w:val="es-ES"/>
        </w:rPr>
        <w:t xml:space="preserve">; </w:t>
      </w:r>
    </w:p>
    <w:p w14:paraId="35E5C1AB" w14:textId="77777777" w:rsidR="00FE16D4" w:rsidRPr="005A7C1B" w:rsidRDefault="00FE16D4" w:rsidP="00302D30">
      <w:pPr>
        <w:pStyle w:val="ProductList-Body"/>
        <w:spacing w:after="120"/>
        <w:ind w:left="1440" w:right="600" w:hanging="720"/>
        <w:jc w:val="both"/>
        <w:rPr>
          <w:lang w:val="es-ES"/>
        </w:rPr>
      </w:pPr>
      <w:r w:rsidRPr="003E2463">
        <w:rPr>
          <w:rFonts w:cstheme="minorHAnsi"/>
          <w:b/>
          <w:szCs w:val="18"/>
          <w:lang w:val="es-ES"/>
        </w:rPr>
        <w:t>(c)</w:t>
      </w:r>
      <w:r w:rsidRPr="003E2463">
        <w:rPr>
          <w:rFonts w:cstheme="minorHAnsi"/>
          <w:szCs w:val="18"/>
          <w:lang w:val="es-ES"/>
        </w:rPr>
        <w:tab/>
      </w:r>
      <w:r w:rsidRPr="005A7C1B">
        <w:rPr>
          <w:rFonts w:cs="Calibri"/>
          <w:szCs w:val="18"/>
          <w:lang w:val="es-ES"/>
        </w:rPr>
        <w:t>la capacidad de restaurar la disponibilidad y el acceso a los Datos Personales de forma rápida en caso de incidente físico o técnico; y</w:t>
      </w:r>
    </w:p>
    <w:p w14:paraId="4A437E9C" w14:textId="77777777" w:rsidR="00FE16D4" w:rsidRPr="003E2463" w:rsidRDefault="00FE16D4" w:rsidP="00302D30">
      <w:pPr>
        <w:pStyle w:val="ProductList-Body"/>
        <w:spacing w:after="120"/>
        <w:ind w:left="1440" w:hanging="720"/>
        <w:jc w:val="both"/>
        <w:rPr>
          <w:lang w:val="es-ES"/>
        </w:rPr>
      </w:pPr>
      <w:r w:rsidRPr="003E2463">
        <w:rPr>
          <w:rFonts w:cstheme="minorHAnsi"/>
          <w:b/>
          <w:szCs w:val="18"/>
          <w:lang w:val="es-ES"/>
        </w:rPr>
        <w:t>(d)</w:t>
      </w:r>
      <w:r w:rsidRPr="003E2463">
        <w:rPr>
          <w:rFonts w:cstheme="minorHAnsi"/>
          <w:szCs w:val="18"/>
          <w:lang w:val="es-ES"/>
        </w:rPr>
        <w:tab/>
        <w:t xml:space="preserve">un proceso de verificación, evaluación y valoración regulares de la eficacia de las medidas técnicas y organizativas para garantizar la seguridad del </w:t>
      </w:r>
      <w:r w:rsidRPr="005A7C1B">
        <w:rPr>
          <w:rFonts w:cs="Calibri"/>
          <w:szCs w:val="18"/>
          <w:lang w:val="es-ES"/>
        </w:rPr>
        <w:t>tratamiento</w:t>
      </w:r>
      <w:r w:rsidRPr="003E2463">
        <w:rPr>
          <w:rFonts w:cstheme="minorHAnsi"/>
          <w:szCs w:val="18"/>
          <w:lang w:val="es-ES"/>
        </w:rPr>
        <w:t>. (Artículo 32(1))</w:t>
      </w:r>
    </w:p>
    <w:p w14:paraId="1A5CF713" w14:textId="0817A7E4" w:rsidR="00FE16D4" w:rsidRPr="005A7C1B" w:rsidRDefault="00EC1562" w:rsidP="00302D30">
      <w:pPr>
        <w:pStyle w:val="ProductList-Body"/>
        <w:spacing w:after="120"/>
        <w:ind w:left="158"/>
        <w:jc w:val="both"/>
        <w:rPr>
          <w:lang w:val="es-ES"/>
        </w:rPr>
      </w:pPr>
      <w:r>
        <w:rPr>
          <w:b/>
          <w:lang w:val="es-ES"/>
        </w:rPr>
        <w:t>6</w:t>
      </w:r>
      <w:r w:rsidR="00FE16D4" w:rsidRPr="005A7C1B">
        <w:rPr>
          <w:b/>
          <w:lang w:val="es-ES"/>
        </w:rPr>
        <w:t>.</w:t>
      </w:r>
      <w:r w:rsidR="00FE16D4" w:rsidRPr="005A7C1B">
        <w:rPr>
          <w:lang w:val="es-ES"/>
        </w:rPr>
        <w:t xml:space="preserve"> Al evaluar la adecuación del nivel de seguridad, se tendrán particularmente en cuenta los riesgos que presente el tratamiento de datos, en particular como consecuencia de la destrucción, pérdida o alteración accidental o ilícita de Datos Personales transmitidos, conservados o tratados de otra forma, o la comunicación o acceso no autorizados a dichos datos. (Artículo 32(2))</w:t>
      </w:r>
    </w:p>
    <w:p w14:paraId="7B7F438E" w14:textId="0E907D3E" w:rsidR="00FE16D4" w:rsidRPr="005A7C1B" w:rsidRDefault="00EC1562" w:rsidP="00302D30">
      <w:pPr>
        <w:pStyle w:val="ProductList-Body"/>
        <w:spacing w:after="120"/>
        <w:ind w:left="158"/>
        <w:jc w:val="both"/>
        <w:rPr>
          <w:lang w:val="es-ES"/>
        </w:rPr>
      </w:pPr>
      <w:r>
        <w:rPr>
          <w:b/>
          <w:lang w:val="es-ES"/>
        </w:rPr>
        <w:t>7</w:t>
      </w:r>
      <w:r w:rsidR="00FE16D4" w:rsidRPr="005A7C1B">
        <w:rPr>
          <w:lang w:val="es-ES"/>
        </w:rPr>
        <w:t xml:space="preserve"> </w:t>
      </w:r>
      <w:proofErr w:type="gramStart"/>
      <w:r w:rsidR="00FE16D4" w:rsidRPr="005A7C1B">
        <w:rPr>
          <w:lang w:val="es-ES"/>
        </w:rPr>
        <w:t>El</w:t>
      </w:r>
      <w:proofErr w:type="gramEnd"/>
      <w:r w:rsidR="00FE16D4" w:rsidRPr="005A7C1B">
        <w:rPr>
          <w:lang w:val="es-ES"/>
        </w:rPr>
        <w:t xml:space="preserve"> Cliente y Microsoft tomarán medidas para garantizar que cualquier persona que actúe bajo la autoridad del Cliente o de Microsoft y tenga acceso a Datos Personales solo pueda tratar dichos datos siguiendo instrucciones del Cliente, salvo que esté obligada a ello en virtud del Derecho de la Unión o de los Estados miembros. (Artículo 32(4))</w:t>
      </w:r>
    </w:p>
    <w:p w14:paraId="5C4F8C81" w14:textId="58217BD4" w:rsidR="00FE16D4" w:rsidRPr="003E2463" w:rsidRDefault="00EC1562" w:rsidP="00302D30">
      <w:pPr>
        <w:pStyle w:val="ProductList-Body"/>
        <w:spacing w:after="120"/>
        <w:ind w:left="158"/>
        <w:jc w:val="both"/>
        <w:rPr>
          <w:lang w:val="es-ES"/>
        </w:rPr>
      </w:pPr>
      <w:r>
        <w:rPr>
          <w:b/>
          <w:bCs/>
          <w:lang w:val="es-ES"/>
        </w:rPr>
        <w:t>8</w:t>
      </w:r>
      <w:r w:rsidR="00FE16D4" w:rsidRPr="005A7C1B">
        <w:rPr>
          <w:b/>
          <w:bCs/>
          <w:lang w:val="es-ES"/>
        </w:rPr>
        <w:t>.</w:t>
      </w:r>
      <w:r w:rsidR="00FE16D4" w:rsidRPr="005A7C1B">
        <w:rPr>
          <w:lang w:val="es-ES"/>
        </w:rPr>
        <w:t xml:space="preserve"> Microsoft notificará sin dilación indebida al Cliente las violaciones de la seguridad de los Datos Personales de las que tenga conocimiento. (Artículo 33(2)). Dicha notificación incluirá la información que un encargado debe proporcionar a un responsable con arreglo al artículo 33(3), en la medida que dicha información esté razonablemente disponible para Microsoft.</w:t>
      </w:r>
    </w:p>
    <w:p w14:paraId="3B4FCA89" w14:textId="1F703E3C" w:rsidR="0014507A" w:rsidRDefault="00F26346" w:rsidP="0014507A">
      <w:pPr>
        <w:pStyle w:val="ProductList-Body"/>
        <w:shd w:val="clear" w:color="auto" w:fill="A6A6A6" w:themeFill="background1" w:themeFillShade="A6"/>
        <w:spacing w:after="120"/>
        <w:jc w:val="right"/>
        <w:rPr>
          <w:rStyle w:val="Hyperlink"/>
          <w:sz w:val="16"/>
          <w:szCs w:val="16"/>
        </w:rPr>
      </w:pPr>
      <w:hyperlink w:anchor="TableofContents" w:tooltip="Tabla de Contenido" w:history="1">
        <w:proofErr w:type="spellStart"/>
        <w:r w:rsidR="00FC72B7">
          <w:rPr>
            <w:rStyle w:val="Hyperlink"/>
            <w:sz w:val="16"/>
            <w:szCs w:val="16"/>
          </w:rPr>
          <w:t>Tabla</w:t>
        </w:r>
        <w:proofErr w:type="spellEnd"/>
        <w:r w:rsidR="00FC72B7">
          <w:rPr>
            <w:rStyle w:val="Hyperlink"/>
            <w:sz w:val="16"/>
            <w:szCs w:val="16"/>
          </w:rPr>
          <w:t xml:space="preserve"> de </w:t>
        </w:r>
        <w:proofErr w:type="spellStart"/>
        <w:r w:rsidR="00FC72B7">
          <w:rPr>
            <w:rStyle w:val="Hyperlink"/>
            <w:sz w:val="16"/>
            <w:szCs w:val="16"/>
          </w:rPr>
          <w:t>Contenido</w:t>
        </w:r>
        <w:proofErr w:type="spellEnd"/>
      </w:hyperlink>
      <w:r w:rsidR="00FC72B7">
        <w:rPr>
          <w:sz w:val="16"/>
          <w:szCs w:val="16"/>
        </w:rPr>
        <w:t xml:space="preserve"> / </w:t>
      </w:r>
      <w:hyperlink w:anchor="GeneralTerms" w:tooltip="Términos Generales" w:history="1">
        <w:proofErr w:type="spellStart"/>
        <w:r w:rsidR="00FC72B7">
          <w:rPr>
            <w:rStyle w:val="Hyperlink"/>
            <w:sz w:val="16"/>
            <w:szCs w:val="16"/>
          </w:rPr>
          <w:t>Términos</w:t>
        </w:r>
        <w:proofErr w:type="spellEnd"/>
        <w:r w:rsidR="00FC72B7">
          <w:rPr>
            <w:rStyle w:val="Hyperlink"/>
            <w:sz w:val="16"/>
            <w:szCs w:val="16"/>
          </w:rPr>
          <w:t xml:space="preserve"> </w:t>
        </w:r>
        <w:proofErr w:type="spellStart"/>
        <w:r w:rsidR="00FC72B7">
          <w:rPr>
            <w:rStyle w:val="Hyperlink"/>
            <w:sz w:val="16"/>
            <w:szCs w:val="16"/>
          </w:rPr>
          <w:t>Generales</w:t>
        </w:r>
        <w:proofErr w:type="spellEnd"/>
      </w:hyperlink>
    </w:p>
    <w:p w14:paraId="7959F347" w14:textId="718CFC3A" w:rsidR="008B7CBD" w:rsidRPr="008B7CBD" w:rsidRDefault="008B7CBD" w:rsidP="008B7CBD">
      <w:pPr>
        <w:tabs>
          <w:tab w:val="left" w:pos="9838"/>
        </w:tabs>
      </w:pPr>
    </w:p>
    <w:sectPr w:rsidR="008B7CBD" w:rsidRPr="008B7CBD" w:rsidSect="004B4668">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46CA2A2" w14:textId="77777777" w:rsidR="004B4668" w:rsidRDefault="004B4668" w:rsidP="009A573F">
      <w:pPr>
        <w:spacing w:after="0" w:line="240" w:lineRule="auto"/>
      </w:pPr>
      <w:r>
        <w:separator/>
      </w:r>
    </w:p>
    <w:p w14:paraId="56A7DE4B" w14:textId="77777777" w:rsidR="004B4668" w:rsidRDefault="004B4668"/>
  </w:endnote>
  <w:endnote w:type="continuationSeparator" w:id="0">
    <w:p w14:paraId="209D4A4A" w14:textId="77777777" w:rsidR="004B4668" w:rsidRDefault="004B4668" w:rsidP="009A573F">
      <w:pPr>
        <w:spacing w:after="0" w:line="240" w:lineRule="auto"/>
      </w:pPr>
      <w:r>
        <w:continuationSeparator/>
      </w:r>
    </w:p>
    <w:p w14:paraId="4D37AC36" w14:textId="77777777" w:rsidR="004B4668" w:rsidRDefault="004B4668"/>
  </w:endnote>
  <w:endnote w:type="continuationNotice" w:id="1">
    <w:p w14:paraId="1A9B3571" w14:textId="77777777" w:rsidR="004B4668" w:rsidRDefault="004B4668">
      <w:pPr>
        <w:spacing w:after="0" w:line="240" w:lineRule="auto"/>
      </w:pPr>
    </w:p>
    <w:p w14:paraId="4F5DE76C" w14:textId="77777777" w:rsidR="004B4668" w:rsidRDefault="004B466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A7A0131" w14:textId="77777777" w:rsidR="00BA0845" w:rsidRPr="00AA025E" w:rsidRDefault="00BA0845">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F26346" w:rsidP="00546CD5">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6544DC21" w:rsidR="006C78B3" w:rsidRPr="00C76DF3" w:rsidRDefault="00F26346" w:rsidP="00546CD5">
          <w:pPr>
            <w:pStyle w:val="ProductList-OfferingBody"/>
            <w:ind w:left="-72" w:right="-74"/>
            <w:jc w:val="center"/>
            <w:rPr>
              <w:color w:val="808080" w:themeColor="background1" w:themeShade="80"/>
              <w:sz w:val="14"/>
              <w:szCs w:val="14"/>
            </w:rPr>
          </w:pPr>
          <w:hyperlink w:anchor="Introductio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77777777" w:rsidR="006C78B3" w:rsidRPr="00C76DF3" w:rsidRDefault="00F26346" w:rsidP="00546CD5">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380161" w:rsidRDefault="00F26346" w:rsidP="00546CD5">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1850F90D" w:rsidR="006C78B3" w:rsidRPr="00C76DF3" w:rsidRDefault="00F26346" w:rsidP="00546CD5">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F26346" w:rsidP="00591643">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F26346" w:rsidP="00591643">
          <w:pPr>
            <w:pStyle w:val="ProductList-OfferingBody"/>
            <w:ind w:left="-72" w:right="-74"/>
            <w:jc w:val="center"/>
            <w:rPr>
              <w:color w:val="808080" w:themeColor="background1" w:themeShade="80"/>
              <w:sz w:val="14"/>
              <w:szCs w:val="14"/>
            </w:rPr>
          </w:pPr>
          <w:hyperlink w:anchor="Introducció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F26346" w:rsidP="003812FE">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380161" w:rsidRDefault="00F26346" w:rsidP="00591643">
          <w:pPr>
            <w:pStyle w:val="ProductList-OfferingBody"/>
            <w:ind w:left="-72" w:right="-77"/>
            <w:jc w:val="center"/>
            <w:rPr>
              <w:color w:val="808080" w:themeColor="background1" w:themeShade="80"/>
              <w:sz w:val="14"/>
              <w:szCs w:val="14"/>
              <w:lang w:val="es-ES"/>
            </w:rPr>
          </w:pPr>
          <w:hyperlink w:anchor="PrivacyandSecurityTerms" w:history="1">
            <w:r w:rsidR="00FC72B7" w:rsidRPr="00380161">
              <w:rPr>
                <w:rStyle w:val="Hyperlink"/>
                <w:sz w:val="14"/>
                <w:szCs w:val="14"/>
                <w:lang w:val="es-ES"/>
              </w:rPr>
              <w:t>Términos de Seguridad y Privacidad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F26346" w:rsidP="003812FE">
          <w:pPr>
            <w:pStyle w:val="ProductList-OfferingBody"/>
            <w:ind w:left="-72" w:right="-77"/>
            <w:jc w:val="center"/>
            <w:rPr>
              <w:color w:val="808080" w:themeColor="background1" w:themeShade="80"/>
              <w:sz w:val="14"/>
              <w:szCs w:val="14"/>
            </w:rPr>
          </w:pPr>
          <w:hyperlink w:anchor="OnlineServiceSpecificTerms" w:history="1">
            <w:proofErr w:type="spellStart"/>
            <w:r w:rsidR="00FC72B7">
              <w:rPr>
                <w:rStyle w:val="Hyperlink"/>
                <w:sz w:val="14"/>
                <w:szCs w:val="14"/>
              </w:rPr>
              <w:t>Servicios</w:t>
            </w:r>
            <w:proofErr w:type="spellEnd"/>
            <w:r w:rsidR="00FC72B7">
              <w:rPr>
                <w:rStyle w:val="Hyperlink"/>
                <w:sz w:val="14"/>
                <w:szCs w:val="14"/>
              </w:rPr>
              <w:t xml:space="preserve"> Online - </w:t>
            </w:r>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específicos</w:t>
            </w:r>
            <w:proofErr w:type="spellEnd"/>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F26346" w:rsidP="003812FE">
          <w:pPr>
            <w:pStyle w:val="ProductList-OfferingBody"/>
            <w:ind w:left="-72" w:right="-76"/>
            <w:jc w:val="center"/>
            <w:rPr>
              <w:color w:val="808080" w:themeColor="background1" w:themeShade="80"/>
              <w:sz w:val="14"/>
              <w:szCs w:val="14"/>
            </w:rPr>
          </w:pPr>
          <w:hyperlink w:anchor="Anexo 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F26346" w:rsidP="00B07097">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F26346" w:rsidP="00B07097">
          <w:pPr>
            <w:pStyle w:val="ProductList-OfferingBody"/>
            <w:ind w:left="-72" w:right="-74"/>
            <w:jc w:val="center"/>
            <w:rPr>
              <w:color w:val="808080" w:themeColor="background1" w:themeShade="80"/>
              <w:sz w:val="14"/>
              <w:szCs w:val="14"/>
            </w:rPr>
          </w:pPr>
          <w:hyperlink w:anchor="Introducció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F26346" w:rsidP="00B07097">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380161" w:rsidRDefault="00F26346" w:rsidP="00B07097">
          <w:pPr>
            <w:pStyle w:val="ProductList-OfferingBody"/>
            <w:ind w:left="-72" w:right="-77"/>
            <w:jc w:val="center"/>
            <w:rPr>
              <w:color w:val="808080" w:themeColor="background1" w:themeShade="80"/>
              <w:sz w:val="14"/>
              <w:szCs w:val="14"/>
              <w:lang w:val="es-ES"/>
            </w:rPr>
          </w:pPr>
          <w:hyperlink w:anchor="PrivacyandSecurityTerms" w:history="1">
            <w:r w:rsidR="00FC72B7" w:rsidRPr="00380161">
              <w:rPr>
                <w:rStyle w:val="Hyperlink"/>
                <w:sz w:val="14"/>
                <w:szCs w:val="14"/>
                <w:lang w:val="es-ES"/>
              </w:rPr>
              <w:t>Términos de Seguridad y Privacidad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F26346" w:rsidP="00B07097">
          <w:pPr>
            <w:pStyle w:val="ProductList-OfferingBody"/>
            <w:ind w:left="-72" w:right="-77"/>
            <w:jc w:val="center"/>
            <w:rPr>
              <w:color w:val="808080" w:themeColor="background1" w:themeShade="80"/>
              <w:sz w:val="14"/>
              <w:szCs w:val="14"/>
            </w:rPr>
          </w:pPr>
          <w:hyperlink w:anchor="OnlineServiceSpecificTerms" w:history="1">
            <w:proofErr w:type="spellStart"/>
            <w:r w:rsidR="00FC72B7">
              <w:rPr>
                <w:rStyle w:val="Hyperlink"/>
                <w:sz w:val="14"/>
                <w:szCs w:val="14"/>
              </w:rPr>
              <w:t>Servicios</w:t>
            </w:r>
            <w:proofErr w:type="spellEnd"/>
            <w:r w:rsidR="00FC72B7">
              <w:rPr>
                <w:rStyle w:val="Hyperlink"/>
                <w:sz w:val="14"/>
                <w:szCs w:val="14"/>
              </w:rPr>
              <w:t xml:space="preserve"> Online - </w:t>
            </w:r>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específicos</w:t>
            </w:r>
            <w:proofErr w:type="spellEnd"/>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F26346" w:rsidP="00B07097">
          <w:pPr>
            <w:pStyle w:val="ProductList-OfferingBody"/>
            <w:ind w:left="-72" w:right="-76"/>
            <w:jc w:val="center"/>
            <w:rPr>
              <w:color w:val="808080" w:themeColor="background1" w:themeShade="80"/>
              <w:sz w:val="14"/>
              <w:szCs w:val="14"/>
            </w:rPr>
          </w:pPr>
          <w:hyperlink w:anchor="Anexo 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F26346" w:rsidP="00C66E38">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2D814F0D" w:rsidR="00C66E38" w:rsidRPr="00C76DF3" w:rsidRDefault="00F26346" w:rsidP="00C66E38">
          <w:pPr>
            <w:pStyle w:val="ProductList-OfferingBody"/>
            <w:ind w:left="-72" w:right="-74"/>
            <w:jc w:val="center"/>
            <w:rPr>
              <w:color w:val="808080" w:themeColor="background1" w:themeShade="80"/>
              <w:sz w:val="14"/>
              <w:szCs w:val="14"/>
            </w:rPr>
          </w:pPr>
          <w:hyperlink w:anchor="Introductio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F26346" w:rsidP="00C66E38">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380161" w:rsidRDefault="00F26346" w:rsidP="00C66E38">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619F9990" w:rsidR="00C66E38" w:rsidRPr="00C76DF3" w:rsidRDefault="00F26346" w:rsidP="00C66E38">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F26346" w:rsidP="00590619">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285FB734" w:rsidR="00590619" w:rsidRPr="00C76DF3" w:rsidRDefault="00F26346" w:rsidP="00590619">
          <w:pPr>
            <w:pStyle w:val="ProductList-OfferingBody"/>
            <w:ind w:left="-72" w:right="-74"/>
            <w:jc w:val="center"/>
            <w:rPr>
              <w:color w:val="808080" w:themeColor="background1" w:themeShade="80"/>
              <w:sz w:val="14"/>
              <w:szCs w:val="14"/>
            </w:rPr>
          </w:pPr>
          <w:hyperlink w:anchor="Introductio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F26346" w:rsidP="00590619">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380161" w:rsidRDefault="00F26346" w:rsidP="00590619">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341D8296" w:rsidR="00590619" w:rsidRPr="00C76DF3" w:rsidRDefault="00F26346" w:rsidP="00590619">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F26346" w:rsidP="00D9582F">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7C21A7AE" w:rsidR="006C78B3" w:rsidRPr="00C76DF3" w:rsidRDefault="00F26346" w:rsidP="00D9582F">
          <w:pPr>
            <w:pStyle w:val="ProductList-OfferingBody"/>
            <w:ind w:left="-72" w:right="-74"/>
            <w:jc w:val="center"/>
            <w:rPr>
              <w:color w:val="808080" w:themeColor="background1" w:themeShade="80"/>
              <w:sz w:val="14"/>
              <w:szCs w:val="14"/>
            </w:rPr>
          </w:pPr>
          <w:hyperlink w:anchor="Introductio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F26346" w:rsidP="00D9582F">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380161" w:rsidRDefault="00F26346" w:rsidP="00D9582F">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03030739" w:rsidR="006C78B3" w:rsidRPr="00C76DF3" w:rsidRDefault="00F26346" w:rsidP="00D9582F">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F26346" w:rsidP="00591643">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F26346" w:rsidP="00591643">
          <w:pPr>
            <w:pStyle w:val="ProductList-OfferingBody"/>
            <w:ind w:left="-72" w:right="-74"/>
            <w:jc w:val="center"/>
            <w:rPr>
              <w:color w:val="808080" w:themeColor="background1" w:themeShade="80"/>
              <w:sz w:val="14"/>
              <w:szCs w:val="14"/>
            </w:rPr>
          </w:pPr>
          <w:hyperlink w:anchor="Introducció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F26346" w:rsidP="003812FE">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380161" w:rsidRDefault="00F26346" w:rsidP="00591643">
          <w:pPr>
            <w:pStyle w:val="ProductList-OfferingBody"/>
            <w:ind w:left="-72" w:right="-77"/>
            <w:jc w:val="center"/>
            <w:rPr>
              <w:color w:val="808080" w:themeColor="background1" w:themeShade="80"/>
              <w:sz w:val="14"/>
              <w:szCs w:val="14"/>
              <w:lang w:val="es-ES"/>
            </w:rPr>
          </w:pPr>
          <w:hyperlink w:anchor="PrivacyandSecurityTerms" w:history="1">
            <w:r w:rsidR="00FC72B7" w:rsidRPr="00380161">
              <w:rPr>
                <w:rStyle w:val="Hyperlink"/>
                <w:sz w:val="14"/>
                <w:szCs w:val="14"/>
                <w:lang w:val="es-ES"/>
              </w:rPr>
              <w:t>Términos de Seguridad y Privacidad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F26346" w:rsidP="003812FE">
          <w:pPr>
            <w:pStyle w:val="ProductList-OfferingBody"/>
            <w:ind w:left="-72" w:right="-77"/>
            <w:jc w:val="center"/>
            <w:rPr>
              <w:color w:val="808080" w:themeColor="background1" w:themeShade="80"/>
              <w:sz w:val="14"/>
              <w:szCs w:val="14"/>
            </w:rPr>
          </w:pPr>
          <w:hyperlink w:anchor="OnlineServiceSpecificTerms" w:history="1">
            <w:proofErr w:type="spellStart"/>
            <w:r w:rsidR="00FC72B7">
              <w:rPr>
                <w:rStyle w:val="Hyperlink"/>
                <w:sz w:val="14"/>
                <w:szCs w:val="14"/>
              </w:rPr>
              <w:t>Servicios</w:t>
            </w:r>
            <w:proofErr w:type="spellEnd"/>
            <w:r w:rsidR="00FC72B7">
              <w:rPr>
                <w:rStyle w:val="Hyperlink"/>
                <w:sz w:val="14"/>
                <w:szCs w:val="14"/>
              </w:rPr>
              <w:t xml:space="preserve"> Online - </w:t>
            </w:r>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específicos</w:t>
            </w:r>
            <w:proofErr w:type="spellEnd"/>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F26346" w:rsidP="003812FE">
          <w:pPr>
            <w:pStyle w:val="ProductList-OfferingBody"/>
            <w:ind w:left="-72" w:right="-76"/>
            <w:jc w:val="center"/>
            <w:rPr>
              <w:color w:val="808080" w:themeColor="background1" w:themeShade="80"/>
              <w:sz w:val="14"/>
              <w:szCs w:val="14"/>
            </w:rPr>
          </w:pPr>
          <w:hyperlink w:anchor="Anexo 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F26346" w:rsidP="00B43A5F">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F26346" w:rsidP="00B43A5F">
          <w:pPr>
            <w:pStyle w:val="ProductList-OfferingBody"/>
            <w:ind w:left="-72" w:right="-74"/>
            <w:jc w:val="center"/>
            <w:rPr>
              <w:color w:val="808080" w:themeColor="background1" w:themeShade="80"/>
              <w:sz w:val="14"/>
              <w:szCs w:val="14"/>
            </w:rPr>
          </w:pPr>
          <w:hyperlink w:anchor="Introducció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F26346" w:rsidP="00B43A5F">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380161" w:rsidRDefault="00F26346" w:rsidP="00B43A5F">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F26346" w:rsidP="00B43A5F">
          <w:pPr>
            <w:pStyle w:val="ProductList-OfferingBody"/>
            <w:ind w:left="-72" w:right="-76"/>
            <w:jc w:val="center"/>
            <w:rPr>
              <w:color w:val="808080" w:themeColor="background1" w:themeShade="80"/>
              <w:sz w:val="14"/>
              <w:szCs w:val="14"/>
            </w:rPr>
          </w:pPr>
          <w:hyperlink w:anchor="Anexo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F26346" w:rsidP="00E355D5">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Tabla</w:t>
            </w:r>
            <w:proofErr w:type="spellEnd"/>
            <w:r w:rsidR="00FC72B7">
              <w:rPr>
                <w:rStyle w:val="Hyperlink"/>
                <w:sz w:val="14"/>
                <w:szCs w:val="14"/>
              </w:rPr>
              <w:t xml:space="preserve"> de </w:t>
            </w:r>
            <w:proofErr w:type="spellStart"/>
            <w:r w:rsidR="00FC72B7">
              <w:rPr>
                <w:rStyle w:val="Hyperlink"/>
                <w:sz w:val="14"/>
                <w:szCs w:val="14"/>
              </w:rPr>
              <w:t>Contenido</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0CFF15D1" w:rsidR="00E355D5" w:rsidRPr="00C76DF3" w:rsidRDefault="00F26346" w:rsidP="00E355D5">
          <w:pPr>
            <w:pStyle w:val="ProductList-OfferingBody"/>
            <w:ind w:left="-72" w:right="-74"/>
            <w:jc w:val="center"/>
            <w:rPr>
              <w:color w:val="808080" w:themeColor="background1" w:themeShade="80"/>
              <w:sz w:val="14"/>
              <w:szCs w:val="14"/>
            </w:rPr>
          </w:pPr>
          <w:hyperlink w:anchor="Introduction" w:history="1">
            <w:proofErr w:type="spellStart"/>
            <w:r w:rsidR="00FC72B7">
              <w:rPr>
                <w:rStyle w:val="Hyperlink"/>
                <w:sz w:val="14"/>
                <w:szCs w:val="14"/>
              </w:rPr>
              <w:t>Introducción</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77777777" w:rsidR="00E355D5" w:rsidRPr="00C76DF3" w:rsidRDefault="00F26346" w:rsidP="00E355D5">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Términos</w:t>
            </w:r>
            <w:proofErr w:type="spellEnd"/>
            <w:r w:rsidR="00FC72B7">
              <w:rPr>
                <w:rStyle w:val="Hyperlink"/>
                <w:sz w:val="14"/>
                <w:szCs w:val="14"/>
              </w:rPr>
              <w:t xml:space="preserve"> </w:t>
            </w:r>
            <w:proofErr w:type="spellStart"/>
            <w:r w:rsidR="00FC72B7">
              <w:rPr>
                <w:rStyle w:val="Hyperlink"/>
                <w:sz w:val="14"/>
                <w:szCs w:val="14"/>
              </w:rPr>
              <w:t>Generales</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380161" w:rsidRDefault="00F26346" w:rsidP="00E355D5">
          <w:pPr>
            <w:pStyle w:val="ProductList-OfferingBody"/>
            <w:ind w:left="-72" w:right="-77"/>
            <w:jc w:val="center"/>
            <w:rPr>
              <w:color w:val="808080" w:themeColor="background1" w:themeShade="80"/>
              <w:sz w:val="14"/>
              <w:szCs w:val="14"/>
              <w:lang w:val="es-ES"/>
            </w:rPr>
          </w:pPr>
          <w:hyperlink w:anchor="DatProtectionTerms" w:history="1">
            <w:r w:rsidR="00FC72B7" w:rsidRPr="00380161">
              <w:rPr>
                <w:rStyle w:val="Hyperlink"/>
                <w:sz w:val="14"/>
                <w:szCs w:val="14"/>
                <w:lang w:val="es-ES"/>
              </w:rPr>
              <w:t>Términos de Protección de Datos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1C0310DB" w:rsidR="00E355D5" w:rsidRPr="00C76DF3" w:rsidRDefault="00F26346" w:rsidP="00E355D5">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Documentos</w:t>
            </w:r>
            <w:proofErr w:type="spellEnd"/>
            <w:r w:rsidR="00FC72B7">
              <w:rPr>
                <w:rStyle w:val="Hyperlink"/>
                <w:sz w:val="14"/>
                <w:szCs w:val="14"/>
              </w:rPr>
              <w:t xml:space="preserve"> </w:t>
            </w:r>
            <w:proofErr w:type="spellStart"/>
            <w:r w:rsidR="00FC72B7">
              <w:rPr>
                <w:rStyle w:val="Hyperlink"/>
                <w:sz w:val="14"/>
                <w:szCs w:val="14"/>
              </w:rPr>
              <w:t>adjuntos</w:t>
            </w:r>
            <w:proofErr w:type="spellEnd"/>
          </w:hyperlink>
        </w:p>
      </w:tc>
    </w:tr>
  </w:tbl>
  <w:p w14:paraId="70E1610E" w14:textId="77777777" w:rsidR="006C78B3" w:rsidRPr="005D7DBC"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6BEE486B" w14:textId="77777777" w:rsidR="00567657" w:rsidRDefault="00567657" w:rsidP="00264BA0">
    <w:pPr>
      <w:spacing w:after="0" w:line="240" w:lineRule="auto"/>
    </w:pPr>
  </w:p>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A0845" w:rsidRPr="00C76DF3" w14:paraId="47A4E21C" w14:textId="77777777" w:rsidTr="00264BA0">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DC6CD5C" w14:textId="77777777" w:rsidR="00BA0845" w:rsidRPr="00C76DF3" w:rsidRDefault="00F26346" w:rsidP="00546CD5">
          <w:pPr>
            <w:pStyle w:val="ProductList-OfferingBody"/>
            <w:ind w:left="-77" w:right="-73"/>
            <w:jc w:val="center"/>
            <w:rPr>
              <w:color w:val="808080" w:themeColor="background1" w:themeShade="80"/>
              <w:sz w:val="14"/>
              <w:szCs w:val="14"/>
            </w:rPr>
          </w:pPr>
          <w:hyperlink w:anchor="Tabla de Contenido" w:history="1">
            <w:proofErr w:type="spellStart"/>
            <w:r w:rsidR="00BA0845">
              <w:rPr>
                <w:rStyle w:val="Hyperlink"/>
                <w:sz w:val="14"/>
                <w:szCs w:val="14"/>
              </w:rPr>
              <w:t>Tabla</w:t>
            </w:r>
            <w:proofErr w:type="spellEnd"/>
            <w:r w:rsidR="00BA0845">
              <w:rPr>
                <w:rStyle w:val="Hyperlink"/>
                <w:sz w:val="14"/>
                <w:szCs w:val="14"/>
              </w:rPr>
              <w:t xml:space="preserve"> de </w:t>
            </w:r>
            <w:proofErr w:type="spellStart"/>
            <w:r w:rsidR="00BA0845">
              <w:rPr>
                <w:rStyle w:val="Hyperlink"/>
                <w:sz w:val="14"/>
                <w:szCs w:val="14"/>
              </w:rPr>
              <w:t>Contenido</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6EC0F944" w14:textId="77777777" w:rsidR="00BA0845" w:rsidRPr="00C76DF3" w:rsidRDefault="00BA0845"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C27A467" w14:textId="77777777" w:rsidR="00BA0845" w:rsidRPr="00C76DF3" w:rsidRDefault="00F26346" w:rsidP="00546CD5">
          <w:pPr>
            <w:pStyle w:val="ProductList-OfferingBody"/>
            <w:ind w:left="-72" w:right="-74"/>
            <w:jc w:val="center"/>
            <w:rPr>
              <w:color w:val="808080" w:themeColor="background1" w:themeShade="80"/>
              <w:sz w:val="14"/>
              <w:szCs w:val="14"/>
            </w:rPr>
          </w:pPr>
          <w:hyperlink w:anchor="Introducción" w:history="1">
            <w:proofErr w:type="spellStart"/>
            <w:r w:rsidR="00BA0845">
              <w:rPr>
                <w:rStyle w:val="Hyperlink"/>
                <w:sz w:val="14"/>
                <w:szCs w:val="14"/>
              </w:rPr>
              <w:t>Introducción</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17DB099E" w14:textId="77777777" w:rsidR="00BA0845" w:rsidRPr="00C76DF3" w:rsidRDefault="00BA0845"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0CB22A" w14:textId="77777777" w:rsidR="00BA0845" w:rsidRPr="00C76DF3" w:rsidRDefault="00F26346" w:rsidP="00546CD5">
          <w:pPr>
            <w:pStyle w:val="ProductList-OfferingBody"/>
            <w:ind w:left="-72" w:right="-75"/>
            <w:jc w:val="center"/>
            <w:rPr>
              <w:color w:val="808080" w:themeColor="background1" w:themeShade="80"/>
              <w:sz w:val="14"/>
              <w:szCs w:val="14"/>
            </w:rPr>
          </w:pPr>
          <w:hyperlink w:anchor="GeneralTerms" w:history="1">
            <w:proofErr w:type="spellStart"/>
            <w:r w:rsidR="00BA0845">
              <w:rPr>
                <w:rStyle w:val="Hyperlink"/>
                <w:sz w:val="14"/>
                <w:szCs w:val="14"/>
              </w:rPr>
              <w:t>Términos</w:t>
            </w:r>
            <w:proofErr w:type="spellEnd"/>
            <w:r w:rsidR="00BA0845">
              <w:rPr>
                <w:rStyle w:val="Hyperlink"/>
                <w:sz w:val="14"/>
                <w:szCs w:val="14"/>
              </w:rPr>
              <w:t xml:space="preserve"> </w:t>
            </w:r>
            <w:proofErr w:type="spellStart"/>
            <w:r w:rsidR="00BA0845">
              <w:rPr>
                <w:rStyle w:val="Hyperlink"/>
                <w:sz w:val="14"/>
                <w:szCs w:val="14"/>
              </w:rPr>
              <w:t>Generales</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071BBED7" w14:textId="77777777" w:rsidR="00BA0845" w:rsidRPr="00C76DF3" w:rsidRDefault="00BA0845"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E74FFD1" w14:textId="77777777" w:rsidR="00BA0845" w:rsidRPr="00C76DF3" w:rsidRDefault="00F26346" w:rsidP="00546CD5">
          <w:pPr>
            <w:pStyle w:val="ProductList-OfferingBody"/>
            <w:ind w:left="-72" w:right="-77"/>
            <w:jc w:val="center"/>
            <w:rPr>
              <w:color w:val="808080" w:themeColor="background1" w:themeShade="80"/>
              <w:sz w:val="14"/>
              <w:szCs w:val="14"/>
            </w:rPr>
          </w:pPr>
          <w:hyperlink w:anchor="Términos de Protección de Datos" w:history="1">
            <w:proofErr w:type="spellStart"/>
            <w:r w:rsidR="00BA0845">
              <w:rPr>
                <w:rStyle w:val="Hyperlink"/>
                <w:sz w:val="14"/>
                <w:szCs w:val="14"/>
              </w:rPr>
              <w:t>Términos</w:t>
            </w:r>
            <w:proofErr w:type="spellEnd"/>
            <w:r w:rsidR="00BA0845">
              <w:rPr>
                <w:rStyle w:val="Hyperlink"/>
                <w:sz w:val="14"/>
                <w:szCs w:val="14"/>
              </w:rPr>
              <w:t xml:space="preserve"> de </w:t>
            </w:r>
            <w:proofErr w:type="spellStart"/>
            <w:r w:rsidR="00BA0845">
              <w:rPr>
                <w:rStyle w:val="Hyperlink"/>
                <w:sz w:val="14"/>
                <w:szCs w:val="14"/>
              </w:rPr>
              <w:t>Protección</w:t>
            </w:r>
            <w:proofErr w:type="spellEnd"/>
            <w:r w:rsidR="00BA0845">
              <w:rPr>
                <w:rStyle w:val="Hyperlink"/>
                <w:sz w:val="14"/>
                <w:szCs w:val="14"/>
              </w:rPr>
              <w:t xml:space="preserve"> de </w:t>
            </w:r>
            <w:proofErr w:type="spellStart"/>
            <w:r w:rsidR="00BA0845">
              <w:rPr>
                <w:rStyle w:val="Hyperlink"/>
                <w:sz w:val="14"/>
                <w:szCs w:val="14"/>
              </w:rPr>
              <w:t>Datos</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7986DA3A" w14:textId="77777777" w:rsidR="00BA0845" w:rsidRPr="00C76DF3" w:rsidRDefault="00BA0845"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6ED317" w14:textId="77777777" w:rsidR="00BA0845" w:rsidRPr="00C76DF3" w:rsidRDefault="00F26346" w:rsidP="00546CD5">
          <w:pPr>
            <w:pStyle w:val="ProductList-OfferingBody"/>
            <w:ind w:left="-72" w:right="-76"/>
            <w:jc w:val="center"/>
            <w:rPr>
              <w:color w:val="808080" w:themeColor="background1" w:themeShade="80"/>
              <w:sz w:val="14"/>
              <w:szCs w:val="14"/>
            </w:rPr>
          </w:pPr>
          <w:hyperlink w:anchor="Attachment1" w:history="1">
            <w:proofErr w:type="spellStart"/>
            <w:r w:rsidR="00BA0845">
              <w:rPr>
                <w:rStyle w:val="Hyperlink"/>
                <w:sz w:val="14"/>
                <w:szCs w:val="14"/>
              </w:rPr>
              <w:t>Documentos</w:t>
            </w:r>
            <w:proofErr w:type="spellEnd"/>
            <w:r w:rsidR="00BA0845">
              <w:rPr>
                <w:rStyle w:val="Hyperlink"/>
                <w:sz w:val="14"/>
                <w:szCs w:val="14"/>
              </w:rPr>
              <w:t xml:space="preserve"> </w:t>
            </w:r>
            <w:proofErr w:type="spellStart"/>
            <w:r w:rsidR="00BA0845">
              <w:rPr>
                <w:rStyle w:val="Hyperlink"/>
                <w:sz w:val="14"/>
                <w:szCs w:val="14"/>
              </w:rPr>
              <w:t>adjuntos</w:t>
            </w:r>
            <w:proofErr w:type="spellEnd"/>
          </w:hyperlink>
        </w:p>
      </w:tc>
    </w:tr>
  </w:tbl>
  <w:p w14:paraId="1B833453" w14:textId="77777777" w:rsidR="00BA0845" w:rsidRPr="0074788A" w:rsidRDefault="00BA0845"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2DEC065" w14:textId="77777777" w:rsidR="00267C2D" w:rsidRDefault="00267C2D" w:rsidP="00264BA0">
    <w:pPr>
      <w:spacing w:after="0" w:line="240" w:lineRule="auto"/>
    </w:pPr>
  </w:p>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A0845" w:rsidRPr="00C76DF3" w14:paraId="3756734E" w14:textId="77777777" w:rsidTr="00264BA0">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4A39D58" w14:textId="77777777" w:rsidR="00BA0845" w:rsidRPr="00C76DF3" w:rsidRDefault="00F26346" w:rsidP="00546CD5">
          <w:pPr>
            <w:pStyle w:val="ProductList-OfferingBody"/>
            <w:ind w:left="-77" w:right="-73"/>
            <w:jc w:val="center"/>
            <w:rPr>
              <w:color w:val="808080" w:themeColor="background1" w:themeShade="80"/>
              <w:sz w:val="14"/>
              <w:szCs w:val="14"/>
            </w:rPr>
          </w:pPr>
          <w:hyperlink w:anchor="Tabla de Contenido" w:history="1">
            <w:proofErr w:type="spellStart"/>
            <w:r w:rsidR="00BA0845">
              <w:rPr>
                <w:rStyle w:val="Hyperlink"/>
                <w:sz w:val="14"/>
                <w:szCs w:val="14"/>
              </w:rPr>
              <w:t>Tabla</w:t>
            </w:r>
            <w:proofErr w:type="spellEnd"/>
            <w:r w:rsidR="00BA0845">
              <w:rPr>
                <w:rStyle w:val="Hyperlink"/>
                <w:sz w:val="14"/>
                <w:szCs w:val="14"/>
              </w:rPr>
              <w:t xml:space="preserve"> de </w:t>
            </w:r>
            <w:proofErr w:type="spellStart"/>
            <w:r w:rsidR="00BA0845">
              <w:rPr>
                <w:rStyle w:val="Hyperlink"/>
                <w:sz w:val="14"/>
                <w:szCs w:val="14"/>
              </w:rPr>
              <w:t>Contenido</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3D82863" w14:textId="77777777" w:rsidR="00BA0845" w:rsidRPr="00C76DF3" w:rsidRDefault="00BA0845"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923BB3" w14:textId="77777777" w:rsidR="00BA0845" w:rsidRPr="00C76DF3" w:rsidRDefault="00F26346" w:rsidP="00546CD5">
          <w:pPr>
            <w:pStyle w:val="ProductList-OfferingBody"/>
            <w:ind w:left="-72" w:right="-74"/>
            <w:jc w:val="center"/>
            <w:rPr>
              <w:color w:val="808080" w:themeColor="background1" w:themeShade="80"/>
              <w:sz w:val="14"/>
              <w:szCs w:val="14"/>
            </w:rPr>
          </w:pPr>
          <w:hyperlink w:anchor="Introducción" w:history="1">
            <w:proofErr w:type="spellStart"/>
            <w:r w:rsidR="00BA0845">
              <w:rPr>
                <w:rStyle w:val="Hyperlink"/>
                <w:sz w:val="14"/>
                <w:szCs w:val="14"/>
              </w:rPr>
              <w:t>Introducción</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430924C8" w14:textId="77777777" w:rsidR="00BA0845" w:rsidRPr="00C76DF3" w:rsidRDefault="00BA0845"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0D4F5EE" w14:textId="77777777" w:rsidR="00BA0845" w:rsidRPr="00C76DF3" w:rsidRDefault="00F26346" w:rsidP="00546CD5">
          <w:pPr>
            <w:pStyle w:val="ProductList-OfferingBody"/>
            <w:ind w:left="-72" w:right="-75"/>
            <w:jc w:val="center"/>
            <w:rPr>
              <w:color w:val="808080" w:themeColor="background1" w:themeShade="80"/>
              <w:sz w:val="14"/>
              <w:szCs w:val="14"/>
            </w:rPr>
          </w:pPr>
          <w:hyperlink w:anchor="GeneralTerms" w:history="1">
            <w:proofErr w:type="spellStart"/>
            <w:r w:rsidR="00BA0845">
              <w:rPr>
                <w:rStyle w:val="Hyperlink"/>
                <w:sz w:val="14"/>
                <w:szCs w:val="14"/>
              </w:rPr>
              <w:t>Términos</w:t>
            </w:r>
            <w:proofErr w:type="spellEnd"/>
            <w:r w:rsidR="00BA0845">
              <w:rPr>
                <w:rStyle w:val="Hyperlink"/>
                <w:sz w:val="14"/>
                <w:szCs w:val="14"/>
              </w:rPr>
              <w:t xml:space="preserve"> </w:t>
            </w:r>
            <w:proofErr w:type="spellStart"/>
            <w:r w:rsidR="00BA0845">
              <w:rPr>
                <w:rStyle w:val="Hyperlink"/>
                <w:sz w:val="14"/>
                <w:szCs w:val="14"/>
              </w:rPr>
              <w:t>Generales</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4EB8D2C" w14:textId="77777777" w:rsidR="00BA0845" w:rsidRPr="00C76DF3" w:rsidRDefault="00BA0845"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B937F11" w14:textId="77777777" w:rsidR="00BA0845" w:rsidRPr="00C76DF3" w:rsidRDefault="00F26346" w:rsidP="00546CD5">
          <w:pPr>
            <w:pStyle w:val="ProductList-OfferingBody"/>
            <w:ind w:left="-72" w:right="-77"/>
            <w:jc w:val="center"/>
            <w:rPr>
              <w:color w:val="808080" w:themeColor="background1" w:themeShade="80"/>
              <w:sz w:val="14"/>
              <w:szCs w:val="14"/>
            </w:rPr>
          </w:pPr>
          <w:hyperlink w:anchor="Términos de Protección de Datos" w:history="1">
            <w:proofErr w:type="spellStart"/>
            <w:r w:rsidR="00BA0845">
              <w:rPr>
                <w:rStyle w:val="Hyperlink"/>
                <w:sz w:val="14"/>
                <w:szCs w:val="14"/>
              </w:rPr>
              <w:t>Términos</w:t>
            </w:r>
            <w:proofErr w:type="spellEnd"/>
            <w:r w:rsidR="00BA0845">
              <w:rPr>
                <w:rStyle w:val="Hyperlink"/>
                <w:sz w:val="14"/>
                <w:szCs w:val="14"/>
              </w:rPr>
              <w:t xml:space="preserve"> de </w:t>
            </w:r>
            <w:proofErr w:type="spellStart"/>
            <w:r w:rsidR="00BA0845">
              <w:rPr>
                <w:rStyle w:val="Hyperlink"/>
                <w:sz w:val="14"/>
                <w:szCs w:val="14"/>
              </w:rPr>
              <w:t>Protección</w:t>
            </w:r>
            <w:proofErr w:type="spellEnd"/>
            <w:r w:rsidR="00BA0845">
              <w:rPr>
                <w:rStyle w:val="Hyperlink"/>
                <w:sz w:val="14"/>
                <w:szCs w:val="14"/>
              </w:rPr>
              <w:t xml:space="preserve"> de </w:t>
            </w:r>
            <w:proofErr w:type="spellStart"/>
            <w:r w:rsidR="00BA0845">
              <w:rPr>
                <w:rStyle w:val="Hyperlink"/>
                <w:sz w:val="14"/>
                <w:szCs w:val="14"/>
              </w:rPr>
              <w:t>Datos</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547E7DD9" w14:textId="77777777" w:rsidR="00BA0845" w:rsidRPr="00C76DF3" w:rsidRDefault="00BA0845"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3AEE366" w14:textId="77777777" w:rsidR="00BA0845" w:rsidRPr="00C76DF3" w:rsidRDefault="00F26346" w:rsidP="00546CD5">
          <w:pPr>
            <w:pStyle w:val="ProductList-OfferingBody"/>
            <w:ind w:left="-72" w:right="-76"/>
            <w:jc w:val="center"/>
            <w:rPr>
              <w:color w:val="808080" w:themeColor="background1" w:themeShade="80"/>
              <w:sz w:val="14"/>
              <w:szCs w:val="14"/>
            </w:rPr>
          </w:pPr>
          <w:hyperlink w:anchor="Attachment1" w:history="1">
            <w:proofErr w:type="spellStart"/>
            <w:r w:rsidR="00BA0845">
              <w:rPr>
                <w:rStyle w:val="Hyperlink"/>
                <w:sz w:val="14"/>
                <w:szCs w:val="14"/>
              </w:rPr>
              <w:t>Documentos</w:t>
            </w:r>
            <w:proofErr w:type="spellEnd"/>
            <w:r w:rsidR="00BA0845">
              <w:rPr>
                <w:rStyle w:val="Hyperlink"/>
                <w:sz w:val="14"/>
                <w:szCs w:val="14"/>
              </w:rPr>
              <w:t xml:space="preserve"> </w:t>
            </w:r>
            <w:proofErr w:type="spellStart"/>
            <w:r w:rsidR="00BA0845">
              <w:rPr>
                <w:rStyle w:val="Hyperlink"/>
                <w:sz w:val="14"/>
                <w:szCs w:val="14"/>
              </w:rPr>
              <w:t>adjuntos</w:t>
            </w:r>
            <w:proofErr w:type="spellEnd"/>
          </w:hyperlink>
        </w:p>
      </w:tc>
    </w:tr>
  </w:tbl>
  <w:p w14:paraId="0A925A78" w14:textId="77777777" w:rsidR="00BA0845" w:rsidRPr="0074788A" w:rsidRDefault="00BA0845"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0452CCA7" w14:textId="77777777" w:rsidR="00BA0845" w:rsidRPr="00AA025E" w:rsidRDefault="00BA0845">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E685F2A" w14:textId="77777777" w:rsidR="004B4668" w:rsidRDefault="004B4668" w:rsidP="009A573F">
      <w:pPr>
        <w:spacing w:after="0" w:line="240" w:lineRule="auto"/>
      </w:pPr>
      <w:r>
        <w:separator/>
      </w:r>
    </w:p>
    <w:p w14:paraId="1517B30A" w14:textId="77777777" w:rsidR="004B4668" w:rsidRDefault="004B4668"/>
  </w:footnote>
  <w:footnote w:type="continuationSeparator" w:id="0">
    <w:p w14:paraId="2851618B" w14:textId="77777777" w:rsidR="004B4668" w:rsidRDefault="004B4668" w:rsidP="009A573F">
      <w:pPr>
        <w:spacing w:after="0" w:line="240" w:lineRule="auto"/>
      </w:pPr>
      <w:r>
        <w:continuationSeparator/>
      </w:r>
    </w:p>
    <w:p w14:paraId="5517C9B1" w14:textId="77777777" w:rsidR="004B4668" w:rsidRDefault="004B4668"/>
  </w:footnote>
  <w:footnote w:type="continuationNotice" w:id="1">
    <w:p w14:paraId="2805187E" w14:textId="77777777" w:rsidR="004B4668" w:rsidRDefault="004B4668">
      <w:pPr>
        <w:spacing w:after="0" w:line="240" w:lineRule="auto"/>
      </w:pPr>
    </w:p>
    <w:p w14:paraId="6689593C" w14:textId="77777777" w:rsidR="004B4668" w:rsidRDefault="004B4668"/>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6F941132" w:rsidR="006C78B3" w:rsidRPr="00380161" w:rsidRDefault="006C78B3" w:rsidP="0044608A">
        <w:pPr>
          <w:tabs>
            <w:tab w:val="right" w:pos="10773"/>
          </w:tabs>
          <w:rPr>
            <w:rFonts w:asciiTheme="majorHAnsi" w:hAnsiTheme="majorHAnsi"/>
            <w:color w:val="FFFFFF" w:themeColor="background1"/>
            <w:sz w:val="20"/>
            <w:szCs w:val="20"/>
            <w:lang w:val="es-ES"/>
          </w:rPr>
        </w:pPr>
        <w:proofErr w:type="spellStart"/>
        <w:r w:rsidRPr="00380161">
          <w:rPr>
            <w:sz w:val="16"/>
            <w:szCs w:val="16"/>
            <w:lang w:val="es-ES"/>
          </w:rPr>
          <w:t>Addendum</w:t>
        </w:r>
        <w:proofErr w:type="spellEnd"/>
        <w:r w:rsidRPr="00380161">
          <w:rPr>
            <w:sz w:val="16"/>
            <w:szCs w:val="16"/>
            <w:lang w:val="es-ES"/>
          </w:rPr>
          <w:t xml:space="preserve"> de Protección de Datos de los Productos y Servicios de Microsoft (español internacional, última actualización</w:t>
        </w:r>
        <w:r w:rsidR="007A695E">
          <w:rPr>
            <w:sz w:val="16"/>
            <w:szCs w:val="16"/>
            <w:lang w:val="es-ES"/>
          </w:rPr>
          <w:t>:</w:t>
        </w:r>
        <w:r w:rsidRPr="00380161">
          <w:rPr>
            <w:sz w:val="16"/>
            <w:szCs w:val="16"/>
            <w:lang w:val="es-ES"/>
          </w:rPr>
          <w:t xml:space="preserve"> </w:t>
        </w:r>
        <w:r w:rsidR="00280AD4" w:rsidRPr="00280AD4">
          <w:rPr>
            <w:sz w:val="16"/>
            <w:szCs w:val="16"/>
            <w:lang w:val="es-ES"/>
          </w:rPr>
          <w:t>2 de enero de 2024</w:t>
        </w:r>
        <w:r w:rsidRPr="00380161">
          <w:rPr>
            <w:sz w:val="16"/>
            <w:szCs w:val="16"/>
            <w:lang w:val="es-ES"/>
          </w:rPr>
          <w:t>)</w:t>
        </w:r>
        <w:r w:rsidRPr="00380161">
          <w:rPr>
            <w:sz w:val="16"/>
            <w:szCs w:val="16"/>
            <w:lang w:val="es-ES"/>
          </w:rPr>
          <w:tab/>
        </w:r>
        <w:r>
          <w:rPr>
            <w:sz w:val="16"/>
            <w:szCs w:val="16"/>
          </w:rPr>
          <w:fldChar w:fldCharType="begin"/>
        </w:r>
        <w:r w:rsidRPr="00380161">
          <w:rPr>
            <w:sz w:val="16"/>
            <w:szCs w:val="16"/>
            <w:lang w:val="es-ES"/>
          </w:rPr>
          <w:instrText xml:space="preserve"> PAGE   \* MERGEFORMAT </w:instrText>
        </w:r>
        <w:r>
          <w:rPr>
            <w:sz w:val="16"/>
            <w:szCs w:val="16"/>
          </w:rPr>
          <w:fldChar w:fldCharType="separate"/>
        </w:r>
        <w:r w:rsidRPr="00380161">
          <w:rPr>
            <w:noProof/>
            <w:sz w:val="16"/>
            <w:szCs w:val="16"/>
            <w:lang w:val="es-ES"/>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67BD9699" w:rsidR="006C78B3" w:rsidRPr="00380161" w:rsidRDefault="006C78B3" w:rsidP="00DD6D76">
        <w:pPr>
          <w:rPr>
            <w:rFonts w:asciiTheme="majorHAnsi" w:hAnsiTheme="majorHAnsi"/>
            <w:color w:val="FFFFFF" w:themeColor="background1"/>
            <w:sz w:val="20"/>
            <w:szCs w:val="20"/>
            <w:lang w:val="es-ES"/>
          </w:rPr>
        </w:pPr>
        <w:proofErr w:type="spellStart"/>
        <w:r w:rsidRPr="00380161">
          <w:rPr>
            <w:sz w:val="16"/>
            <w:szCs w:val="16"/>
            <w:lang w:val="es-ES"/>
          </w:rPr>
          <w:t>Addendum</w:t>
        </w:r>
        <w:proofErr w:type="spellEnd"/>
        <w:r w:rsidRPr="00380161">
          <w:rPr>
            <w:sz w:val="16"/>
            <w:szCs w:val="16"/>
            <w:lang w:val="es-ES"/>
          </w:rPr>
          <w:t xml:space="preserve"> de Protección de Datos de los Productos y Servicios de Microsoft (español internacional, última actualización</w:t>
        </w:r>
        <w:r w:rsidR="007A695E">
          <w:rPr>
            <w:sz w:val="16"/>
            <w:szCs w:val="16"/>
            <w:lang w:val="es-ES"/>
          </w:rPr>
          <w:t>:</w:t>
        </w:r>
        <w:r w:rsidRPr="00380161">
          <w:rPr>
            <w:sz w:val="16"/>
            <w:szCs w:val="16"/>
            <w:lang w:val="es-ES"/>
          </w:rPr>
          <w:t xml:space="preserve"> </w:t>
        </w:r>
        <w:r w:rsidR="00280AD4" w:rsidRPr="00280AD4">
          <w:rPr>
            <w:sz w:val="16"/>
            <w:szCs w:val="16"/>
            <w:lang w:val="es-ES"/>
          </w:rPr>
          <w:t>2 de enero de 2024</w:t>
        </w:r>
        <w:r w:rsidRPr="00380161">
          <w:rPr>
            <w:sz w:val="16"/>
            <w:szCs w:val="16"/>
            <w:lang w:val="es-ES"/>
          </w:rPr>
          <w:t>)</w:t>
        </w:r>
        <w:r w:rsidRPr="00380161">
          <w:rPr>
            <w:sz w:val="16"/>
            <w:szCs w:val="16"/>
            <w:lang w:val="es-ES"/>
          </w:rPr>
          <w:tab/>
        </w:r>
        <w:r>
          <w:rPr>
            <w:sz w:val="16"/>
            <w:szCs w:val="16"/>
          </w:rPr>
          <w:fldChar w:fldCharType="begin"/>
        </w:r>
        <w:r w:rsidRPr="00380161">
          <w:rPr>
            <w:sz w:val="16"/>
            <w:szCs w:val="16"/>
            <w:lang w:val="es-ES"/>
          </w:rPr>
          <w:instrText xml:space="preserve"> PAGE   \* MERGEFORMAT </w:instrText>
        </w:r>
        <w:r>
          <w:rPr>
            <w:sz w:val="16"/>
            <w:szCs w:val="16"/>
          </w:rPr>
          <w:fldChar w:fldCharType="separate"/>
        </w:r>
        <w:r w:rsidRPr="00380161">
          <w:rPr>
            <w:sz w:val="16"/>
            <w:szCs w:val="16"/>
            <w:lang w:val="es-ES"/>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29F2719A"/>
    <w:lvl w:ilvl="0" w:tplc="82DCD04E">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183738720">
    <w:abstractNumId w:val="3"/>
  </w:num>
  <w:num w:numId="2" w16cid:durableId="2025131801">
    <w:abstractNumId w:val="6"/>
  </w:num>
  <w:num w:numId="3" w16cid:durableId="2082093158">
    <w:abstractNumId w:val="12"/>
  </w:num>
  <w:num w:numId="4" w16cid:durableId="1123037729">
    <w:abstractNumId w:val="14"/>
  </w:num>
  <w:num w:numId="5" w16cid:durableId="1816943797">
    <w:abstractNumId w:val="1"/>
  </w:num>
  <w:num w:numId="6" w16cid:durableId="318776779">
    <w:abstractNumId w:val="17"/>
  </w:num>
  <w:num w:numId="7" w16cid:durableId="534539086">
    <w:abstractNumId w:val="11"/>
  </w:num>
  <w:num w:numId="8" w16cid:durableId="1303119500">
    <w:abstractNumId w:val="4"/>
  </w:num>
  <w:num w:numId="9" w16cid:durableId="1086725289">
    <w:abstractNumId w:val="15"/>
  </w:num>
  <w:num w:numId="10" w16cid:durableId="1465850147">
    <w:abstractNumId w:val="7"/>
  </w:num>
  <w:num w:numId="11" w16cid:durableId="921989888">
    <w:abstractNumId w:val="13"/>
  </w:num>
  <w:num w:numId="12" w16cid:durableId="1046103025">
    <w:abstractNumId w:val="2"/>
  </w:num>
  <w:num w:numId="13" w16cid:durableId="1881895582">
    <w:abstractNumId w:val="5"/>
  </w:num>
  <w:num w:numId="14" w16cid:durableId="1687557201">
    <w:abstractNumId w:val="8"/>
  </w:num>
  <w:num w:numId="15" w16cid:durableId="1315404934">
    <w:abstractNumId w:val="16"/>
  </w:num>
  <w:num w:numId="16" w16cid:durableId="1544515573">
    <w:abstractNumId w:val="10"/>
  </w:num>
  <w:num w:numId="17" w16cid:durableId="1496263793">
    <w:abstractNumId w:val="0"/>
  </w:num>
  <w:num w:numId="18" w16cid:durableId="1160341234">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VJu47tcl3l9/Xk9dvJghpImA62Kpz2RkpOg+u94+YYXKVnU3aAIlmRWRG/H0yJ9gcN7wbjEsiplbMlnajXJcug==" w:salt="OXjJQ8TOtXf72sgCzCzjuA=="/>
  <w:defaultTabStop w:val="720"/>
  <w:hyphenationZone w:val="425"/>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2BE"/>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29"/>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3F56"/>
    <w:rsid w:val="0007491F"/>
    <w:rsid w:val="00074B86"/>
    <w:rsid w:val="00074F6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4A45"/>
    <w:rsid w:val="00085166"/>
    <w:rsid w:val="0008544B"/>
    <w:rsid w:val="000854B2"/>
    <w:rsid w:val="000857E9"/>
    <w:rsid w:val="00085D21"/>
    <w:rsid w:val="00086974"/>
    <w:rsid w:val="00086EDC"/>
    <w:rsid w:val="00086F17"/>
    <w:rsid w:val="000872EB"/>
    <w:rsid w:val="00087BC2"/>
    <w:rsid w:val="00090B0E"/>
    <w:rsid w:val="00090C2D"/>
    <w:rsid w:val="00090EF6"/>
    <w:rsid w:val="0009139F"/>
    <w:rsid w:val="000913C3"/>
    <w:rsid w:val="0009164C"/>
    <w:rsid w:val="00092C3B"/>
    <w:rsid w:val="00092EAC"/>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0F7421"/>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5A5"/>
    <w:rsid w:val="001127BA"/>
    <w:rsid w:val="00113063"/>
    <w:rsid w:val="00113B3D"/>
    <w:rsid w:val="001143E2"/>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261"/>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3EAC"/>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D3A"/>
    <w:rsid w:val="00181F18"/>
    <w:rsid w:val="00182B14"/>
    <w:rsid w:val="00182E31"/>
    <w:rsid w:val="00183408"/>
    <w:rsid w:val="00183474"/>
    <w:rsid w:val="001838D6"/>
    <w:rsid w:val="00183A21"/>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81C"/>
    <w:rsid w:val="001969F3"/>
    <w:rsid w:val="00197205"/>
    <w:rsid w:val="0019745A"/>
    <w:rsid w:val="001A0649"/>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C53"/>
    <w:rsid w:val="001B4F20"/>
    <w:rsid w:val="001B537D"/>
    <w:rsid w:val="001B5C8B"/>
    <w:rsid w:val="001B65B5"/>
    <w:rsid w:val="001B6614"/>
    <w:rsid w:val="001B718E"/>
    <w:rsid w:val="001B75C4"/>
    <w:rsid w:val="001B75D0"/>
    <w:rsid w:val="001C0157"/>
    <w:rsid w:val="001C03ED"/>
    <w:rsid w:val="001C09BD"/>
    <w:rsid w:val="001C0C95"/>
    <w:rsid w:val="001C14EB"/>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1C37"/>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424"/>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5A"/>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54E"/>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761"/>
    <w:rsid w:val="002608F5"/>
    <w:rsid w:val="00260954"/>
    <w:rsid w:val="00261031"/>
    <w:rsid w:val="002616F4"/>
    <w:rsid w:val="0026228C"/>
    <w:rsid w:val="00262C91"/>
    <w:rsid w:val="00263085"/>
    <w:rsid w:val="002634DC"/>
    <w:rsid w:val="0026350A"/>
    <w:rsid w:val="002635F6"/>
    <w:rsid w:val="00263B09"/>
    <w:rsid w:val="00263CA4"/>
    <w:rsid w:val="002647B9"/>
    <w:rsid w:val="00264ADB"/>
    <w:rsid w:val="00264BA0"/>
    <w:rsid w:val="00265230"/>
    <w:rsid w:val="00265676"/>
    <w:rsid w:val="00266B49"/>
    <w:rsid w:val="00266EE8"/>
    <w:rsid w:val="00266F5B"/>
    <w:rsid w:val="002673EE"/>
    <w:rsid w:val="00267671"/>
    <w:rsid w:val="00267734"/>
    <w:rsid w:val="00267906"/>
    <w:rsid w:val="00267997"/>
    <w:rsid w:val="0026799F"/>
    <w:rsid w:val="00267C2D"/>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0AD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1DE7"/>
    <w:rsid w:val="002A23FB"/>
    <w:rsid w:val="002A2AAF"/>
    <w:rsid w:val="002A35C6"/>
    <w:rsid w:val="002A3B84"/>
    <w:rsid w:val="002A3E6D"/>
    <w:rsid w:val="002A44A6"/>
    <w:rsid w:val="002A4A3B"/>
    <w:rsid w:val="002A4A50"/>
    <w:rsid w:val="002A4AA3"/>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7C3"/>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7A9"/>
    <w:rsid w:val="002E7BD3"/>
    <w:rsid w:val="002E7BED"/>
    <w:rsid w:val="002E7CC6"/>
    <w:rsid w:val="002F0522"/>
    <w:rsid w:val="002F06B0"/>
    <w:rsid w:val="002F0E74"/>
    <w:rsid w:val="002F1661"/>
    <w:rsid w:val="002F208A"/>
    <w:rsid w:val="002F275E"/>
    <w:rsid w:val="002F2B79"/>
    <w:rsid w:val="002F3019"/>
    <w:rsid w:val="002F307A"/>
    <w:rsid w:val="002F33F1"/>
    <w:rsid w:val="002F35A3"/>
    <w:rsid w:val="002F3779"/>
    <w:rsid w:val="002F386B"/>
    <w:rsid w:val="002F3D5E"/>
    <w:rsid w:val="002F3D6C"/>
    <w:rsid w:val="002F3FF6"/>
    <w:rsid w:val="002F502F"/>
    <w:rsid w:val="002F5F3E"/>
    <w:rsid w:val="002F6407"/>
    <w:rsid w:val="002F6AF2"/>
    <w:rsid w:val="002F6B85"/>
    <w:rsid w:val="002F6CBE"/>
    <w:rsid w:val="002F6EA5"/>
    <w:rsid w:val="002F721A"/>
    <w:rsid w:val="002F7349"/>
    <w:rsid w:val="002F7BE2"/>
    <w:rsid w:val="002F7DDC"/>
    <w:rsid w:val="00300CEE"/>
    <w:rsid w:val="00301068"/>
    <w:rsid w:val="003018C3"/>
    <w:rsid w:val="00301AD6"/>
    <w:rsid w:val="00302225"/>
    <w:rsid w:val="003027B8"/>
    <w:rsid w:val="00302D30"/>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ACB"/>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5112"/>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161"/>
    <w:rsid w:val="00380EFC"/>
    <w:rsid w:val="00380F22"/>
    <w:rsid w:val="00380F5B"/>
    <w:rsid w:val="003812FE"/>
    <w:rsid w:val="00381507"/>
    <w:rsid w:val="0038335A"/>
    <w:rsid w:val="003836D2"/>
    <w:rsid w:val="003836DB"/>
    <w:rsid w:val="00383EC0"/>
    <w:rsid w:val="00384162"/>
    <w:rsid w:val="0038421C"/>
    <w:rsid w:val="003856B2"/>
    <w:rsid w:val="00386D6B"/>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C5E"/>
    <w:rsid w:val="003A1E4D"/>
    <w:rsid w:val="003A2025"/>
    <w:rsid w:val="003A2F3A"/>
    <w:rsid w:val="003A336A"/>
    <w:rsid w:val="003A3384"/>
    <w:rsid w:val="003A35A1"/>
    <w:rsid w:val="003A38F2"/>
    <w:rsid w:val="003A3EAD"/>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4B05"/>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2D9D"/>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371"/>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4E99"/>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08A"/>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77E2F"/>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623"/>
    <w:rsid w:val="004A6CAA"/>
    <w:rsid w:val="004A73FC"/>
    <w:rsid w:val="004A7D90"/>
    <w:rsid w:val="004A7E06"/>
    <w:rsid w:val="004B009D"/>
    <w:rsid w:val="004B01C0"/>
    <w:rsid w:val="004B097B"/>
    <w:rsid w:val="004B0A12"/>
    <w:rsid w:val="004B16BC"/>
    <w:rsid w:val="004B1793"/>
    <w:rsid w:val="004B21D7"/>
    <w:rsid w:val="004B2378"/>
    <w:rsid w:val="004B3437"/>
    <w:rsid w:val="004B3528"/>
    <w:rsid w:val="004B3C1F"/>
    <w:rsid w:val="004B3D1F"/>
    <w:rsid w:val="004B454D"/>
    <w:rsid w:val="004B4668"/>
    <w:rsid w:val="004B525E"/>
    <w:rsid w:val="004B5E16"/>
    <w:rsid w:val="004B5F85"/>
    <w:rsid w:val="004B616F"/>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090"/>
    <w:rsid w:val="004C49B0"/>
    <w:rsid w:val="004C49FB"/>
    <w:rsid w:val="004C4ED8"/>
    <w:rsid w:val="004C518D"/>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A7"/>
    <w:rsid w:val="004D65B0"/>
    <w:rsid w:val="004D6D4E"/>
    <w:rsid w:val="004D7CB1"/>
    <w:rsid w:val="004D7D6E"/>
    <w:rsid w:val="004D7EC4"/>
    <w:rsid w:val="004E0241"/>
    <w:rsid w:val="004E0FC0"/>
    <w:rsid w:val="004E0FE4"/>
    <w:rsid w:val="004E10CF"/>
    <w:rsid w:val="004E1C86"/>
    <w:rsid w:val="004E1FE3"/>
    <w:rsid w:val="004E200E"/>
    <w:rsid w:val="004E2ADD"/>
    <w:rsid w:val="004E2FC0"/>
    <w:rsid w:val="004E3A36"/>
    <w:rsid w:val="004E3B96"/>
    <w:rsid w:val="004E3E43"/>
    <w:rsid w:val="004E42EF"/>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5FC"/>
    <w:rsid w:val="00503C9D"/>
    <w:rsid w:val="00504320"/>
    <w:rsid w:val="00504547"/>
    <w:rsid w:val="00504CB6"/>
    <w:rsid w:val="00504D2B"/>
    <w:rsid w:val="00504DA4"/>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5113"/>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57E7D"/>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657"/>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D68"/>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5FC"/>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8A2"/>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D7DBC"/>
    <w:rsid w:val="005E006E"/>
    <w:rsid w:val="005E058A"/>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0D57"/>
    <w:rsid w:val="005F13BA"/>
    <w:rsid w:val="005F1799"/>
    <w:rsid w:val="005F17AF"/>
    <w:rsid w:val="005F1ED1"/>
    <w:rsid w:val="005F3C48"/>
    <w:rsid w:val="005F4A29"/>
    <w:rsid w:val="005F5126"/>
    <w:rsid w:val="005F53EC"/>
    <w:rsid w:val="005F7858"/>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896"/>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34F"/>
    <w:rsid w:val="00624D19"/>
    <w:rsid w:val="006262BA"/>
    <w:rsid w:val="0062665C"/>
    <w:rsid w:val="00626769"/>
    <w:rsid w:val="0062680A"/>
    <w:rsid w:val="00626814"/>
    <w:rsid w:val="006272EE"/>
    <w:rsid w:val="00627A88"/>
    <w:rsid w:val="00627D37"/>
    <w:rsid w:val="00627DEC"/>
    <w:rsid w:val="0063078B"/>
    <w:rsid w:val="006308A9"/>
    <w:rsid w:val="0063097A"/>
    <w:rsid w:val="00630F9A"/>
    <w:rsid w:val="00631F12"/>
    <w:rsid w:val="00632114"/>
    <w:rsid w:val="006322D2"/>
    <w:rsid w:val="00632476"/>
    <w:rsid w:val="00632543"/>
    <w:rsid w:val="0063266B"/>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4C24"/>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4EE6"/>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960"/>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CB1"/>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0AD"/>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69B"/>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3962"/>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6FA8"/>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0F7A"/>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8B5"/>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61F7"/>
    <w:rsid w:val="007A695E"/>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BC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5B10"/>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AC6"/>
    <w:rsid w:val="007F4B1E"/>
    <w:rsid w:val="007F4EE2"/>
    <w:rsid w:val="007F4EEE"/>
    <w:rsid w:val="007F51BF"/>
    <w:rsid w:val="007F56A3"/>
    <w:rsid w:val="007F5D28"/>
    <w:rsid w:val="007F6E35"/>
    <w:rsid w:val="007F799B"/>
    <w:rsid w:val="00800309"/>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944"/>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D41"/>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C25"/>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36F"/>
    <w:rsid w:val="008717C7"/>
    <w:rsid w:val="008720C0"/>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4F8D"/>
    <w:rsid w:val="00895368"/>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507"/>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B7CBD"/>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0DF"/>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CC"/>
    <w:rsid w:val="008F19F0"/>
    <w:rsid w:val="008F1CDB"/>
    <w:rsid w:val="008F1DCE"/>
    <w:rsid w:val="008F2449"/>
    <w:rsid w:val="008F2849"/>
    <w:rsid w:val="008F28D6"/>
    <w:rsid w:val="008F2951"/>
    <w:rsid w:val="008F2DFE"/>
    <w:rsid w:val="008F2EEC"/>
    <w:rsid w:val="008F3685"/>
    <w:rsid w:val="008F4ABC"/>
    <w:rsid w:val="008F59F9"/>
    <w:rsid w:val="008F61CF"/>
    <w:rsid w:val="008F6235"/>
    <w:rsid w:val="008F7BC4"/>
    <w:rsid w:val="00900330"/>
    <w:rsid w:val="009007FB"/>
    <w:rsid w:val="00900DCC"/>
    <w:rsid w:val="00902DDC"/>
    <w:rsid w:val="00902E59"/>
    <w:rsid w:val="00902E6E"/>
    <w:rsid w:val="00903003"/>
    <w:rsid w:val="009035FB"/>
    <w:rsid w:val="00903D35"/>
    <w:rsid w:val="0090415D"/>
    <w:rsid w:val="009041B8"/>
    <w:rsid w:val="0090445B"/>
    <w:rsid w:val="009048D8"/>
    <w:rsid w:val="00904D1C"/>
    <w:rsid w:val="00904FEB"/>
    <w:rsid w:val="0090511B"/>
    <w:rsid w:val="00905C62"/>
    <w:rsid w:val="00905E39"/>
    <w:rsid w:val="0090692C"/>
    <w:rsid w:val="00906A75"/>
    <w:rsid w:val="009071DE"/>
    <w:rsid w:val="00907B94"/>
    <w:rsid w:val="00907F15"/>
    <w:rsid w:val="00907FA1"/>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218"/>
    <w:rsid w:val="0092025F"/>
    <w:rsid w:val="0092036D"/>
    <w:rsid w:val="0092062A"/>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26"/>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15"/>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00"/>
    <w:rsid w:val="009B56B6"/>
    <w:rsid w:val="009B68F5"/>
    <w:rsid w:val="009B6922"/>
    <w:rsid w:val="009B7110"/>
    <w:rsid w:val="009B7F76"/>
    <w:rsid w:val="009C0BFB"/>
    <w:rsid w:val="009C1170"/>
    <w:rsid w:val="009C1A77"/>
    <w:rsid w:val="009C1B2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40E"/>
    <w:rsid w:val="009D7559"/>
    <w:rsid w:val="009D75E4"/>
    <w:rsid w:val="009D786D"/>
    <w:rsid w:val="009D7B57"/>
    <w:rsid w:val="009D7F56"/>
    <w:rsid w:val="009E04A1"/>
    <w:rsid w:val="009E1376"/>
    <w:rsid w:val="009E1392"/>
    <w:rsid w:val="009E1894"/>
    <w:rsid w:val="009E2768"/>
    <w:rsid w:val="009E3128"/>
    <w:rsid w:val="009E45A9"/>
    <w:rsid w:val="009E570B"/>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21"/>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3C9"/>
    <w:rsid w:val="00A50671"/>
    <w:rsid w:val="00A508D1"/>
    <w:rsid w:val="00A50B0B"/>
    <w:rsid w:val="00A50B6A"/>
    <w:rsid w:val="00A50D45"/>
    <w:rsid w:val="00A50F2D"/>
    <w:rsid w:val="00A510DE"/>
    <w:rsid w:val="00A5152B"/>
    <w:rsid w:val="00A52DD6"/>
    <w:rsid w:val="00A53D5C"/>
    <w:rsid w:val="00A53F54"/>
    <w:rsid w:val="00A5561D"/>
    <w:rsid w:val="00A559A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494"/>
    <w:rsid w:val="00A70614"/>
    <w:rsid w:val="00A70E29"/>
    <w:rsid w:val="00A70E97"/>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5A3D"/>
    <w:rsid w:val="00A963F2"/>
    <w:rsid w:val="00A9699C"/>
    <w:rsid w:val="00A97498"/>
    <w:rsid w:val="00A97CA1"/>
    <w:rsid w:val="00AA0B21"/>
    <w:rsid w:val="00AA0F4D"/>
    <w:rsid w:val="00AA1B21"/>
    <w:rsid w:val="00AA1E91"/>
    <w:rsid w:val="00AA223F"/>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B79"/>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7FF"/>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05C"/>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AAD"/>
    <w:rsid w:val="00B54C29"/>
    <w:rsid w:val="00B54EDF"/>
    <w:rsid w:val="00B55284"/>
    <w:rsid w:val="00B55911"/>
    <w:rsid w:val="00B568BD"/>
    <w:rsid w:val="00B56E17"/>
    <w:rsid w:val="00B5721D"/>
    <w:rsid w:val="00B57CED"/>
    <w:rsid w:val="00B60117"/>
    <w:rsid w:val="00B608EC"/>
    <w:rsid w:val="00B60ECF"/>
    <w:rsid w:val="00B61488"/>
    <w:rsid w:val="00B61B9E"/>
    <w:rsid w:val="00B62373"/>
    <w:rsid w:val="00B627EE"/>
    <w:rsid w:val="00B62A36"/>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4BC"/>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922"/>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4F79"/>
    <w:rsid w:val="00B8525E"/>
    <w:rsid w:val="00B85725"/>
    <w:rsid w:val="00B86563"/>
    <w:rsid w:val="00B86B7C"/>
    <w:rsid w:val="00B86EF9"/>
    <w:rsid w:val="00B86FEB"/>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4FFE"/>
    <w:rsid w:val="00B9530A"/>
    <w:rsid w:val="00B95A57"/>
    <w:rsid w:val="00B96540"/>
    <w:rsid w:val="00B96E63"/>
    <w:rsid w:val="00B9706D"/>
    <w:rsid w:val="00B972A5"/>
    <w:rsid w:val="00B975B2"/>
    <w:rsid w:val="00B97856"/>
    <w:rsid w:val="00B97C59"/>
    <w:rsid w:val="00BA010F"/>
    <w:rsid w:val="00BA0380"/>
    <w:rsid w:val="00BA0845"/>
    <w:rsid w:val="00BA09A6"/>
    <w:rsid w:val="00BA0B20"/>
    <w:rsid w:val="00BA0DC6"/>
    <w:rsid w:val="00BA0FD4"/>
    <w:rsid w:val="00BA1047"/>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2E6"/>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6B0B"/>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1E5F"/>
    <w:rsid w:val="00BF25DE"/>
    <w:rsid w:val="00BF2CFD"/>
    <w:rsid w:val="00BF3377"/>
    <w:rsid w:val="00BF3468"/>
    <w:rsid w:val="00BF408D"/>
    <w:rsid w:val="00BF41FF"/>
    <w:rsid w:val="00BF4D05"/>
    <w:rsid w:val="00BF4ED0"/>
    <w:rsid w:val="00BF52A0"/>
    <w:rsid w:val="00BF6679"/>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AE2"/>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5560"/>
    <w:rsid w:val="00C26421"/>
    <w:rsid w:val="00C26A31"/>
    <w:rsid w:val="00C26E6F"/>
    <w:rsid w:val="00C26F4C"/>
    <w:rsid w:val="00C27771"/>
    <w:rsid w:val="00C27D4D"/>
    <w:rsid w:val="00C3018C"/>
    <w:rsid w:val="00C3068B"/>
    <w:rsid w:val="00C30E79"/>
    <w:rsid w:val="00C31078"/>
    <w:rsid w:val="00C3122A"/>
    <w:rsid w:val="00C31801"/>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284D"/>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68C2"/>
    <w:rsid w:val="00C57096"/>
    <w:rsid w:val="00C5719D"/>
    <w:rsid w:val="00C5744C"/>
    <w:rsid w:val="00C57B99"/>
    <w:rsid w:val="00C57BAF"/>
    <w:rsid w:val="00C60337"/>
    <w:rsid w:val="00C60927"/>
    <w:rsid w:val="00C614E7"/>
    <w:rsid w:val="00C614F3"/>
    <w:rsid w:val="00C6169C"/>
    <w:rsid w:val="00C62848"/>
    <w:rsid w:val="00C62A5A"/>
    <w:rsid w:val="00C62C23"/>
    <w:rsid w:val="00C62FB6"/>
    <w:rsid w:val="00C63212"/>
    <w:rsid w:val="00C636B1"/>
    <w:rsid w:val="00C636C5"/>
    <w:rsid w:val="00C637F5"/>
    <w:rsid w:val="00C6394A"/>
    <w:rsid w:val="00C63AF9"/>
    <w:rsid w:val="00C64019"/>
    <w:rsid w:val="00C643C2"/>
    <w:rsid w:val="00C6453B"/>
    <w:rsid w:val="00C64ABC"/>
    <w:rsid w:val="00C64C21"/>
    <w:rsid w:val="00C65A8E"/>
    <w:rsid w:val="00C66447"/>
    <w:rsid w:val="00C66570"/>
    <w:rsid w:val="00C66C0B"/>
    <w:rsid w:val="00C66D92"/>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727"/>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643"/>
    <w:rsid w:val="00C85801"/>
    <w:rsid w:val="00C85AFB"/>
    <w:rsid w:val="00C867D1"/>
    <w:rsid w:val="00C874C2"/>
    <w:rsid w:val="00C87CE4"/>
    <w:rsid w:val="00C90108"/>
    <w:rsid w:val="00C901B5"/>
    <w:rsid w:val="00C90AC2"/>
    <w:rsid w:val="00C90F7F"/>
    <w:rsid w:val="00C91D70"/>
    <w:rsid w:val="00C92D70"/>
    <w:rsid w:val="00C92DC7"/>
    <w:rsid w:val="00C9307D"/>
    <w:rsid w:val="00C93649"/>
    <w:rsid w:val="00C93A65"/>
    <w:rsid w:val="00C93CC2"/>
    <w:rsid w:val="00C942A4"/>
    <w:rsid w:val="00C9463F"/>
    <w:rsid w:val="00C9467A"/>
    <w:rsid w:val="00C95082"/>
    <w:rsid w:val="00C9518F"/>
    <w:rsid w:val="00C95472"/>
    <w:rsid w:val="00C9572C"/>
    <w:rsid w:val="00C95762"/>
    <w:rsid w:val="00C95CCF"/>
    <w:rsid w:val="00C96E10"/>
    <w:rsid w:val="00C97102"/>
    <w:rsid w:val="00C9711E"/>
    <w:rsid w:val="00C971E5"/>
    <w:rsid w:val="00C9740A"/>
    <w:rsid w:val="00C97D19"/>
    <w:rsid w:val="00CA1C89"/>
    <w:rsid w:val="00CA1C8C"/>
    <w:rsid w:val="00CA2651"/>
    <w:rsid w:val="00CA2786"/>
    <w:rsid w:val="00CA28FF"/>
    <w:rsid w:val="00CA3759"/>
    <w:rsid w:val="00CA3D31"/>
    <w:rsid w:val="00CA3EB3"/>
    <w:rsid w:val="00CA40F6"/>
    <w:rsid w:val="00CA4C6B"/>
    <w:rsid w:val="00CA4D38"/>
    <w:rsid w:val="00CA509E"/>
    <w:rsid w:val="00CA53FB"/>
    <w:rsid w:val="00CA60D0"/>
    <w:rsid w:val="00CA6404"/>
    <w:rsid w:val="00CA65DD"/>
    <w:rsid w:val="00CA7718"/>
    <w:rsid w:val="00CA7BE1"/>
    <w:rsid w:val="00CB028E"/>
    <w:rsid w:val="00CB063E"/>
    <w:rsid w:val="00CB0BC0"/>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407"/>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74E"/>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B08"/>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4B8"/>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61"/>
    <w:rsid w:val="00D170B9"/>
    <w:rsid w:val="00D172BE"/>
    <w:rsid w:val="00D17D13"/>
    <w:rsid w:val="00D20502"/>
    <w:rsid w:val="00D20B22"/>
    <w:rsid w:val="00D20FC9"/>
    <w:rsid w:val="00D2113A"/>
    <w:rsid w:val="00D21150"/>
    <w:rsid w:val="00D215E7"/>
    <w:rsid w:val="00D21DAF"/>
    <w:rsid w:val="00D226B1"/>
    <w:rsid w:val="00D22CC3"/>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233"/>
    <w:rsid w:val="00D5535B"/>
    <w:rsid w:val="00D55AEF"/>
    <w:rsid w:val="00D55C79"/>
    <w:rsid w:val="00D565F2"/>
    <w:rsid w:val="00D565F4"/>
    <w:rsid w:val="00D56A1B"/>
    <w:rsid w:val="00D56BBD"/>
    <w:rsid w:val="00D56E54"/>
    <w:rsid w:val="00D57528"/>
    <w:rsid w:val="00D57D6E"/>
    <w:rsid w:val="00D60347"/>
    <w:rsid w:val="00D608A0"/>
    <w:rsid w:val="00D61048"/>
    <w:rsid w:val="00D613E8"/>
    <w:rsid w:val="00D618AE"/>
    <w:rsid w:val="00D61939"/>
    <w:rsid w:val="00D62026"/>
    <w:rsid w:val="00D621C1"/>
    <w:rsid w:val="00D62241"/>
    <w:rsid w:val="00D623AD"/>
    <w:rsid w:val="00D6318B"/>
    <w:rsid w:val="00D63549"/>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0C80"/>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38"/>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53D"/>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72C"/>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312"/>
    <w:rsid w:val="00E066A5"/>
    <w:rsid w:val="00E06AC8"/>
    <w:rsid w:val="00E06ADF"/>
    <w:rsid w:val="00E07D74"/>
    <w:rsid w:val="00E10A4E"/>
    <w:rsid w:val="00E10E43"/>
    <w:rsid w:val="00E11027"/>
    <w:rsid w:val="00E11653"/>
    <w:rsid w:val="00E11C2C"/>
    <w:rsid w:val="00E11DA2"/>
    <w:rsid w:val="00E122BB"/>
    <w:rsid w:val="00E12637"/>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27B40"/>
    <w:rsid w:val="00E301E0"/>
    <w:rsid w:val="00E3085B"/>
    <w:rsid w:val="00E30866"/>
    <w:rsid w:val="00E30ABB"/>
    <w:rsid w:val="00E30B05"/>
    <w:rsid w:val="00E30BB3"/>
    <w:rsid w:val="00E30F3D"/>
    <w:rsid w:val="00E311DB"/>
    <w:rsid w:val="00E31743"/>
    <w:rsid w:val="00E31990"/>
    <w:rsid w:val="00E319E9"/>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4F5"/>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66E"/>
    <w:rsid w:val="00E44A07"/>
    <w:rsid w:val="00E44A63"/>
    <w:rsid w:val="00E44B79"/>
    <w:rsid w:val="00E46232"/>
    <w:rsid w:val="00E464E6"/>
    <w:rsid w:val="00E46617"/>
    <w:rsid w:val="00E46B4F"/>
    <w:rsid w:val="00E46B8F"/>
    <w:rsid w:val="00E47171"/>
    <w:rsid w:val="00E474B6"/>
    <w:rsid w:val="00E47D53"/>
    <w:rsid w:val="00E47FDE"/>
    <w:rsid w:val="00E50434"/>
    <w:rsid w:val="00E50D90"/>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D1D"/>
    <w:rsid w:val="00E73F98"/>
    <w:rsid w:val="00E74920"/>
    <w:rsid w:val="00E74A05"/>
    <w:rsid w:val="00E74A85"/>
    <w:rsid w:val="00E74CED"/>
    <w:rsid w:val="00E75053"/>
    <w:rsid w:val="00E75532"/>
    <w:rsid w:val="00E75A1E"/>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034B"/>
    <w:rsid w:val="00EB1ABF"/>
    <w:rsid w:val="00EB29A8"/>
    <w:rsid w:val="00EB2C1D"/>
    <w:rsid w:val="00EB30DE"/>
    <w:rsid w:val="00EB31D6"/>
    <w:rsid w:val="00EB363A"/>
    <w:rsid w:val="00EB37DC"/>
    <w:rsid w:val="00EB38EC"/>
    <w:rsid w:val="00EB3E26"/>
    <w:rsid w:val="00EB42C1"/>
    <w:rsid w:val="00EB4400"/>
    <w:rsid w:val="00EB4CA1"/>
    <w:rsid w:val="00EB4F97"/>
    <w:rsid w:val="00EB4FC6"/>
    <w:rsid w:val="00EB55BD"/>
    <w:rsid w:val="00EB680B"/>
    <w:rsid w:val="00EB6895"/>
    <w:rsid w:val="00EC0156"/>
    <w:rsid w:val="00EC1562"/>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6F9"/>
    <w:rsid w:val="00EC5BD9"/>
    <w:rsid w:val="00EC632B"/>
    <w:rsid w:val="00EC7BC1"/>
    <w:rsid w:val="00ED0782"/>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71"/>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693"/>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69B"/>
    <w:rsid w:val="00F22A30"/>
    <w:rsid w:val="00F22A3C"/>
    <w:rsid w:val="00F2322F"/>
    <w:rsid w:val="00F2332E"/>
    <w:rsid w:val="00F233B5"/>
    <w:rsid w:val="00F234E7"/>
    <w:rsid w:val="00F23D8B"/>
    <w:rsid w:val="00F23E3E"/>
    <w:rsid w:val="00F24204"/>
    <w:rsid w:val="00F24216"/>
    <w:rsid w:val="00F24440"/>
    <w:rsid w:val="00F25020"/>
    <w:rsid w:val="00F25614"/>
    <w:rsid w:val="00F25C42"/>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0F1"/>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74F"/>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87F"/>
    <w:rsid w:val="00FB7B75"/>
    <w:rsid w:val="00FB7E2C"/>
    <w:rsid w:val="00FC0993"/>
    <w:rsid w:val="00FC0C19"/>
    <w:rsid w:val="00FC120B"/>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A7"/>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16D4"/>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en-US" w:eastAsia="zh-CN"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E50D90"/>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403188C0-22C0-476A-817A-87F4170438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31BD9-4C16-427B-A332-2A23EF0077F7}">
  <ds:schemaRefs>
    <ds:schemaRef ds:uri="http://schemas.microsoft.com/sharepoint/v3/contenttype/forms"/>
  </ds:schemaRefs>
</ds:datastoreItem>
</file>

<file path=customXml/itemProps4.xml><?xml version="1.0" encoding="utf-8"?>
<ds:datastoreItem xmlns:ds="http://schemas.openxmlformats.org/officeDocument/2006/customXml" ds:itemID="{0CEB897C-FDD0-47B2-B8CE-2E37D72CAA21}">
  <ds:schemaRefs>
    <ds:schemaRef ds:uri="230e9df3-be65-4c73-a93b-d1236ebd677e"/>
    <ds:schemaRef ds:uri="http://schemas.microsoft.com/office/2006/metadata/propertie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46c117c8-efaa-4cbc-ab65-8fb13803fb07"/>
    <ds:schemaRef ds:uri="eebf34e1-3ce1-444e-acc4-010185dd52a4"/>
    <ds:schemaRef ds:uri="http://schemas.microsoft.com/sharepoint/v3"/>
    <ds:schemaRef ds:uri="http://www.w3.org/XML/1998/namespace"/>
    <ds:schemaRef ds:uri="http://purl.org/dc/te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22</Pages>
  <Words>14211</Words>
  <Characters>81007</Characters>
  <Application>Microsoft Office Word</Application>
  <DocSecurity>8</DocSecurity>
  <Lines>675</Lines>
  <Paragraphs>190</Paragraphs>
  <ScaleCrop>false</ScaleCrop>
  <Company/>
  <LinksUpToDate>false</LinksUpToDate>
  <CharactersWithSpaces>95028</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2024-01-05T22:01:00Z</dcterms:created>
  <dcterms:modified xsi:type="dcterms:W3CDTF">2024-01-05T22:01:00Z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