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147483515" r:id="rId2"/>
    <p:sldId id="2147483452" r:id="rId3"/>
    <p:sldId id="281" r:id="rId4"/>
    <p:sldId id="2147483506" r:id="rId5"/>
    <p:sldId id="2147483534" r:id="rId6"/>
    <p:sldId id="285" r:id="rId7"/>
    <p:sldId id="2147483502" r:id="rId8"/>
    <p:sldId id="2147483504" r:id="rId9"/>
    <p:sldId id="2147483436" r:id="rId10"/>
    <p:sldId id="2147483527" r:id="rId11"/>
    <p:sldId id="2147483512" r:id="rId12"/>
    <p:sldId id="2147483513" r:id="rId13"/>
    <p:sldId id="2147483492" r:id="rId14"/>
    <p:sldId id="505" r:id="rId15"/>
    <p:sldId id="2147483529" r:id="rId16"/>
    <p:sldId id="2147483510" r:id="rId17"/>
    <p:sldId id="2076136763" r:id="rId18"/>
    <p:sldId id="2147483509" r:id="rId19"/>
    <p:sldId id="2147483532" r:id="rId20"/>
    <p:sldId id="2147471379" r:id="rId21"/>
    <p:sldId id="2147470968" r:id="rId22"/>
    <p:sldId id="2076137737" r:id="rId23"/>
    <p:sldId id="2147483533" r:id="rId24"/>
    <p:sldId id="2147483500" r:id="rId25"/>
    <p:sldId id="2147483507" r:id="rId26"/>
    <p:sldId id="2147483516" r:id="rId27"/>
    <p:sldId id="2147471299" r:id="rId28"/>
    <p:sldId id="2147483520" r:id="rId29"/>
    <p:sldId id="2147483535" r:id="rId30"/>
    <p:sldId id="2147483518" r:id="rId31"/>
    <p:sldId id="2147483536" r:id="rId32"/>
    <p:sldId id="2147483505" r:id="rId33"/>
    <p:sldId id="2147483517" r:id="rId34"/>
    <p:sldId id="2147483519" r:id="rId35"/>
    <p:sldId id="2147483521" r:id="rId36"/>
    <p:sldId id="2147483522" r:id="rId37"/>
    <p:sldId id="693" r:id="rId38"/>
    <p:sldId id="2147483523" r:id="rId39"/>
    <p:sldId id="2147483524" r:id="rId40"/>
    <p:sldId id="2147483525" r:id="rId41"/>
    <p:sldId id="2147471546" r:id="rId42"/>
    <p:sldId id="2147470959" r:id="rId43"/>
  </p:sldIdLst>
  <p:sldSz cx="12192000" cy="6858000"/>
  <p:notesSz cx="7162800" cy="9448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AF302C-CD23-2F75-9778-831C5B19ABE2}" name="Gust Verbruggen" initials="" userId="S::gverbruggen@microsoft.com::dfd3314b-4ac4-4172-a829-9f02af38429d" providerId="AD"/>
  <p188:author id="{A8567330-8349-DC5F-99FF-2F51AEF44CEC}" name="Sumit Gulwani" initials="SG" userId="S::sumitg@microsoft.com::a28bc288-8a42-438f-8d77-04286a25fba7" providerId="AD"/>
  <p188:author id="{8403C5A4-4174-E77B-7095-F62AB7ADDBF8}" name="Priyanshu Gupta" initials="PG" userId="S::priyansgupta@microsoft.com::abf5d2c1-2938-49b0-a49d-0bfefc7049e1"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514" autoAdjust="0"/>
  </p:normalViewPr>
  <p:slideViewPr>
    <p:cSldViewPr snapToGrid="0">
      <p:cViewPr varScale="1">
        <p:scale>
          <a:sx n="92" d="100"/>
          <a:sy n="92" d="100"/>
        </p:scale>
        <p:origin x="3312" y="341"/>
      </p:cViewPr>
      <p:guideLst/>
    </p:cSldViewPr>
  </p:slideViewPr>
  <p:notesTextViewPr>
    <p:cViewPr>
      <p:scale>
        <a:sx n="1" d="1"/>
        <a:sy n="1" d="1"/>
      </p:scale>
      <p:origin x="0" y="0"/>
    </p:cViewPr>
  </p:notesTextViewPr>
  <p:sorterViewPr>
    <p:cViewPr varScale="1">
      <p:scale>
        <a:sx n="100" d="100"/>
        <a:sy n="100" d="100"/>
      </p:scale>
      <p:origin x="0" y="-31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03880" cy="474081"/>
          </a:xfrm>
          <a:prstGeom prst="rect">
            <a:avLst/>
          </a:prstGeom>
        </p:spPr>
        <p:txBody>
          <a:bodyPr vert="horz" lIns="94915" tIns="47457" rIns="94915" bIns="47457" rtlCol="0"/>
          <a:lstStyle>
            <a:lvl1pPr algn="l">
              <a:defRPr sz="1200"/>
            </a:lvl1pPr>
          </a:lstStyle>
          <a:p>
            <a:endParaRPr lang="en-US"/>
          </a:p>
        </p:txBody>
      </p:sp>
      <p:sp>
        <p:nvSpPr>
          <p:cNvPr id="3" name="Date Placeholder 2"/>
          <p:cNvSpPr>
            <a:spLocks noGrp="1"/>
          </p:cNvSpPr>
          <p:nvPr>
            <p:ph type="dt" idx="1"/>
          </p:nvPr>
        </p:nvSpPr>
        <p:spPr>
          <a:xfrm>
            <a:off x="4057262" y="0"/>
            <a:ext cx="3103880" cy="474081"/>
          </a:xfrm>
          <a:prstGeom prst="rect">
            <a:avLst/>
          </a:prstGeom>
        </p:spPr>
        <p:txBody>
          <a:bodyPr vert="horz" lIns="94915" tIns="47457" rIns="94915" bIns="47457" rtlCol="0"/>
          <a:lstStyle>
            <a:lvl1pPr algn="r">
              <a:defRPr sz="1200"/>
            </a:lvl1pPr>
          </a:lstStyle>
          <a:p>
            <a:fld id="{7EC89B2F-608F-4196-A117-552F50EB79AE}" type="datetimeFigureOut">
              <a:rPr lang="en-US" smtClean="0"/>
              <a:t>8/16/2024</a:t>
            </a:fld>
            <a:endParaRPr lang="en-US"/>
          </a:p>
        </p:txBody>
      </p:sp>
      <p:sp>
        <p:nvSpPr>
          <p:cNvPr id="4" name="Slide Image Placeholder 3"/>
          <p:cNvSpPr>
            <a:spLocks noGrp="1" noRot="1" noChangeAspect="1"/>
          </p:cNvSpPr>
          <p:nvPr>
            <p:ph type="sldImg" idx="2"/>
          </p:nvPr>
        </p:nvSpPr>
        <p:spPr>
          <a:xfrm>
            <a:off x="746125" y="1181100"/>
            <a:ext cx="5670550" cy="3189288"/>
          </a:xfrm>
          <a:prstGeom prst="rect">
            <a:avLst/>
          </a:prstGeom>
          <a:noFill/>
          <a:ln w="12700">
            <a:solidFill>
              <a:prstClr val="black"/>
            </a:solidFill>
          </a:ln>
        </p:spPr>
        <p:txBody>
          <a:bodyPr vert="horz" lIns="94915" tIns="47457" rIns="94915" bIns="47457" rtlCol="0" anchor="ctr"/>
          <a:lstStyle/>
          <a:p>
            <a:endParaRPr lang="en-US"/>
          </a:p>
        </p:txBody>
      </p:sp>
      <p:sp>
        <p:nvSpPr>
          <p:cNvPr id="5" name="Notes Placeholder 4"/>
          <p:cNvSpPr>
            <a:spLocks noGrp="1"/>
          </p:cNvSpPr>
          <p:nvPr>
            <p:ph type="body" sz="quarter" idx="3"/>
          </p:nvPr>
        </p:nvSpPr>
        <p:spPr>
          <a:xfrm>
            <a:off x="716280" y="4547235"/>
            <a:ext cx="5730240" cy="3720465"/>
          </a:xfrm>
          <a:prstGeom prst="rect">
            <a:avLst/>
          </a:prstGeom>
        </p:spPr>
        <p:txBody>
          <a:bodyPr vert="horz" lIns="94915" tIns="47457" rIns="94915" bIns="474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74721"/>
            <a:ext cx="3103880" cy="474080"/>
          </a:xfrm>
          <a:prstGeom prst="rect">
            <a:avLst/>
          </a:prstGeom>
        </p:spPr>
        <p:txBody>
          <a:bodyPr vert="horz" lIns="94915" tIns="47457" rIns="94915" bIns="47457" rtlCol="0" anchor="b"/>
          <a:lstStyle>
            <a:lvl1pPr algn="l">
              <a:defRPr sz="1200"/>
            </a:lvl1pPr>
          </a:lstStyle>
          <a:p>
            <a:endParaRPr lang="en-US"/>
          </a:p>
        </p:txBody>
      </p:sp>
      <p:sp>
        <p:nvSpPr>
          <p:cNvPr id="7" name="Slide Number Placeholder 6"/>
          <p:cNvSpPr>
            <a:spLocks noGrp="1"/>
          </p:cNvSpPr>
          <p:nvPr>
            <p:ph type="sldNum" sz="quarter" idx="5"/>
          </p:nvPr>
        </p:nvSpPr>
        <p:spPr>
          <a:xfrm>
            <a:off x="4057262" y="8974721"/>
            <a:ext cx="3103880" cy="474080"/>
          </a:xfrm>
          <a:prstGeom prst="rect">
            <a:avLst/>
          </a:prstGeom>
        </p:spPr>
        <p:txBody>
          <a:bodyPr vert="horz" lIns="94915" tIns="47457" rIns="94915" bIns="47457" rtlCol="0" anchor="b"/>
          <a:lstStyle>
            <a:lvl1pPr algn="r">
              <a:defRPr sz="1200"/>
            </a:lvl1pPr>
          </a:lstStyle>
          <a:p>
            <a:fld id="{F5739499-818A-47F8-919C-1E0390BE9330}" type="slidenum">
              <a:rPr lang="en-US" smtClean="0"/>
              <a:t>‹#›</a:t>
            </a:fld>
            <a:endParaRPr lang="en-US"/>
          </a:p>
        </p:txBody>
      </p:sp>
    </p:spTree>
    <p:extLst>
      <p:ext uri="{BB962C8B-B14F-4D97-AF65-F5344CB8AC3E}">
        <p14:creationId xmlns:p14="http://schemas.microsoft.com/office/powerpoint/2010/main" val="89013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1</a:t>
            </a:fld>
            <a:endParaRPr lang="en-US"/>
          </a:p>
        </p:txBody>
      </p:sp>
    </p:spTree>
    <p:extLst>
      <p:ext uri="{BB962C8B-B14F-4D97-AF65-F5344CB8AC3E}">
        <p14:creationId xmlns:p14="http://schemas.microsoft.com/office/powerpoint/2010/main" val="1807350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855C6-FDCD-4E86-8DF7-F3D811123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E54D2-ED18-5D32-2F1C-D83D25634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D6CA0-B5A4-95AF-CAC8-705603A3B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D36ED7-2C1F-8CC1-1E3F-E25E1CE5151F}"/>
              </a:ext>
            </a:extLst>
          </p:cNvPr>
          <p:cNvSpPr>
            <a:spLocks noGrp="1"/>
          </p:cNvSpPr>
          <p:nvPr>
            <p:ph type="sldNum" sz="quarter" idx="5"/>
          </p:nvPr>
        </p:nvSpPr>
        <p:spPr/>
        <p:txBody>
          <a:bodyPr/>
          <a:lstStyle/>
          <a:p>
            <a:fld id="{F5739499-818A-47F8-919C-1E0390BE9330}" type="slidenum">
              <a:rPr lang="en-US" smtClean="0"/>
              <a:t>12</a:t>
            </a:fld>
            <a:endParaRPr lang="en-US"/>
          </a:p>
        </p:txBody>
      </p:sp>
    </p:spTree>
    <p:extLst>
      <p:ext uri="{BB962C8B-B14F-4D97-AF65-F5344CB8AC3E}">
        <p14:creationId xmlns:p14="http://schemas.microsoft.com/office/powerpoint/2010/main" val="2214015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13</a:t>
            </a:fld>
            <a:endParaRPr lang="en-US"/>
          </a:p>
        </p:txBody>
      </p:sp>
    </p:spTree>
    <p:extLst>
      <p:ext uri="{BB962C8B-B14F-4D97-AF65-F5344CB8AC3E}">
        <p14:creationId xmlns:p14="http://schemas.microsoft.com/office/powerpoint/2010/main" val="3735200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426ADCB8-AEE6-4969-A625-37514388122A}" type="slidenum">
              <a:rPr lang="pt-BR" smtClean="0"/>
              <a:t>14</a:t>
            </a:fld>
            <a:endParaRPr lang="pt-BR"/>
          </a:p>
        </p:txBody>
      </p:sp>
    </p:spTree>
    <p:extLst>
      <p:ext uri="{BB962C8B-B14F-4D97-AF65-F5344CB8AC3E}">
        <p14:creationId xmlns:p14="http://schemas.microsoft.com/office/powerpoint/2010/main" val="3335159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17</a:t>
            </a:fld>
            <a:endParaRPr lang="en-US"/>
          </a:p>
        </p:txBody>
      </p:sp>
    </p:spTree>
    <p:extLst>
      <p:ext uri="{BB962C8B-B14F-4D97-AF65-F5344CB8AC3E}">
        <p14:creationId xmlns:p14="http://schemas.microsoft.com/office/powerpoint/2010/main" val="4243354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78560">
              <a:defRPr/>
            </a:pPr>
            <a:fld id="{05358ABC-187D-0948-AEF1-D848289E5DD9}" type="slidenum">
              <a:rPr lang="en-US">
                <a:solidFill>
                  <a:prstClr val="black"/>
                </a:solidFill>
                <a:latin typeface="Calibri" panose="020F0502020204030204"/>
              </a:rPr>
              <a:pPr defTabSz="478560">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995066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21</a:t>
            </a:fld>
            <a:endParaRPr lang="en-US"/>
          </a:p>
        </p:txBody>
      </p:sp>
    </p:spTree>
    <p:extLst>
      <p:ext uri="{BB962C8B-B14F-4D97-AF65-F5344CB8AC3E}">
        <p14:creationId xmlns:p14="http://schemas.microsoft.com/office/powerpoint/2010/main" val="1000915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22</a:t>
            </a:fld>
            <a:endParaRPr lang="en-US"/>
          </a:p>
        </p:txBody>
      </p:sp>
    </p:spTree>
    <p:extLst>
      <p:ext uri="{BB962C8B-B14F-4D97-AF65-F5344CB8AC3E}">
        <p14:creationId xmlns:p14="http://schemas.microsoft.com/office/powerpoint/2010/main" val="15589895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24</a:t>
            </a:fld>
            <a:endParaRPr lang="en-US"/>
          </a:p>
        </p:txBody>
      </p:sp>
    </p:spTree>
    <p:extLst>
      <p:ext uri="{BB962C8B-B14F-4D97-AF65-F5344CB8AC3E}">
        <p14:creationId xmlns:p14="http://schemas.microsoft.com/office/powerpoint/2010/main" val="26772270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25</a:t>
            </a:fld>
            <a:endParaRPr lang="en-US"/>
          </a:p>
        </p:txBody>
      </p:sp>
    </p:spTree>
    <p:extLst>
      <p:ext uri="{BB962C8B-B14F-4D97-AF65-F5344CB8AC3E}">
        <p14:creationId xmlns:p14="http://schemas.microsoft.com/office/powerpoint/2010/main" val="2378918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426ADCB8-AEE6-4969-A625-37514388122A}" type="slidenum">
              <a:rPr lang="pt-BR" smtClean="0"/>
              <a:t>27</a:t>
            </a:fld>
            <a:endParaRPr lang="pt-BR"/>
          </a:p>
        </p:txBody>
      </p:sp>
    </p:spTree>
    <p:extLst>
      <p:ext uri="{BB962C8B-B14F-4D97-AF65-F5344CB8AC3E}">
        <p14:creationId xmlns:p14="http://schemas.microsoft.com/office/powerpoint/2010/main" val="3466383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238859-F009-4FB5-911E-0DEE906BA83B}" type="slidenum">
              <a:rPr lang="en-US" smtClean="0"/>
              <a:t>2</a:t>
            </a:fld>
            <a:endParaRPr lang="en-US"/>
          </a:p>
        </p:txBody>
      </p:sp>
    </p:spTree>
    <p:extLst>
      <p:ext uri="{BB962C8B-B14F-4D97-AF65-F5344CB8AC3E}">
        <p14:creationId xmlns:p14="http://schemas.microsoft.com/office/powerpoint/2010/main" val="4172643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F7532-325B-ACD1-DBAA-B51915B48D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1D8EE-8ADA-EC05-D6EE-548E7C1D0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D7A36-FBC1-DBDB-F2BC-1B1E24DCEFC5}"/>
              </a:ext>
            </a:extLst>
          </p:cNvPr>
          <p:cNvSpPr>
            <a:spLocks noGrp="1"/>
          </p:cNvSpPr>
          <p:nvPr>
            <p:ph type="body" idx="1"/>
          </p:nvPr>
        </p:nvSpPr>
        <p:spPr/>
        <p:txBody>
          <a:bodyPr/>
          <a:lstStyle/>
          <a:p>
            <a:endParaRPr lang="pt-BR" dirty="0"/>
          </a:p>
        </p:txBody>
      </p:sp>
      <p:sp>
        <p:nvSpPr>
          <p:cNvPr id="4" name="Slide Number Placeholder 3">
            <a:extLst>
              <a:ext uri="{FF2B5EF4-FFF2-40B4-BE49-F238E27FC236}">
                <a16:creationId xmlns:a16="http://schemas.microsoft.com/office/drawing/2014/main" id="{C0E2C534-DA71-2386-F6D8-D5B9D5983909}"/>
              </a:ext>
            </a:extLst>
          </p:cNvPr>
          <p:cNvSpPr>
            <a:spLocks noGrp="1"/>
          </p:cNvSpPr>
          <p:nvPr>
            <p:ph type="sldNum" sz="quarter" idx="5"/>
          </p:nvPr>
        </p:nvSpPr>
        <p:spPr/>
        <p:txBody>
          <a:bodyPr/>
          <a:lstStyle/>
          <a:p>
            <a:fld id="{426ADCB8-AEE6-4969-A625-37514388122A}" type="slidenum">
              <a:rPr lang="pt-BR" smtClean="0"/>
              <a:t>28</a:t>
            </a:fld>
            <a:endParaRPr lang="pt-BR"/>
          </a:p>
        </p:txBody>
      </p:sp>
    </p:spTree>
    <p:extLst>
      <p:ext uri="{BB962C8B-B14F-4D97-AF65-F5344CB8AC3E}">
        <p14:creationId xmlns:p14="http://schemas.microsoft.com/office/powerpoint/2010/main" val="2360269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33</a:t>
            </a:fld>
            <a:endParaRPr lang="en-US"/>
          </a:p>
        </p:txBody>
      </p:sp>
    </p:spTree>
    <p:extLst>
      <p:ext uri="{BB962C8B-B14F-4D97-AF65-F5344CB8AC3E}">
        <p14:creationId xmlns:p14="http://schemas.microsoft.com/office/powerpoint/2010/main" val="2054220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ACE6F-B567-CFC2-294B-F75861AB5A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077EE-70AD-97F2-2A56-0427F84CA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3537A-4084-727B-B9D9-CA4CE89660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1BF03D-CB5E-9632-BB36-78F23751950A}"/>
              </a:ext>
            </a:extLst>
          </p:cNvPr>
          <p:cNvSpPr>
            <a:spLocks noGrp="1"/>
          </p:cNvSpPr>
          <p:nvPr>
            <p:ph type="sldNum" sz="quarter" idx="5"/>
          </p:nvPr>
        </p:nvSpPr>
        <p:spPr/>
        <p:txBody>
          <a:bodyPr/>
          <a:lstStyle/>
          <a:p>
            <a:fld id="{F5739499-818A-47F8-919C-1E0390BE9330}" type="slidenum">
              <a:rPr lang="en-US" smtClean="0"/>
              <a:t>36</a:t>
            </a:fld>
            <a:endParaRPr lang="en-US"/>
          </a:p>
        </p:txBody>
      </p:sp>
    </p:spTree>
    <p:extLst>
      <p:ext uri="{BB962C8B-B14F-4D97-AF65-F5344CB8AC3E}">
        <p14:creationId xmlns:p14="http://schemas.microsoft.com/office/powerpoint/2010/main" val="593027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9147">
              <a:defRPr/>
            </a:pPr>
            <a:fld id="{C8CAC7B3-AC5D-40A3-8188-0CDA8DFC28AB}" type="slidenum">
              <a:rPr lang="en-US">
                <a:solidFill>
                  <a:prstClr val="black"/>
                </a:solidFill>
                <a:latin typeface="Calibri" panose="020F0502020204030204"/>
              </a:rPr>
              <a:pPr defTabSz="949147">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955308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8B0B2-DF3C-6977-1049-EA5865D3D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2245A-7A9D-004F-C2C9-18D49CED6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6C28D3-5A8C-A7F9-4D78-D91A7512FB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6A6B97-ABA0-3CBD-0AA1-4EAFC3779F3B}"/>
              </a:ext>
            </a:extLst>
          </p:cNvPr>
          <p:cNvSpPr>
            <a:spLocks noGrp="1"/>
          </p:cNvSpPr>
          <p:nvPr>
            <p:ph type="sldNum" sz="quarter" idx="5"/>
          </p:nvPr>
        </p:nvSpPr>
        <p:spPr/>
        <p:txBody>
          <a:bodyPr/>
          <a:lstStyle/>
          <a:p>
            <a:pPr defTabSz="949147">
              <a:defRPr/>
            </a:pPr>
            <a:fld id="{C8CAC7B3-AC5D-40A3-8188-0CDA8DFC28AB}" type="slidenum">
              <a:rPr lang="en-US">
                <a:solidFill>
                  <a:prstClr val="black"/>
                </a:solidFill>
                <a:latin typeface="Calibri" panose="020F0502020204030204"/>
              </a:rPr>
              <a:pPr defTabSz="949147">
                <a:defRPr/>
              </a:pPr>
              <a:t>38</a:t>
            </a:fld>
            <a:endParaRPr lang="en-US">
              <a:solidFill>
                <a:prstClr val="black"/>
              </a:solidFill>
              <a:latin typeface="Calibri" panose="020F0502020204030204"/>
            </a:endParaRPr>
          </a:p>
        </p:txBody>
      </p:sp>
    </p:spTree>
    <p:extLst>
      <p:ext uri="{BB962C8B-B14F-4D97-AF65-F5344CB8AC3E}">
        <p14:creationId xmlns:p14="http://schemas.microsoft.com/office/powerpoint/2010/main" val="7120495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138D9-422C-86A5-A668-1608F698A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8F796-260C-0475-B683-50AE44F281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958EC-399B-0276-94A5-6DE98D5358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692197-0EF9-BF42-535D-178823618F1E}"/>
              </a:ext>
            </a:extLst>
          </p:cNvPr>
          <p:cNvSpPr>
            <a:spLocks noGrp="1"/>
          </p:cNvSpPr>
          <p:nvPr>
            <p:ph type="sldNum" sz="quarter" idx="5"/>
          </p:nvPr>
        </p:nvSpPr>
        <p:spPr/>
        <p:txBody>
          <a:bodyPr/>
          <a:lstStyle/>
          <a:p>
            <a:pPr defTabSz="949147">
              <a:defRPr/>
            </a:pPr>
            <a:fld id="{C8CAC7B3-AC5D-40A3-8188-0CDA8DFC28AB}" type="slidenum">
              <a:rPr lang="en-US">
                <a:solidFill>
                  <a:prstClr val="black"/>
                </a:solidFill>
                <a:latin typeface="Calibri" panose="020F0502020204030204"/>
              </a:rPr>
              <a:pPr defTabSz="949147">
                <a:defRPr/>
              </a:pPr>
              <a:t>39</a:t>
            </a:fld>
            <a:endParaRPr lang="en-US">
              <a:solidFill>
                <a:prstClr val="black"/>
              </a:solidFill>
              <a:latin typeface="Calibri" panose="020F0502020204030204"/>
            </a:endParaRPr>
          </a:p>
        </p:txBody>
      </p:sp>
    </p:spTree>
    <p:extLst>
      <p:ext uri="{BB962C8B-B14F-4D97-AF65-F5344CB8AC3E}">
        <p14:creationId xmlns:p14="http://schemas.microsoft.com/office/powerpoint/2010/main" val="1140851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274B2-6A8A-0925-23DE-53AFA8EDAA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92CB5-E2DC-1566-E59C-5DD88BE80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14024-117E-94A7-E866-A11DBADFA6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D0F9D4-3E57-5FD0-9C28-339B8AA2A895}"/>
              </a:ext>
            </a:extLst>
          </p:cNvPr>
          <p:cNvSpPr>
            <a:spLocks noGrp="1"/>
          </p:cNvSpPr>
          <p:nvPr>
            <p:ph type="sldNum" sz="quarter" idx="5"/>
          </p:nvPr>
        </p:nvSpPr>
        <p:spPr/>
        <p:txBody>
          <a:bodyPr/>
          <a:lstStyle/>
          <a:p>
            <a:pPr defTabSz="949147">
              <a:defRPr/>
            </a:pPr>
            <a:fld id="{C8CAC7B3-AC5D-40A3-8188-0CDA8DFC28AB}" type="slidenum">
              <a:rPr lang="en-US">
                <a:solidFill>
                  <a:prstClr val="black"/>
                </a:solidFill>
                <a:latin typeface="Calibri" panose="020F0502020204030204"/>
              </a:rPr>
              <a:pPr defTabSz="949147">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8076449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41</a:t>
            </a:fld>
            <a:endParaRPr lang="en-US"/>
          </a:p>
        </p:txBody>
      </p:sp>
    </p:spTree>
    <p:extLst>
      <p:ext uri="{BB962C8B-B14F-4D97-AF65-F5344CB8AC3E}">
        <p14:creationId xmlns:p14="http://schemas.microsoft.com/office/powerpoint/2010/main" val="3786082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42</a:t>
            </a:fld>
            <a:endParaRPr lang="en-US"/>
          </a:p>
        </p:txBody>
      </p:sp>
    </p:spTree>
    <p:extLst>
      <p:ext uri="{BB962C8B-B14F-4D97-AF65-F5344CB8AC3E}">
        <p14:creationId xmlns:p14="http://schemas.microsoft.com/office/powerpoint/2010/main" val="1179300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58ABC-187D-0948-AEF1-D848289E5DD9}" type="slidenum">
              <a:rPr lang="en-US" smtClean="0"/>
              <a:t>3</a:t>
            </a:fld>
            <a:endParaRPr lang="en-US"/>
          </a:p>
        </p:txBody>
      </p:sp>
    </p:spTree>
    <p:extLst>
      <p:ext uri="{BB962C8B-B14F-4D97-AF65-F5344CB8AC3E}">
        <p14:creationId xmlns:p14="http://schemas.microsoft.com/office/powerpoint/2010/main" val="588337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4</a:t>
            </a:fld>
            <a:endParaRPr lang="en-US"/>
          </a:p>
        </p:txBody>
      </p:sp>
    </p:spTree>
    <p:extLst>
      <p:ext uri="{BB962C8B-B14F-4D97-AF65-F5344CB8AC3E}">
        <p14:creationId xmlns:p14="http://schemas.microsoft.com/office/powerpoint/2010/main" val="4015404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5</a:t>
            </a:fld>
            <a:endParaRPr lang="en-US"/>
          </a:p>
        </p:txBody>
      </p:sp>
    </p:spTree>
    <p:extLst>
      <p:ext uri="{BB962C8B-B14F-4D97-AF65-F5344CB8AC3E}">
        <p14:creationId xmlns:p14="http://schemas.microsoft.com/office/powerpoint/2010/main" val="1159386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7</a:t>
            </a:fld>
            <a:endParaRPr lang="en-US"/>
          </a:p>
        </p:txBody>
      </p:sp>
    </p:spTree>
    <p:extLst>
      <p:ext uri="{BB962C8B-B14F-4D97-AF65-F5344CB8AC3E}">
        <p14:creationId xmlns:p14="http://schemas.microsoft.com/office/powerpoint/2010/main" val="1995995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8</a:t>
            </a:fld>
            <a:endParaRPr lang="en-US"/>
          </a:p>
        </p:txBody>
      </p:sp>
    </p:spTree>
    <p:extLst>
      <p:ext uri="{BB962C8B-B14F-4D97-AF65-F5344CB8AC3E}">
        <p14:creationId xmlns:p14="http://schemas.microsoft.com/office/powerpoint/2010/main" val="556198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F5739499-818A-47F8-919C-1E0390BE9330}" type="slidenum">
              <a:rPr lang="en-US" smtClean="0"/>
              <a:t>9</a:t>
            </a:fld>
            <a:endParaRPr lang="en-US"/>
          </a:p>
        </p:txBody>
      </p:sp>
    </p:spTree>
    <p:extLst>
      <p:ext uri="{BB962C8B-B14F-4D97-AF65-F5344CB8AC3E}">
        <p14:creationId xmlns:p14="http://schemas.microsoft.com/office/powerpoint/2010/main" val="349725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2641F-C3E2-77B8-AEFC-FA831E2A3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45E41-3992-82C0-319D-262F1B734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15C0F-7394-F432-6E7C-5CF07B9B52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CAFF51-A7FF-036D-E586-181CA06A7633}"/>
              </a:ext>
            </a:extLst>
          </p:cNvPr>
          <p:cNvSpPr>
            <a:spLocks noGrp="1"/>
          </p:cNvSpPr>
          <p:nvPr>
            <p:ph type="sldNum" sz="quarter" idx="5"/>
          </p:nvPr>
        </p:nvSpPr>
        <p:spPr/>
        <p:txBody>
          <a:bodyPr/>
          <a:lstStyle/>
          <a:p>
            <a:fld id="{F5739499-818A-47F8-919C-1E0390BE9330}" type="slidenum">
              <a:rPr lang="en-US" smtClean="0"/>
              <a:t>11</a:t>
            </a:fld>
            <a:endParaRPr lang="en-US"/>
          </a:p>
        </p:txBody>
      </p:sp>
    </p:spTree>
    <p:extLst>
      <p:ext uri="{BB962C8B-B14F-4D97-AF65-F5344CB8AC3E}">
        <p14:creationId xmlns:p14="http://schemas.microsoft.com/office/powerpoint/2010/main" val="993681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708D3-92CB-A0E0-E69E-8BF3D7CE11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8F221C-2BC4-39FE-BB8E-B6B9BEC8F6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861022-7051-E194-3386-B4D2A69FA46B}"/>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05EC6811-05A9-F888-1585-475CAF93EA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A4A22-E47F-B035-58F5-F11BBA78FFC8}"/>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3092570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8C11E-B7E5-3B00-BAAE-3421C7BF23A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729F0B-0347-AA8B-0C3B-6B1374B8C3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C3435-47FD-70B9-6D64-4314B0DC8A98}"/>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508D6A80-F4FB-AAD8-C268-5340AB3A38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04E78C-D3FB-B88E-3629-F0B60E3EF056}"/>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3130749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D5E8E-0CF1-7AF6-55CD-1CF2C0F466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2045AA-F4A6-9B69-A20F-675E45AEA7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BEDB79-AB30-6C73-C7BF-2AA550C31AAA}"/>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7871ADF0-8F93-CF4E-2DB7-9AEE27DB8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14AEDB-05A7-481D-E767-6FF80020D91B}"/>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4048266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85F27-4C1E-4E4E-C77A-4B4D18597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12F1F1-D546-A481-52C7-2010B38AC8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FA65D2-01B2-9886-6C19-45AA1A53D593}"/>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7057DA73-1FAF-43C7-8C75-E5DB1F72B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11431-FA1E-94F9-A983-2B0044EFF48B}"/>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348920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40922-E674-3537-2284-200485423C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8E98DC-7534-FED3-8549-0B4A4D4D0B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F44123-D891-2E14-24B5-471BB091AB99}"/>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4DEC797C-AD69-BBFF-67AF-9CCC0F509B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AD638-F26E-FBA0-A58F-A8718B2F55F3}"/>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97845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3B53-1DB3-1CD2-59F0-E942F7E401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922741-3F53-F8CF-7BC5-6D11129791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E18AE2-F6A3-A5AF-DAE5-410C8F865D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4CC125-FF27-66B9-12B5-3EB1FF2DB375}"/>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6" name="Footer Placeholder 5">
            <a:extLst>
              <a:ext uri="{FF2B5EF4-FFF2-40B4-BE49-F238E27FC236}">
                <a16:creationId xmlns:a16="http://schemas.microsoft.com/office/drawing/2014/main" id="{21960295-EA51-5412-25B5-88E5C4391A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FB585-6132-B692-EF73-9F0E45B2402F}"/>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191150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96E2-49ED-9EA8-3AA7-A5314E146A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442EBF-E195-220D-C2A1-C08E633372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22BC1A-51C9-F4F4-14FC-112CA59930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AFCE4B-C11E-2BCB-8F3A-6FABDB9E97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A5AEEC-135E-8CC4-FEBC-FC23614ABF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A4D305-E89A-6EB8-2F37-69B6C95EBD9A}"/>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8" name="Footer Placeholder 7">
            <a:extLst>
              <a:ext uri="{FF2B5EF4-FFF2-40B4-BE49-F238E27FC236}">
                <a16:creationId xmlns:a16="http://schemas.microsoft.com/office/drawing/2014/main" id="{F1F95297-5048-F042-AE53-2C2F7F3239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DBB0BA-CE37-D45A-9A2C-F1E2202B32D8}"/>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1803600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7356-0FC7-8849-F8C6-455F6621D1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9CD174-56F2-CBE7-2062-8D74CA7411AF}"/>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4" name="Footer Placeholder 3">
            <a:extLst>
              <a:ext uri="{FF2B5EF4-FFF2-40B4-BE49-F238E27FC236}">
                <a16:creationId xmlns:a16="http://schemas.microsoft.com/office/drawing/2014/main" id="{34DC8496-94D4-A11E-B50D-A9B316A70D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45E774-311D-F30E-CDAF-049C2CC162B8}"/>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62518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55CE92-90F4-F718-BDCF-4E4912C1838C}"/>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3" name="Footer Placeholder 2">
            <a:extLst>
              <a:ext uri="{FF2B5EF4-FFF2-40B4-BE49-F238E27FC236}">
                <a16:creationId xmlns:a16="http://schemas.microsoft.com/office/drawing/2014/main" id="{0FAC5839-F39B-89FF-59D5-D1BBCCD6F1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CD2FEB-1525-7A76-831E-26B8D26682C7}"/>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1481575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5E1DF-C44B-0541-D7A2-966C6EABDE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B5FE90-EA9C-8EE0-BF42-84E06946E2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9A7D27-5889-3333-E658-02C2DC5B8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64BD77-5D4C-A606-5A0B-152DB79A1281}"/>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6" name="Footer Placeholder 5">
            <a:extLst>
              <a:ext uri="{FF2B5EF4-FFF2-40B4-BE49-F238E27FC236}">
                <a16:creationId xmlns:a16="http://schemas.microsoft.com/office/drawing/2014/main" id="{AB7F2E0A-3C4D-2BAE-63E9-9EA66EE36F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791A6F-215D-884D-A87A-1DB294C8749B}"/>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3351176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5CF14-F1A8-451E-E989-8AD525B091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85C4E5-352E-E447-763C-C90639EA5D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7801B7-3AB6-02B2-0717-054EC1544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4F5D11-2A31-FAA6-32C3-558006A658F6}"/>
              </a:ext>
            </a:extLst>
          </p:cNvPr>
          <p:cNvSpPr>
            <a:spLocks noGrp="1"/>
          </p:cNvSpPr>
          <p:nvPr>
            <p:ph type="dt" sz="half" idx="10"/>
          </p:nvPr>
        </p:nvSpPr>
        <p:spPr/>
        <p:txBody>
          <a:bodyPr/>
          <a:lstStyle/>
          <a:p>
            <a:fld id="{28089870-4FF8-46C4-A85D-7B8B21D255F4}" type="datetimeFigureOut">
              <a:rPr lang="en-US" smtClean="0"/>
              <a:t>8/16/2024</a:t>
            </a:fld>
            <a:endParaRPr lang="en-US"/>
          </a:p>
        </p:txBody>
      </p:sp>
      <p:sp>
        <p:nvSpPr>
          <p:cNvPr id="6" name="Footer Placeholder 5">
            <a:extLst>
              <a:ext uri="{FF2B5EF4-FFF2-40B4-BE49-F238E27FC236}">
                <a16:creationId xmlns:a16="http://schemas.microsoft.com/office/drawing/2014/main" id="{A0F5F469-96B2-87F8-B7EE-1946BBCE35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B13F7-CF60-32E4-AC05-906A1888E2C5}"/>
              </a:ext>
            </a:extLst>
          </p:cNvPr>
          <p:cNvSpPr>
            <a:spLocks noGrp="1"/>
          </p:cNvSpPr>
          <p:nvPr>
            <p:ph type="sldNum" sz="quarter" idx="12"/>
          </p:nvPr>
        </p:nvSpPr>
        <p:spPr/>
        <p:txBody>
          <a:bodyPr/>
          <a:lstStyle/>
          <a:p>
            <a:fld id="{94E85944-51E9-447D-A4FB-78A0C19DC164}" type="slidenum">
              <a:rPr lang="en-US" smtClean="0"/>
              <a:t>‹#›</a:t>
            </a:fld>
            <a:endParaRPr lang="en-US"/>
          </a:p>
        </p:txBody>
      </p:sp>
    </p:spTree>
    <p:extLst>
      <p:ext uri="{BB962C8B-B14F-4D97-AF65-F5344CB8AC3E}">
        <p14:creationId xmlns:p14="http://schemas.microsoft.com/office/powerpoint/2010/main" val="1798467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5DEC58-A075-9EEF-AD4F-2453DF2701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FFBCE8-F765-30BE-B284-228BF347F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673A2-A150-E4DB-F020-63FC51E7E8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089870-4FF8-46C4-A85D-7B8B21D255F4}" type="datetimeFigureOut">
              <a:rPr lang="en-US" smtClean="0"/>
              <a:t>8/16/2024</a:t>
            </a:fld>
            <a:endParaRPr lang="en-US"/>
          </a:p>
        </p:txBody>
      </p:sp>
      <p:sp>
        <p:nvSpPr>
          <p:cNvPr id="5" name="Footer Placeholder 4">
            <a:extLst>
              <a:ext uri="{FF2B5EF4-FFF2-40B4-BE49-F238E27FC236}">
                <a16:creationId xmlns:a16="http://schemas.microsoft.com/office/drawing/2014/main" id="{5BD19D80-6468-32C8-E0D8-87CF588619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DC13653-E1E7-5D72-9C00-ECF94679B7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E85944-51E9-447D-A4FB-78A0C19DC164}" type="slidenum">
              <a:rPr lang="en-US" smtClean="0"/>
              <a:t>‹#›</a:t>
            </a:fld>
            <a:endParaRPr lang="en-US"/>
          </a:p>
        </p:txBody>
      </p:sp>
    </p:spTree>
    <p:extLst>
      <p:ext uri="{BB962C8B-B14F-4D97-AF65-F5344CB8AC3E}">
        <p14:creationId xmlns:p14="http://schemas.microsoft.com/office/powerpoint/2010/main" val="501134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3DFF71F-C315-423D-975B-42568CFBD826}"/>
              </a:ext>
            </a:extLst>
          </p:cNvPr>
          <p:cNvSpPr txBox="1">
            <a:spLocks/>
          </p:cNvSpPr>
          <p:nvPr/>
        </p:nvSpPr>
        <p:spPr>
          <a:xfrm>
            <a:off x="-27829" y="230975"/>
            <a:ext cx="7055682" cy="5550973"/>
          </a:xfrm>
          <a:prstGeom prst="rect">
            <a:avLst/>
          </a:prstGeom>
        </p:spPr>
        <p:txBody>
          <a:bodyPr vert="horz" lIns="121920" tIns="60960" rIns="121920" bIns="60960" rtlCol="0" anchor="ctr">
            <a:noAutofit/>
          </a:bodyPr>
          <a:lstStyle>
            <a:lvl1pPr algn="l" defTabSz="457200" rtl="0" eaLnBrk="1" latinLnBrk="0" hangingPunct="1">
              <a:spcBef>
                <a:spcPct val="0"/>
              </a:spcBef>
              <a:buNone/>
              <a:defRPr sz="4500" b="1" kern="1200" baseline="0">
                <a:solidFill>
                  <a:schemeClr val="bg1"/>
                </a:solidFill>
                <a:latin typeface="Arial"/>
                <a:ea typeface="+mj-ea"/>
                <a:cs typeface="Arial"/>
              </a:defRPr>
            </a:lvl1pPr>
          </a:lstStyle>
          <a:p>
            <a:pPr algn="ctr"/>
            <a:r>
              <a:rPr lang="en-US" sz="6500" dirty="0">
                <a:solidFill>
                  <a:schemeClr val="tx1"/>
                </a:solidFill>
              </a:rPr>
              <a:t>AI-assisted </a:t>
            </a:r>
          </a:p>
          <a:p>
            <a:pPr algn="ctr"/>
            <a:r>
              <a:rPr lang="en-US" sz="6500" dirty="0">
                <a:solidFill>
                  <a:schemeClr val="tx1"/>
                </a:solidFill>
              </a:rPr>
              <a:t>Programming </a:t>
            </a:r>
          </a:p>
          <a:p>
            <a:pPr algn="ctr"/>
            <a:endParaRPr lang="en-US" sz="5000" dirty="0">
              <a:solidFill>
                <a:schemeClr val="tx1"/>
              </a:solidFill>
            </a:endParaRPr>
          </a:p>
          <a:p>
            <a:pPr algn="ctr"/>
            <a:r>
              <a:rPr lang="en-US" sz="4000" dirty="0">
                <a:solidFill>
                  <a:schemeClr val="tx1"/>
                </a:solidFill>
              </a:rPr>
              <a:t>Applications, </a:t>
            </a:r>
            <a:br>
              <a:rPr lang="en-US" sz="4000" dirty="0">
                <a:solidFill>
                  <a:schemeClr val="tx1"/>
                </a:solidFill>
              </a:rPr>
            </a:br>
            <a:r>
              <a:rPr lang="en-US" sz="4000" dirty="0">
                <a:solidFill>
                  <a:schemeClr val="tx1"/>
                </a:solidFill>
              </a:rPr>
              <a:t>User Experiences,</a:t>
            </a:r>
            <a:br>
              <a:rPr lang="en-US" sz="4000" dirty="0">
                <a:solidFill>
                  <a:schemeClr val="tx1"/>
                </a:solidFill>
              </a:rPr>
            </a:br>
            <a:r>
              <a:rPr lang="en-US" sz="4000" dirty="0">
                <a:solidFill>
                  <a:schemeClr val="tx1"/>
                </a:solidFill>
              </a:rPr>
              <a:t>Neuro-symbolic techniques</a:t>
            </a:r>
          </a:p>
        </p:txBody>
      </p:sp>
      <p:sp>
        <p:nvSpPr>
          <p:cNvPr id="13" name="Subtitle 2">
            <a:extLst>
              <a:ext uri="{FF2B5EF4-FFF2-40B4-BE49-F238E27FC236}">
                <a16:creationId xmlns:a16="http://schemas.microsoft.com/office/drawing/2014/main" id="{FF22214A-42A2-4C44-A1EE-FEDD1653E86E}"/>
              </a:ext>
            </a:extLst>
          </p:cNvPr>
          <p:cNvSpPr txBox="1">
            <a:spLocks/>
          </p:cNvSpPr>
          <p:nvPr/>
        </p:nvSpPr>
        <p:spPr>
          <a:xfrm>
            <a:off x="0" y="5880297"/>
            <a:ext cx="4470400" cy="960769"/>
          </a:xfrm>
          <a:prstGeom prst="rect">
            <a:avLst/>
          </a:prstGeom>
          <a:noFill/>
          <a:ln>
            <a:noFill/>
          </a:ln>
        </p:spPr>
        <p:txBody>
          <a:bodyPr vert="horz" lIns="121920" tIns="60960" rIns="121920" bIns="60960" rtlCol="0" anchor="b" anchorCtr="0">
            <a:noAutofit/>
          </a:bodyPr>
          <a:lstStyle>
            <a:lvl1pPr marL="0" indent="0" algn="l" defTabSz="457200" rtl="0" eaLnBrk="1" latinLnBrk="0" hangingPunct="1">
              <a:spcBef>
                <a:spcPct val="20000"/>
              </a:spcBef>
              <a:buFont typeface="Arial"/>
              <a:buNone/>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2667" dirty="0">
                <a:solidFill>
                  <a:srgbClr val="0070C0"/>
                </a:solidFill>
              </a:rPr>
              <a:t>Sumit Gulwani</a:t>
            </a:r>
          </a:p>
          <a:p>
            <a:pPr>
              <a:spcBef>
                <a:spcPts val="0"/>
              </a:spcBef>
            </a:pPr>
            <a:r>
              <a:rPr lang="en-US" sz="2667" dirty="0">
                <a:solidFill>
                  <a:srgbClr val="0070C0"/>
                </a:solidFill>
              </a:rPr>
              <a:t>PROSE team @ Microsoft</a:t>
            </a:r>
          </a:p>
        </p:txBody>
      </p:sp>
      <p:sp>
        <p:nvSpPr>
          <p:cNvPr id="2" name="Subtitle 2">
            <a:extLst>
              <a:ext uri="{FF2B5EF4-FFF2-40B4-BE49-F238E27FC236}">
                <a16:creationId xmlns:a16="http://schemas.microsoft.com/office/drawing/2014/main" id="{283B5971-640D-4577-A737-BB2C45E4AE7F}"/>
              </a:ext>
            </a:extLst>
          </p:cNvPr>
          <p:cNvSpPr txBox="1">
            <a:spLocks/>
          </p:cNvSpPr>
          <p:nvPr/>
        </p:nvSpPr>
        <p:spPr>
          <a:xfrm>
            <a:off x="6461760" y="6027270"/>
            <a:ext cx="5730240" cy="813796"/>
          </a:xfrm>
          <a:prstGeom prst="rect">
            <a:avLst/>
          </a:prstGeom>
          <a:noFill/>
          <a:ln>
            <a:noFill/>
          </a:ln>
        </p:spPr>
        <p:txBody>
          <a:bodyPr vert="horz" lIns="121920" tIns="60960" rIns="121920" bIns="60960" rtlCol="0" anchor="b" anchorCtr="0">
            <a:noAutofit/>
          </a:bodyPr>
          <a:lstStyle>
            <a:lvl1pPr marL="0" indent="0" algn="l" defTabSz="457200" rtl="0" eaLnBrk="1" latinLnBrk="0" hangingPunct="1">
              <a:spcBef>
                <a:spcPct val="20000"/>
              </a:spcBef>
              <a:buFont typeface="Arial"/>
              <a:buNone/>
              <a:defRPr sz="28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pPr>
            <a:r>
              <a:rPr lang="en-US" sz="2667" dirty="0" err="1">
                <a:solidFill>
                  <a:srgbClr val="0070C0"/>
                </a:solidFill>
              </a:rPr>
              <a:t>Marktoberdorf</a:t>
            </a:r>
            <a:r>
              <a:rPr lang="en-US" sz="2667" dirty="0">
                <a:solidFill>
                  <a:srgbClr val="0070C0"/>
                </a:solidFill>
              </a:rPr>
              <a:t> Summer School </a:t>
            </a:r>
          </a:p>
          <a:p>
            <a:pPr algn="r">
              <a:spcBef>
                <a:spcPts val="0"/>
              </a:spcBef>
            </a:pPr>
            <a:r>
              <a:rPr lang="en-US" sz="2667" dirty="0">
                <a:solidFill>
                  <a:srgbClr val="0070C0"/>
                </a:solidFill>
              </a:rPr>
              <a:t>Aug 2024</a:t>
            </a:r>
          </a:p>
        </p:txBody>
      </p:sp>
      <p:grpSp>
        <p:nvGrpSpPr>
          <p:cNvPr id="3" name="Group 2">
            <a:extLst>
              <a:ext uri="{FF2B5EF4-FFF2-40B4-BE49-F238E27FC236}">
                <a16:creationId xmlns:a16="http://schemas.microsoft.com/office/drawing/2014/main" id="{768193D5-7B15-8C18-9F07-0941D7BB4C9C}"/>
              </a:ext>
            </a:extLst>
          </p:cNvPr>
          <p:cNvGrpSpPr/>
          <p:nvPr/>
        </p:nvGrpSpPr>
        <p:grpSpPr>
          <a:xfrm>
            <a:off x="6884098" y="190031"/>
            <a:ext cx="5190132" cy="5024691"/>
            <a:chOff x="4963887" y="394713"/>
            <a:chExt cx="3892599" cy="3768518"/>
          </a:xfrm>
        </p:grpSpPr>
        <p:pic>
          <p:nvPicPr>
            <p:cNvPr id="7" name="Picture 6">
              <a:extLst>
                <a:ext uri="{FF2B5EF4-FFF2-40B4-BE49-F238E27FC236}">
                  <a16:creationId xmlns:a16="http://schemas.microsoft.com/office/drawing/2014/main" id="{90F15CBE-A4DE-54B0-35B3-2AC1E073AB4A}"/>
                </a:ext>
              </a:extLst>
            </p:cNvPr>
            <p:cNvPicPr>
              <a:picLocks noChangeAspect="1"/>
            </p:cNvPicPr>
            <p:nvPr/>
          </p:nvPicPr>
          <p:blipFill rotWithShape="1">
            <a:blip r:embed="rId3"/>
            <a:srcRect/>
            <a:stretch/>
          </p:blipFill>
          <p:spPr>
            <a:xfrm>
              <a:off x="5028014" y="2392460"/>
              <a:ext cx="1807945" cy="1770771"/>
            </a:xfrm>
            <a:prstGeom prst="rect">
              <a:avLst/>
            </a:prstGeom>
          </p:spPr>
        </p:pic>
        <p:pic>
          <p:nvPicPr>
            <p:cNvPr id="5" name="Picture 4">
              <a:extLst>
                <a:ext uri="{FF2B5EF4-FFF2-40B4-BE49-F238E27FC236}">
                  <a16:creationId xmlns:a16="http://schemas.microsoft.com/office/drawing/2014/main" id="{E975E0A6-8C1A-1DF6-C9E4-99C7EEE90531}"/>
                </a:ext>
              </a:extLst>
            </p:cNvPr>
            <p:cNvPicPr>
              <a:picLocks noChangeAspect="1"/>
            </p:cNvPicPr>
            <p:nvPr/>
          </p:nvPicPr>
          <p:blipFill rotWithShape="1">
            <a:blip r:embed="rId4"/>
            <a:srcRect l="-300" r="65"/>
            <a:stretch/>
          </p:blipFill>
          <p:spPr>
            <a:xfrm>
              <a:off x="5028014" y="394713"/>
              <a:ext cx="1817207" cy="1812947"/>
            </a:xfrm>
            <a:prstGeom prst="rect">
              <a:avLst/>
            </a:prstGeom>
          </p:spPr>
        </p:pic>
        <p:pic>
          <p:nvPicPr>
            <p:cNvPr id="11" name="Picture 10">
              <a:extLst>
                <a:ext uri="{FF2B5EF4-FFF2-40B4-BE49-F238E27FC236}">
                  <a16:creationId xmlns:a16="http://schemas.microsoft.com/office/drawing/2014/main" id="{08E695AB-878B-3BEC-8196-7C8E80B1B1C1}"/>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Lst>
            </a:blip>
            <a:srcRect l="-22" r="-22"/>
            <a:stretch/>
          </p:blipFill>
          <p:spPr>
            <a:xfrm>
              <a:off x="7006363" y="394713"/>
              <a:ext cx="1817207" cy="1812062"/>
            </a:xfrm>
            <a:prstGeom prst="rect">
              <a:avLst/>
            </a:prstGeom>
          </p:spPr>
        </p:pic>
        <p:sp>
          <p:nvSpPr>
            <p:cNvPr id="14" name="TextBox 13">
              <a:extLst>
                <a:ext uri="{FF2B5EF4-FFF2-40B4-BE49-F238E27FC236}">
                  <a16:creationId xmlns:a16="http://schemas.microsoft.com/office/drawing/2014/main" id="{BC9E91C6-5317-93F2-AC83-9046A82B3FF7}"/>
                </a:ext>
              </a:extLst>
            </p:cNvPr>
            <p:cNvSpPr txBox="1"/>
            <p:nvPr/>
          </p:nvSpPr>
          <p:spPr>
            <a:xfrm>
              <a:off x="6994424" y="1884127"/>
              <a:ext cx="1862062" cy="300082"/>
            </a:xfrm>
            <a:prstGeom prst="rect">
              <a:avLst/>
            </a:prstGeom>
            <a:noFill/>
          </p:spPr>
          <p:txBody>
            <a:bodyPr wrap="square" rtlCol="0">
              <a:spAutoFit/>
            </a:bodyPr>
            <a:lstStyle/>
            <a:p>
              <a:r>
                <a:rPr lang="en-US" sz="2000" b="1">
                  <a:solidFill>
                    <a:schemeClr val="bg1"/>
                  </a:solidFill>
                  <a:cs typeface="Calibri" panose="020F0502020204030204" pitchFamily="34" charset="0"/>
                </a:rPr>
                <a:t>DATA SCIENTISTS</a:t>
              </a:r>
            </a:p>
          </p:txBody>
        </p:sp>
        <p:sp>
          <p:nvSpPr>
            <p:cNvPr id="20" name="TextBox 19">
              <a:extLst>
                <a:ext uri="{FF2B5EF4-FFF2-40B4-BE49-F238E27FC236}">
                  <a16:creationId xmlns:a16="http://schemas.microsoft.com/office/drawing/2014/main" id="{880F65B4-DBD2-8BAD-BEF6-656B012D953C}"/>
                </a:ext>
              </a:extLst>
            </p:cNvPr>
            <p:cNvSpPr txBox="1"/>
            <p:nvPr/>
          </p:nvSpPr>
          <p:spPr>
            <a:xfrm>
              <a:off x="4963887" y="1898689"/>
              <a:ext cx="1951106" cy="300082"/>
            </a:xfrm>
            <a:prstGeom prst="rect">
              <a:avLst/>
            </a:prstGeom>
            <a:noFill/>
          </p:spPr>
          <p:txBody>
            <a:bodyPr wrap="square" rtlCol="0">
              <a:spAutoFit/>
            </a:bodyPr>
            <a:lstStyle/>
            <a:p>
              <a:r>
                <a:rPr lang="en-US" sz="2000" b="1">
                  <a:solidFill>
                    <a:schemeClr val="bg1"/>
                  </a:solidFill>
                </a:rPr>
                <a:t>LOW-CODE USERS</a:t>
              </a:r>
            </a:p>
          </p:txBody>
        </p:sp>
        <p:pic>
          <p:nvPicPr>
            <p:cNvPr id="12" name="Picture 11" descr="Icon&#10;&#10;Description automatically generated">
              <a:extLst>
                <a:ext uri="{FF2B5EF4-FFF2-40B4-BE49-F238E27FC236}">
                  <a16:creationId xmlns:a16="http://schemas.microsoft.com/office/drawing/2014/main" id="{C88F821D-FD5D-6F6D-65FE-10F05C75F64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6958325" y="2392459"/>
              <a:ext cx="1865245" cy="1770771"/>
            </a:xfrm>
            <a:prstGeom prst="rect">
              <a:avLst/>
            </a:prstGeom>
          </p:spPr>
        </p:pic>
        <p:sp>
          <p:nvSpPr>
            <p:cNvPr id="21" name="TextBox 20">
              <a:extLst>
                <a:ext uri="{FF2B5EF4-FFF2-40B4-BE49-F238E27FC236}">
                  <a16:creationId xmlns:a16="http://schemas.microsoft.com/office/drawing/2014/main" id="{999BE49D-5AF2-DB73-30CB-04E2813FD19B}"/>
                </a:ext>
              </a:extLst>
            </p:cNvPr>
            <p:cNvSpPr txBox="1"/>
            <p:nvPr/>
          </p:nvSpPr>
          <p:spPr>
            <a:xfrm>
              <a:off x="7264848" y="2392459"/>
              <a:ext cx="1272445" cy="300082"/>
            </a:xfrm>
            <a:prstGeom prst="rect">
              <a:avLst/>
            </a:prstGeom>
            <a:noFill/>
          </p:spPr>
          <p:txBody>
            <a:bodyPr wrap="square" rtlCol="0">
              <a:spAutoFit/>
            </a:bodyPr>
            <a:lstStyle/>
            <a:p>
              <a:r>
                <a:rPr lang="en-US" sz="2000" b="1">
                  <a:solidFill>
                    <a:schemeClr val="bg1"/>
                  </a:solidFill>
                </a:rPr>
                <a:t>STUDENTS</a:t>
              </a:r>
            </a:p>
          </p:txBody>
        </p:sp>
        <p:sp>
          <p:nvSpPr>
            <p:cNvPr id="22" name="TextBox 21">
              <a:extLst>
                <a:ext uri="{FF2B5EF4-FFF2-40B4-BE49-F238E27FC236}">
                  <a16:creationId xmlns:a16="http://schemas.microsoft.com/office/drawing/2014/main" id="{0ABBB8A7-A495-1D3F-10B9-4BF39218EE4B}"/>
                </a:ext>
              </a:extLst>
            </p:cNvPr>
            <p:cNvSpPr txBox="1"/>
            <p:nvPr/>
          </p:nvSpPr>
          <p:spPr>
            <a:xfrm>
              <a:off x="5163073" y="2392459"/>
              <a:ext cx="1508975" cy="300082"/>
            </a:xfrm>
            <a:prstGeom prst="rect">
              <a:avLst/>
            </a:prstGeom>
            <a:noFill/>
          </p:spPr>
          <p:txBody>
            <a:bodyPr wrap="square" rtlCol="0">
              <a:spAutoFit/>
            </a:bodyPr>
            <a:lstStyle/>
            <a:p>
              <a:r>
                <a:rPr lang="en-US" sz="2000" b="1">
                  <a:solidFill>
                    <a:schemeClr val="bg1"/>
                  </a:solidFill>
                </a:rPr>
                <a:t>DEVELOPERS</a:t>
              </a:r>
            </a:p>
          </p:txBody>
        </p:sp>
      </p:grpSp>
    </p:spTree>
    <p:extLst>
      <p:ext uri="{BB962C8B-B14F-4D97-AF65-F5344CB8AC3E}">
        <p14:creationId xmlns:p14="http://schemas.microsoft.com/office/powerpoint/2010/main" val="1988249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C0DC-44A7-7D88-95A5-23C5B4A14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56E64-3C54-A39A-DB66-7763BBAB1FC9}"/>
              </a:ext>
            </a:extLst>
          </p:cNvPr>
          <p:cNvSpPr>
            <a:spLocks noGrp="1"/>
          </p:cNvSpPr>
          <p:nvPr>
            <p:ph type="title"/>
          </p:nvPr>
        </p:nvSpPr>
        <p:spPr>
          <a:xfrm>
            <a:off x="0" y="11084"/>
            <a:ext cx="12192000" cy="1085481"/>
          </a:xfrm>
        </p:spPr>
        <p:txBody>
          <a:bodyPr/>
          <a:lstStyle/>
          <a:p>
            <a:pPr algn="ctr"/>
            <a:r>
              <a:rPr lang="en-US" b="1" dirty="0"/>
              <a:t>Lecture 4: Programming by Natural Language</a:t>
            </a:r>
          </a:p>
        </p:txBody>
      </p:sp>
      <p:sp>
        <p:nvSpPr>
          <p:cNvPr id="3" name="Content Placeholder 2">
            <a:extLst>
              <a:ext uri="{FF2B5EF4-FFF2-40B4-BE49-F238E27FC236}">
                <a16:creationId xmlns:a16="http://schemas.microsoft.com/office/drawing/2014/main" id="{5BB3ED8E-DDE1-DB39-6DAC-6249CF7FF88A}"/>
              </a:ext>
            </a:extLst>
          </p:cNvPr>
          <p:cNvSpPr>
            <a:spLocks noGrp="1"/>
          </p:cNvSpPr>
          <p:nvPr>
            <p:ph idx="1"/>
          </p:nvPr>
        </p:nvSpPr>
        <p:spPr>
          <a:xfrm>
            <a:off x="627021" y="1221167"/>
            <a:ext cx="10772775" cy="5256326"/>
          </a:xfrm>
        </p:spPr>
        <p:txBody>
          <a:bodyPr>
            <a:normAutofit/>
          </a:bodyPr>
          <a:lstStyle/>
          <a:p>
            <a:pPr marL="0" indent="0">
              <a:buNone/>
            </a:pPr>
            <a:r>
              <a:rPr lang="en-US" sz="3000" dirty="0">
                <a:solidFill>
                  <a:srgbClr val="0070C0"/>
                </a:solidFill>
              </a:rPr>
              <a:t>Prompting </a:t>
            </a:r>
          </a:p>
          <a:p>
            <a:r>
              <a:rPr lang="en-US" dirty="0"/>
              <a:t>Example &amp; Document selection for in-context learning</a:t>
            </a:r>
          </a:p>
          <a:p>
            <a:pPr>
              <a:buFont typeface="Wingdings" panose="05000000000000000000" pitchFamily="2" charset="2"/>
              <a:buChar char="Ø"/>
            </a:pPr>
            <a:r>
              <a:rPr lang="en-US" dirty="0"/>
              <a:t>Improve instructions using Meta-Reflection</a:t>
            </a:r>
          </a:p>
          <a:p>
            <a:pPr marL="0" indent="0">
              <a:buNone/>
            </a:pPr>
            <a:endParaRPr lang="en-US" sz="1300" dirty="0"/>
          </a:p>
        </p:txBody>
      </p:sp>
    </p:spTree>
    <p:extLst>
      <p:ext uri="{BB962C8B-B14F-4D97-AF65-F5344CB8AC3E}">
        <p14:creationId xmlns:p14="http://schemas.microsoft.com/office/powerpoint/2010/main" val="3219544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D96B3-55FD-6CD7-2F27-8682400696B5}"/>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4DAAA251-00D9-0EDF-77A8-E3FB66DA0EA1}"/>
              </a:ext>
            </a:extLst>
          </p:cNvPr>
          <p:cNvGrpSpPr/>
          <p:nvPr/>
        </p:nvGrpSpPr>
        <p:grpSpPr>
          <a:xfrm>
            <a:off x="103814" y="998561"/>
            <a:ext cx="11984372" cy="3840723"/>
            <a:chOff x="0" y="843657"/>
            <a:chExt cx="11823895" cy="4324781"/>
          </a:xfrm>
        </p:grpSpPr>
        <p:sp>
          <p:nvSpPr>
            <p:cNvPr id="4" name="Rectangle: Rounded Corners 3">
              <a:extLst>
                <a:ext uri="{FF2B5EF4-FFF2-40B4-BE49-F238E27FC236}">
                  <a16:creationId xmlns:a16="http://schemas.microsoft.com/office/drawing/2014/main" id="{522F9F90-2E55-BC0A-61B5-1FE2218318CA}"/>
                </a:ext>
              </a:extLst>
            </p:cNvPr>
            <p:cNvSpPr/>
            <p:nvPr/>
          </p:nvSpPr>
          <p:spPr>
            <a:xfrm>
              <a:off x="0" y="843657"/>
              <a:ext cx="11823895" cy="4324781"/>
            </a:xfrm>
            <a:prstGeom prst="roundRect">
              <a:avLst>
                <a:gd name="adj" fmla="val 9387"/>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endParaRPr lang="en-US" sz="1200" noProof="0">
                <a:solidFill>
                  <a:schemeClr val="tx1"/>
                </a:solidFill>
                <a:latin typeface="Segoe UI"/>
                <a:cs typeface="Segoe UI"/>
              </a:endParaRPr>
            </a:p>
          </p:txBody>
        </p:sp>
        <p:sp>
          <p:nvSpPr>
            <p:cNvPr id="7" name="TextBox 6">
              <a:extLst>
                <a:ext uri="{FF2B5EF4-FFF2-40B4-BE49-F238E27FC236}">
                  <a16:creationId xmlns:a16="http://schemas.microsoft.com/office/drawing/2014/main" id="{6DA88F26-3F43-DD99-9A63-74E2820C4319}"/>
                </a:ext>
              </a:extLst>
            </p:cNvPr>
            <p:cNvSpPr txBox="1"/>
            <p:nvPr/>
          </p:nvSpPr>
          <p:spPr>
            <a:xfrm>
              <a:off x="133643" y="980625"/>
              <a:ext cx="11528474" cy="37209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b="1" noProof="0" dirty="0">
                  <a:latin typeface="Segoe UI"/>
                  <a:cs typeface="Segoe UI"/>
                </a:rPr>
                <a:t>Check if the following policy is violated in the following code module  </a:t>
              </a:r>
              <a:r>
                <a:rPr lang="en-US" sz="2400" noProof="0" dirty="0">
                  <a:latin typeface="Segoe UI"/>
                  <a:cs typeface="Segoe UI"/>
                </a:rPr>
                <a:t>    </a:t>
              </a:r>
              <a:endParaRPr lang="en-US" sz="2400" noProof="0" dirty="0">
                <a:solidFill>
                  <a:srgbClr val="808080"/>
                </a:solidFill>
                <a:latin typeface="Segoe UI"/>
                <a:cs typeface="Segoe UI"/>
              </a:endParaRPr>
            </a:p>
            <a:p>
              <a:pPr>
                <a:lnSpc>
                  <a:spcPct val="90000"/>
                </a:lnSpc>
                <a:spcBef>
                  <a:spcPts val="1000"/>
                </a:spcBef>
              </a:pPr>
              <a:r>
                <a:rPr lang="en-US" sz="2200" noProof="0" dirty="0">
                  <a:latin typeface="Segoe UI"/>
                  <a:cs typeface="Segoe UI"/>
                </a:rPr>
                <a:t># Policy: "Ensure subnet is configured with a Network Security Group</a:t>
              </a:r>
              <a:r>
                <a:rPr lang="en-US" sz="2200" dirty="0">
                  <a:latin typeface="Segoe UI"/>
                  <a:cs typeface="Segoe UI"/>
                </a:rPr>
                <a:t>”</a:t>
              </a:r>
              <a:endParaRPr lang="en-US" sz="2200" noProof="0" dirty="0">
                <a:solidFill>
                  <a:srgbClr val="808080"/>
                </a:solidFill>
                <a:latin typeface="Segoe UI"/>
                <a:cs typeface="Segoe UI"/>
              </a:endParaRPr>
            </a:p>
            <a:p>
              <a:r>
                <a:rPr lang="en-US" sz="2200" dirty="0">
                  <a:latin typeface="Segoe UI"/>
                  <a:cs typeface="Segoe UI"/>
                </a:rPr>
                <a:t># </a:t>
              </a:r>
              <a:r>
                <a:rPr lang="en-US" sz="2200" noProof="0" dirty="0">
                  <a:latin typeface="Segoe UI"/>
                  <a:cs typeface="Segoe UI"/>
                </a:rPr>
                <a:t>Code</a:t>
              </a:r>
              <a:br>
                <a:rPr lang="en-US" sz="2200" noProof="0" dirty="0">
                  <a:latin typeface="Segoe UI"/>
                  <a:cs typeface="Segoe UI"/>
                </a:rPr>
              </a:br>
              <a:r>
                <a:rPr lang="en-US" sz="2200" noProof="0" dirty="0">
                  <a:latin typeface="Segoe UI"/>
                  <a:cs typeface="Segoe UI"/>
                </a:rPr>
                <a:t>resource "</a:t>
              </a:r>
              <a:r>
                <a:rPr lang="en-US" sz="2200" noProof="0" dirty="0" err="1">
                  <a:latin typeface="Segoe UI"/>
                  <a:cs typeface="Segoe UI"/>
                </a:rPr>
                <a:t>azurerm_subnet</a:t>
              </a:r>
              <a:r>
                <a:rPr lang="en-US" sz="2200" noProof="0" dirty="0">
                  <a:latin typeface="Segoe UI"/>
                  <a:cs typeface="Segoe UI"/>
                </a:rPr>
                <a:t>" "gateway"{</a:t>
              </a:r>
            </a:p>
            <a:p>
              <a:r>
                <a:rPr lang="en-US" sz="2200" noProof="0" dirty="0">
                  <a:latin typeface="Segoe UI"/>
                  <a:cs typeface="Segoe UI"/>
                </a:rPr>
                <a:t>   name         = "gateway"</a:t>
              </a:r>
            </a:p>
            <a:p>
              <a:r>
                <a:rPr lang="en-US" sz="2200" noProof="0" dirty="0">
                  <a:latin typeface="Segoe UI"/>
                  <a:cs typeface="Segoe UI"/>
                </a:rPr>
                <a:t>   </a:t>
              </a:r>
              <a:r>
                <a:rPr lang="en-US" sz="2200" noProof="0" dirty="0" err="1">
                  <a:latin typeface="Segoe UI"/>
                  <a:cs typeface="Segoe UI"/>
                </a:rPr>
                <a:t>virtual_network_name</a:t>
              </a:r>
              <a:r>
                <a:rPr lang="en-US" sz="2200" noProof="0" dirty="0">
                  <a:latin typeface="Segoe UI"/>
                  <a:cs typeface="Segoe UI"/>
                </a:rPr>
                <a:t>  =  azurerm_virtual_network.vNet.name</a:t>
              </a:r>
            </a:p>
            <a:p>
              <a:r>
                <a:rPr lang="en-US" sz="2200" noProof="0" dirty="0">
                  <a:latin typeface="Segoe UI"/>
                  <a:cs typeface="Segoe UI"/>
                </a:rPr>
                <a:t>   </a:t>
              </a:r>
              <a:r>
                <a:rPr lang="en-US" sz="2200" noProof="0" dirty="0" err="1">
                  <a:latin typeface="Segoe UI"/>
                  <a:cs typeface="Segoe UI"/>
                </a:rPr>
                <a:t>address_prefixes</a:t>
              </a:r>
              <a:r>
                <a:rPr lang="en-US" sz="2200" noProof="0" dirty="0">
                  <a:latin typeface="Segoe UI"/>
                  <a:cs typeface="Segoe UI"/>
                </a:rPr>
                <a:t>     =   ["10.0.2.0/24"]</a:t>
              </a:r>
              <a:r>
                <a:rPr lang="en-US" sz="2200" dirty="0">
                  <a:latin typeface="Segoe UI"/>
                  <a:cs typeface="Segoe UI"/>
                </a:rPr>
                <a:t> </a:t>
              </a:r>
            </a:p>
            <a:p>
              <a:r>
                <a:rPr lang="en-US" sz="2200" dirty="0">
                  <a:latin typeface="Segoe UI"/>
                  <a:cs typeface="Segoe UI"/>
                </a:rPr>
                <a:t>        </a:t>
              </a:r>
              <a:r>
                <a:rPr lang="en-US" sz="2200" dirty="0" err="1">
                  <a:latin typeface="Segoe UI"/>
                  <a:cs typeface="Segoe UI"/>
                </a:rPr>
                <a:t>security_group</a:t>
              </a:r>
              <a:r>
                <a:rPr lang="en-US" sz="2200" dirty="0">
                  <a:latin typeface="Segoe UI"/>
                  <a:cs typeface="Segoe UI"/>
                </a:rPr>
                <a:t> = ….</a:t>
              </a:r>
            </a:p>
            <a:p>
              <a:r>
                <a:rPr lang="en-US" sz="2200" dirty="0">
                  <a:latin typeface="Segoe UI"/>
                  <a:cs typeface="Segoe UI"/>
                </a:rPr>
                <a:t>}</a:t>
              </a:r>
              <a:endParaRPr lang="en-US" sz="2200" noProof="0" dirty="0">
                <a:latin typeface="Segoe UI"/>
                <a:cs typeface="Segoe UI"/>
              </a:endParaRPr>
            </a:p>
            <a:p>
              <a:r>
                <a:rPr lang="en-US" sz="500" noProof="0" dirty="0">
                  <a:latin typeface="Segoe UI"/>
                  <a:cs typeface="Segoe UI"/>
                </a:rPr>
                <a:t> </a:t>
              </a:r>
              <a:endParaRPr lang="en-US" sz="2200" noProof="0" dirty="0">
                <a:solidFill>
                  <a:srgbClr val="808080"/>
                </a:solidFill>
                <a:latin typeface="Segoe UI"/>
                <a:cs typeface="Segoe UI"/>
              </a:endParaRPr>
            </a:p>
          </p:txBody>
        </p:sp>
      </p:grpSp>
      <p:sp>
        <p:nvSpPr>
          <p:cNvPr id="3" name="Title 2">
            <a:extLst>
              <a:ext uri="{FF2B5EF4-FFF2-40B4-BE49-F238E27FC236}">
                <a16:creationId xmlns:a16="http://schemas.microsoft.com/office/drawing/2014/main" id="{447FFBB8-05A0-4321-75B1-64886248067E}"/>
              </a:ext>
            </a:extLst>
          </p:cNvPr>
          <p:cNvSpPr>
            <a:spLocks noGrp="1"/>
          </p:cNvSpPr>
          <p:nvPr>
            <p:ph type="title"/>
          </p:nvPr>
        </p:nvSpPr>
        <p:spPr>
          <a:xfrm>
            <a:off x="0" y="-2488"/>
            <a:ext cx="12192000" cy="930956"/>
          </a:xfrm>
        </p:spPr>
        <p:txBody>
          <a:bodyPr>
            <a:normAutofit/>
          </a:bodyPr>
          <a:lstStyle/>
          <a:p>
            <a:pPr algn="ctr"/>
            <a:r>
              <a:rPr lang="en-US" b="1" dirty="0"/>
              <a:t>Task Domain: </a:t>
            </a:r>
            <a:r>
              <a:rPr lang="en-US" b="1" dirty="0" err="1"/>
              <a:t>IaC</a:t>
            </a:r>
            <a:r>
              <a:rPr lang="en-US" b="1" dirty="0"/>
              <a:t> Security Policy Verification</a:t>
            </a:r>
            <a:endParaRPr lang="pt-BR" b="1" dirty="0"/>
          </a:p>
        </p:txBody>
      </p:sp>
      <p:sp>
        <p:nvSpPr>
          <p:cNvPr id="8" name="TextBox 7">
            <a:extLst>
              <a:ext uri="{FF2B5EF4-FFF2-40B4-BE49-F238E27FC236}">
                <a16:creationId xmlns:a16="http://schemas.microsoft.com/office/drawing/2014/main" id="{E5205E2C-ABC7-0777-C328-53805309925F}"/>
              </a:ext>
            </a:extLst>
          </p:cNvPr>
          <p:cNvSpPr txBox="1"/>
          <p:nvPr/>
        </p:nvSpPr>
        <p:spPr>
          <a:xfrm>
            <a:off x="3610349" y="5293837"/>
            <a:ext cx="4666446" cy="769441"/>
          </a:xfrm>
          <a:prstGeom prst="rect">
            <a:avLst/>
          </a:prstGeom>
          <a:solidFill>
            <a:schemeClr val="tx2">
              <a:lumMod val="10000"/>
              <a:lumOff val="90000"/>
            </a:schemeClr>
          </a:solidFill>
          <a:ln>
            <a:solidFill>
              <a:srgbClr val="7030A0"/>
            </a:solidFill>
          </a:ln>
        </p:spPr>
        <p:txBody>
          <a:bodyPr wrap="square" rtlCol="0">
            <a:spAutoFit/>
          </a:bodyPr>
          <a:lstStyle/>
          <a:p>
            <a:r>
              <a:rPr lang="en-US" sz="2200" b="1" dirty="0"/>
              <a:t>Expected response</a:t>
            </a:r>
            <a:r>
              <a:rPr lang="en-US" sz="2200" dirty="0"/>
              <a:t>: </a:t>
            </a:r>
            <a:r>
              <a:rPr lang="en-US" sz="2200" dirty="0">
                <a:solidFill>
                  <a:srgbClr val="00B050"/>
                </a:solidFill>
              </a:rPr>
              <a:t>Not Violated</a:t>
            </a:r>
          </a:p>
          <a:p>
            <a:r>
              <a:rPr lang="en-US" sz="2200" b="1" dirty="0"/>
              <a:t>GPT4 response</a:t>
            </a:r>
            <a:r>
              <a:rPr lang="en-US" sz="2200" dirty="0"/>
              <a:t>: </a:t>
            </a:r>
            <a:r>
              <a:rPr lang="en-US" sz="2200" dirty="0">
                <a:solidFill>
                  <a:srgbClr val="00B050"/>
                </a:solidFill>
              </a:rPr>
              <a:t>Not Violated</a:t>
            </a:r>
          </a:p>
        </p:txBody>
      </p:sp>
      <p:sp>
        <p:nvSpPr>
          <p:cNvPr id="11" name="Rectangle 10">
            <a:extLst>
              <a:ext uri="{FF2B5EF4-FFF2-40B4-BE49-F238E27FC236}">
                <a16:creationId xmlns:a16="http://schemas.microsoft.com/office/drawing/2014/main" id="{C8AB4AFA-FE47-7E6D-3E2B-546361F260BE}"/>
              </a:ext>
            </a:extLst>
          </p:cNvPr>
          <p:cNvSpPr/>
          <p:nvPr/>
        </p:nvSpPr>
        <p:spPr>
          <a:xfrm>
            <a:off x="808212" y="3610523"/>
            <a:ext cx="2973274" cy="415303"/>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sp>
        <p:nvSpPr>
          <p:cNvPr id="12" name="Rectangle 11">
            <a:extLst>
              <a:ext uri="{FF2B5EF4-FFF2-40B4-BE49-F238E27FC236}">
                <a16:creationId xmlns:a16="http://schemas.microsoft.com/office/drawing/2014/main" id="{368AEC31-697E-B6E0-B7A8-FE763CFC22B4}"/>
              </a:ext>
            </a:extLst>
          </p:cNvPr>
          <p:cNvSpPr/>
          <p:nvPr/>
        </p:nvSpPr>
        <p:spPr>
          <a:xfrm>
            <a:off x="1426661" y="2229093"/>
            <a:ext cx="2266335" cy="415303"/>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spTree>
    <p:extLst>
      <p:ext uri="{BB962C8B-B14F-4D97-AF65-F5344CB8AC3E}">
        <p14:creationId xmlns:p14="http://schemas.microsoft.com/office/powerpoint/2010/main" val="169736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948F4-39A8-6773-1912-A1B5A3BECCC3}"/>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2F375FBA-9B99-6385-3645-FF9C85C50BB0}"/>
              </a:ext>
            </a:extLst>
          </p:cNvPr>
          <p:cNvGrpSpPr/>
          <p:nvPr/>
        </p:nvGrpSpPr>
        <p:grpSpPr>
          <a:xfrm>
            <a:off x="103814" y="998561"/>
            <a:ext cx="11984372" cy="3840723"/>
            <a:chOff x="0" y="843657"/>
            <a:chExt cx="11823895" cy="4324781"/>
          </a:xfrm>
        </p:grpSpPr>
        <p:sp>
          <p:nvSpPr>
            <p:cNvPr id="4" name="Rectangle: Rounded Corners 3">
              <a:extLst>
                <a:ext uri="{FF2B5EF4-FFF2-40B4-BE49-F238E27FC236}">
                  <a16:creationId xmlns:a16="http://schemas.microsoft.com/office/drawing/2014/main" id="{FE5D7111-22AA-315C-F525-3E074BAD7B29}"/>
                </a:ext>
              </a:extLst>
            </p:cNvPr>
            <p:cNvSpPr/>
            <p:nvPr/>
          </p:nvSpPr>
          <p:spPr>
            <a:xfrm>
              <a:off x="0" y="843657"/>
              <a:ext cx="11823895" cy="4324781"/>
            </a:xfrm>
            <a:prstGeom prst="roundRect">
              <a:avLst>
                <a:gd name="adj" fmla="val 9387"/>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endParaRPr lang="en-US" sz="1200" noProof="0">
                <a:solidFill>
                  <a:schemeClr val="tx1"/>
                </a:solidFill>
                <a:latin typeface="Segoe UI"/>
                <a:cs typeface="Segoe UI"/>
              </a:endParaRPr>
            </a:p>
          </p:txBody>
        </p:sp>
        <p:sp>
          <p:nvSpPr>
            <p:cNvPr id="7" name="TextBox 6">
              <a:extLst>
                <a:ext uri="{FF2B5EF4-FFF2-40B4-BE49-F238E27FC236}">
                  <a16:creationId xmlns:a16="http://schemas.microsoft.com/office/drawing/2014/main" id="{9A444C0B-04B4-EBBF-2E2A-399910A644A7}"/>
                </a:ext>
              </a:extLst>
            </p:cNvPr>
            <p:cNvSpPr txBox="1"/>
            <p:nvPr/>
          </p:nvSpPr>
          <p:spPr>
            <a:xfrm>
              <a:off x="133643" y="980625"/>
              <a:ext cx="11528474" cy="41021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b="1" noProof="0" dirty="0">
                  <a:latin typeface="Segoe UI"/>
                  <a:cs typeface="Segoe UI"/>
                </a:rPr>
                <a:t>Check if the following policy is violated in the following code module  </a:t>
              </a:r>
              <a:r>
                <a:rPr lang="en-US" sz="2400" noProof="0" dirty="0">
                  <a:latin typeface="Segoe UI"/>
                  <a:cs typeface="Segoe UI"/>
                </a:rPr>
                <a:t>    </a:t>
              </a:r>
              <a:endParaRPr lang="en-US" sz="2400" noProof="0" dirty="0">
                <a:solidFill>
                  <a:srgbClr val="808080"/>
                </a:solidFill>
                <a:latin typeface="Segoe UI"/>
                <a:cs typeface="Segoe UI"/>
              </a:endParaRPr>
            </a:p>
            <a:p>
              <a:pPr>
                <a:lnSpc>
                  <a:spcPct val="90000"/>
                </a:lnSpc>
                <a:spcBef>
                  <a:spcPts val="1000"/>
                </a:spcBef>
              </a:pPr>
              <a:r>
                <a:rPr lang="en-US" sz="2200" noProof="0" dirty="0">
                  <a:latin typeface="Segoe UI"/>
                  <a:cs typeface="Segoe UI"/>
                </a:rPr>
                <a:t># Policy: "Ensure subnet is configured with a Network Security Group</a:t>
              </a:r>
              <a:r>
                <a:rPr lang="en-US" sz="2200" dirty="0">
                  <a:latin typeface="Segoe UI"/>
                  <a:cs typeface="Segoe UI"/>
                </a:rPr>
                <a:t>”</a:t>
              </a:r>
              <a:endParaRPr lang="en-US" sz="2200" noProof="0" dirty="0">
                <a:solidFill>
                  <a:srgbClr val="808080"/>
                </a:solidFill>
                <a:latin typeface="Segoe UI"/>
                <a:cs typeface="Segoe UI"/>
              </a:endParaRPr>
            </a:p>
            <a:p>
              <a:r>
                <a:rPr lang="en-US" sz="2200" dirty="0">
                  <a:latin typeface="Segoe UI"/>
                  <a:cs typeface="Segoe UI"/>
                </a:rPr>
                <a:t># </a:t>
              </a:r>
              <a:r>
                <a:rPr lang="en-US" sz="2200" noProof="0" dirty="0">
                  <a:latin typeface="Segoe UI"/>
                  <a:cs typeface="Segoe UI"/>
                </a:rPr>
                <a:t>Code</a:t>
              </a:r>
              <a:br>
                <a:rPr lang="en-US" sz="2200" noProof="0" dirty="0">
                  <a:latin typeface="Segoe UI"/>
                  <a:cs typeface="Segoe UI"/>
                </a:rPr>
              </a:br>
              <a:r>
                <a:rPr lang="en-US" sz="2200" noProof="0" dirty="0">
                  <a:latin typeface="Segoe UI"/>
                  <a:cs typeface="Segoe UI"/>
                </a:rPr>
                <a:t>resource "</a:t>
              </a:r>
              <a:r>
                <a:rPr lang="en-US" sz="2200" noProof="0" dirty="0" err="1">
                  <a:latin typeface="Segoe UI"/>
                  <a:cs typeface="Segoe UI"/>
                </a:rPr>
                <a:t>azurerm_subnet</a:t>
              </a:r>
              <a:r>
                <a:rPr lang="en-US" sz="2200" noProof="0" dirty="0">
                  <a:latin typeface="Segoe UI"/>
                  <a:cs typeface="Segoe UI"/>
                </a:rPr>
                <a:t>" "gateway"{</a:t>
              </a:r>
              <a:endParaRPr lang="en-US" sz="2200" noProof="0" dirty="0">
                <a:solidFill>
                  <a:srgbClr val="808080"/>
                </a:solidFill>
                <a:latin typeface="Segoe UI"/>
                <a:cs typeface="Segoe UI"/>
              </a:endParaRPr>
            </a:p>
            <a:p>
              <a:r>
                <a:rPr lang="en-US" sz="2200" noProof="0" dirty="0">
                  <a:latin typeface="Segoe UI"/>
                  <a:cs typeface="Segoe UI"/>
                </a:rPr>
                <a:t>   name         = "gateway"</a:t>
              </a:r>
              <a:endParaRPr lang="en-US" sz="2200" noProof="0" dirty="0">
                <a:solidFill>
                  <a:srgbClr val="808080"/>
                </a:solidFill>
                <a:latin typeface="Segoe UI"/>
                <a:cs typeface="Segoe UI"/>
              </a:endParaRPr>
            </a:p>
            <a:p>
              <a:r>
                <a:rPr lang="en-US" sz="2200" noProof="0" dirty="0">
                  <a:latin typeface="Segoe UI"/>
                  <a:cs typeface="Segoe UI"/>
                </a:rPr>
                <a:t>   </a:t>
              </a:r>
              <a:r>
                <a:rPr lang="en-US" sz="2200" noProof="0" dirty="0" err="1">
                  <a:latin typeface="Segoe UI"/>
                  <a:cs typeface="Segoe UI"/>
                </a:rPr>
                <a:t>virtual_network_name</a:t>
              </a:r>
              <a:r>
                <a:rPr lang="en-US" sz="2200" noProof="0" dirty="0">
                  <a:latin typeface="Segoe UI"/>
                  <a:cs typeface="Segoe UI"/>
                </a:rPr>
                <a:t>  =  azurerm_virtual_network.vNet.name</a:t>
              </a:r>
              <a:endParaRPr lang="en-US" sz="2200" noProof="0" dirty="0">
                <a:solidFill>
                  <a:srgbClr val="808080"/>
                </a:solidFill>
                <a:latin typeface="Segoe UI"/>
                <a:cs typeface="Segoe UI"/>
              </a:endParaRPr>
            </a:p>
            <a:p>
              <a:r>
                <a:rPr lang="en-US" sz="2200" noProof="0" dirty="0">
                  <a:latin typeface="Segoe UI"/>
                  <a:cs typeface="Segoe UI"/>
                </a:rPr>
                <a:t>   </a:t>
              </a:r>
              <a:r>
                <a:rPr lang="en-US" sz="2200" noProof="0" dirty="0" err="1">
                  <a:latin typeface="Segoe UI"/>
                  <a:cs typeface="Segoe UI"/>
                </a:rPr>
                <a:t>address_prefixes</a:t>
              </a:r>
              <a:r>
                <a:rPr lang="en-US" sz="2200" noProof="0" dirty="0">
                  <a:latin typeface="Segoe UI"/>
                  <a:cs typeface="Segoe UI"/>
                </a:rPr>
                <a:t>     =   ["10.0.2.0/24"]</a:t>
              </a:r>
              <a:r>
                <a:rPr lang="en-US" sz="2200" dirty="0">
                  <a:latin typeface="Segoe UI"/>
                  <a:cs typeface="Segoe UI"/>
                </a:rPr>
                <a:t> }</a:t>
              </a:r>
              <a:endParaRPr lang="en-US" sz="2200" noProof="0" dirty="0">
                <a:latin typeface="Segoe UI"/>
                <a:cs typeface="Segoe UI"/>
              </a:endParaRPr>
            </a:p>
            <a:p>
              <a:r>
                <a:rPr lang="en-US" sz="500" noProof="0" dirty="0">
                  <a:latin typeface="Segoe UI"/>
                  <a:cs typeface="Segoe UI"/>
                </a:rPr>
                <a:t> </a:t>
              </a:r>
              <a:br>
                <a:rPr lang="en-US" sz="2200" noProof="0" dirty="0">
                  <a:latin typeface="Segoe UI"/>
                  <a:cs typeface="Segoe UI"/>
                </a:rPr>
              </a:br>
              <a:r>
                <a:rPr lang="en-US" sz="2200" noProof="0" dirty="0">
                  <a:latin typeface="Segoe UI"/>
                  <a:cs typeface="Segoe UI"/>
                </a:rPr>
                <a:t>r</a:t>
              </a:r>
              <a:r>
                <a:rPr lang="en-US" sz="2200" noProof="0" dirty="0">
                  <a:solidFill>
                    <a:srgbClr val="000000"/>
                  </a:solidFill>
                  <a:latin typeface="Segoe UI"/>
                  <a:cs typeface="Segoe UI"/>
                </a:rPr>
                <a:t>esource "</a:t>
              </a:r>
              <a:r>
                <a:rPr lang="en-US" sz="2200" noProof="0" dirty="0" err="1">
                  <a:solidFill>
                    <a:srgbClr val="000000"/>
                  </a:solidFill>
                  <a:latin typeface="Segoe UI"/>
                  <a:cs typeface="Segoe UI"/>
                </a:rPr>
                <a:t>azurerm_subnet_network_security_group_association</a:t>
              </a:r>
              <a:r>
                <a:rPr lang="en-US" sz="2200" noProof="0" dirty="0">
                  <a:solidFill>
                    <a:srgbClr val="000000"/>
                  </a:solidFill>
                  <a:latin typeface="Segoe UI"/>
                  <a:cs typeface="Segoe UI"/>
                </a:rPr>
                <a:t>" "gateway" {</a:t>
              </a:r>
              <a:br>
                <a:rPr lang="en-US" sz="2200" noProof="0" dirty="0">
                  <a:highlight>
                    <a:srgbClr val="FFFF00"/>
                  </a:highlight>
                  <a:latin typeface="Segoe UI"/>
                  <a:cs typeface="Segoe UI"/>
                </a:rPr>
              </a:br>
              <a:r>
                <a:rPr lang="en-US" sz="2200" noProof="0" dirty="0">
                  <a:latin typeface="Segoe UI"/>
                  <a:cs typeface="Segoe UI"/>
                </a:rPr>
                <a:t>  </a:t>
              </a:r>
              <a:r>
                <a:rPr lang="en-US" sz="2200" noProof="0" dirty="0" err="1">
                  <a:latin typeface="Segoe UI"/>
                  <a:cs typeface="Segoe UI"/>
                </a:rPr>
                <a:t>subnet_id</a:t>
              </a:r>
              <a:r>
                <a:rPr lang="en-US" sz="2200" noProof="0" dirty="0">
                  <a:latin typeface="Segoe UI"/>
                  <a:cs typeface="Segoe UI"/>
                </a:rPr>
                <a:t>                            = "$(azurerm_subnet.gateway.id)"</a:t>
              </a:r>
              <a:endParaRPr lang="en-US" sz="2200" noProof="0" dirty="0">
                <a:solidFill>
                  <a:srgbClr val="808080"/>
                </a:solidFill>
                <a:latin typeface="Segoe UI"/>
                <a:cs typeface="Segoe UI"/>
              </a:endParaRPr>
            </a:p>
            <a:p>
              <a:r>
                <a:rPr lang="en-US" sz="2200" noProof="0" dirty="0">
                  <a:latin typeface="Segoe UI"/>
                  <a:cs typeface="Segoe UI"/>
                </a:rPr>
                <a:t>    </a:t>
              </a:r>
              <a:r>
                <a:rPr lang="en-US" sz="2200" noProof="0" dirty="0" err="1">
                  <a:latin typeface="Segoe UI"/>
                  <a:cs typeface="Segoe UI"/>
                </a:rPr>
                <a:t>network_security_group_id</a:t>
              </a:r>
              <a:r>
                <a:rPr lang="en-US" sz="2200" noProof="0" dirty="0">
                  <a:latin typeface="Segoe UI"/>
                  <a:cs typeface="Segoe UI"/>
                </a:rPr>
                <a:t> =  "$(azurerm_network_security_group.gateway.id)“ }</a:t>
              </a:r>
              <a:endParaRPr lang="en-US" sz="2200" noProof="0" dirty="0">
                <a:solidFill>
                  <a:srgbClr val="808080"/>
                </a:solidFill>
                <a:latin typeface="Segoe UI"/>
                <a:cs typeface="Segoe UI"/>
              </a:endParaRPr>
            </a:p>
          </p:txBody>
        </p:sp>
      </p:grpSp>
      <p:sp>
        <p:nvSpPr>
          <p:cNvPr id="3" name="Title 2">
            <a:extLst>
              <a:ext uri="{FF2B5EF4-FFF2-40B4-BE49-F238E27FC236}">
                <a16:creationId xmlns:a16="http://schemas.microsoft.com/office/drawing/2014/main" id="{3358B35F-7BB2-D9BB-6EB9-C3EBD6BED7A3}"/>
              </a:ext>
            </a:extLst>
          </p:cNvPr>
          <p:cNvSpPr>
            <a:spLocks noGrp="1"/>
          </p:cNvSpPr>
          <p:nvPr>
            <p:ph type="title"/>
          </p:nvPr>
        </p:nvSpPr>
        <p:spPr>
          <a:xfrm>
            <a:off x="0" y="-2488"/>
            <a:ext cx="12192000" cy="930956"/>
          </a:xfrm>
        </p:spPr>
        <p:txBody>
          <a:bodyPr>
            <a:normAutofit/>
          </a:bodyPr>
          <a:lstStyle/>
          <a:p>
            <a:pPr algn="ctr"/>
            <a:r>
              <a:rPr lang="en-US" b="1" dirty="0"/>
              <a:t>Model’s Self-Reflection on Failure</a:t>
            </a:r>
            <a:endParaRPr lang="pt-BR" b="1" dirty="0"/>
          </a:p>
        </p:txBody>
      </p:sp>
      <p:sp>
        <p:nvSpPr>
          <p:cNvPr id="2" name="Rectangle: Rounded Corners 1">
            <a:extLst>
              <a:ext uri="{FF2B5EF4-FFF2-40B4-BE49-F238E27FC236}">
                <a16:creationId xmlns:a16="http://schemas.microsoft.com/office/drawing/2014/main" id="{C860CD88-642A-00F2-59D6-500A280F707C}"/>
              </a:ext>
            </a:extLst>
          </p:cNvPr>
          <p:cNvSpPr/>
          <p:nvPr/>
        </p:nvSpPr>
        <p:spPr>
          <a:xfrm>
            <a:off x="4879795" y="5096663"/>
            <a:ext cx="7047914" cy="1521422"/>
          </a:xfrm>
          <a:prstGeom prst="roundRect">
            <a:avLst>
              <a:gd name="adj" fmla="val 10564"/>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90000"/>
              </a:lnSpc>
              <a:spcBef>
                <a:spcPts val="1000"/>
              </a:spcBef>
            </a:pPr>
            <a:r>
              <a:rPr lang="en-US" sz="2200" noProof="0" dirty="0">
                <a:solidFill>
                  <a:schemeClr val="tx1"/>
                </a:solidFill>
                <a:latin typeface="Segoe UI"/>
                <a:cs typeface="Segoe UI"/>
              </a:rPr>
              <a:t>I see that there is a resource gateway of type "</a:t>
            </a:r>
            <a:r>
              <a:rPr lang="en-US" sz="2200" noProof="0" dirty="0" err="1">
                <a:solidFill>
                  <a:schemeClr val="tx1"/>
                </a:solidFill>
                <a:latin typeface="Segoe UI"/>
                <a:cs typeface="Segoe UI"/>
              </a:rPr>
              <a:t>azurerm_subnet_security_group_association</a:t>
            </a:r>
            <a:r>
              <a:rPr lang="en-US" sz="2200" noProof="0" dirty="0">
                <a:solidFill>
                  <a:schemeClr val="tx1"/>
                </a:solidFill>
                <a:latin typeface="Segoe UI"/>
                <a:cs typeface="Segoe UI"/>
              </a:rPr>
              <a:t>" that may be responsible for configuring the network security group for the subnet. I will take care of it in the future.</a:t>
            </a:r>
            <a:endParaRPr lang="en-US" sz="2200" b="1" noProof="0" dirty="0">
              <a:solidFill>
                <a:schemeClr val="tx1"/>
              </a:solidFill>
              <a:latin typeface="Segoe UI"/>
              <a:cs typeface="Segoe UI"/>
            </a:endParaRPr>
          </a:p>
        </p:txBody>
      </p:sp>
      <p:sp>
        <p:nvSpPr>
          <p:cNvPr id="8" name="TextBox 7">
            <a:extLst>
              <a:ext uri="{FF2B5EF4-FFF2-40B4-BE49-F238E27FC236}">
                <a16:creationId xmlns:a16="http://schemas.microsoft.com/office/drawing/2014/main" id="{5BA0E987-1BB5-024D-A0D4-86E61A4F2985}"/>
              </a:ext>
            </a:extLst>
          </p:cNvPr>
          <p:cNvSpPr txBox="1"/>
          <p:nvPr/>
        </p:nvSpPr>
        <p:spPr>
          <a:xfrm>
            <a:off x="8764769" y="2040598"/>
            <a:ext cx="3241430" cy="769441"/>
          </a:xfrm>
          <a:prstGeom prst="rect">
            <a:avLst/>
          </a:prstGeom>
          <a:solidFill>
            <a:schemeClr val="tx2">
              <a:lumMod val="10000"/>
              <a:lumOff val="90000"/>
            </a:schemeClr>
          </a:solidFill>
          <a:ln>
            <a:solidFill>
              <a:srgbClr val="7030A0"/>
            </a:solidFill>
          </a:ln>
        </p:spPr>
        <p:txBody>
          <a:bodyPr wrap="square" rtlCol="0">
            <a:spAutoFit/>
          </a:bodyPr>
          <a:lstStyle/>
          <a:p>
            <a:r>
              <a:rPr lang="en-US" sz="2200" b="1" dirty="0"/>
              <a:t>Expected</a:t>
            </a:r>
            <a:r>
              <a:rPr lang="en-US" sz="2200" dirty="0"/>
              <a:t>: </a:t>
            </a:r>
            <a:r>
              <a:rPr lang="en-US" sz="2200" dirty="0">
                <a:solidFill>
                  <a:srgbClr val="00B050"/>
                </a:solidFill>
              </a:rPr>
              <a:t>Not Violated</a:t>
            </a:r>
          </a:p>
          <a:p>
            <a:r>
              <a:rPr lang="en-US" sz="2200" b="1" dirty="0"/>
              <a:t>GPT4 response</a:t>
            </a:r>
            <a:r>
              <a:rPr lang="en-US" sz="2200" dirty="0"/>
              <a:t>: </a:t>
            </a:r>
            <a:r>
              <a:rPr lang="en-US" sz="2200" dirty="0">
                <a:solidFill>
                  <a:srgbClr val="FF0000"/>
                </a:solidFill>
              </a:rPr>
              <a:t>Violated</a:t>
            </a:r>
          </a:p>
        </p:txBody>
      </p:sp>
      <p:sp>
        <p:nvSpPr>
          <p:cNvPr id="10" name="TextBox 9">
            <a:extLst>
              <a:ext uri="{FF2B5EF4-FFF2-40B4-BE49-F238E27FC236}">
                <a16:creationId xmlns:a16="http://schemas.microsoft.com/office/drawing/2014/main" id="{192FD3CF-9288-7AC2-8826-727BFF7A3FB8}"/>
              </a:ext>
            </a:extLst>
          </p:cNvPr>
          <p:cNvSpPr txBox="1"/>
          <p:nvPr/>
        </p:nvSpPr>
        <p:spPr>
          <a:xfrm>
            <a:off x="1257365" y="5517347"/>
            <a:ext cx="3376245" cy="830997"/>
          </a:xfrm>
          <a:prstGeom prst="rect">
            <a:avLst/>
          </a:prstGeom>
          <a:noFill/>
        </p:spPr>
        <p:txBody>
          <a:bodyPr wrap="square" rtlCol="0">
            <a:spAutoFit/>
          </a:bodyPr>
          <a:lstStyle/>
          <a:p>
            <a:r>
              <a:rPr lang="en-US" sz="2400" b="1" dirty="0"/>
              <a:t>Model’s self-reflection on its failure: </a:t>
            </a:r>
          </a:p>
        </p:txBody>
      </p:sp>
      <p:sp>
        <p:nvSpPr>
          <p:cNvPr id="13" name="Rectangle 12">
            <a:extLst>
              <a:ext uri="{FF2B5EF4-FFF2-40B4-BE49-F238E27FC236}">
                <a16:creationId xmlns:a16="http://schemas.microsoft.com/office/drawing/2014/main" id="{67DD7673-C370-4C3E-DC74-6A58EE727505}"/>
              </a:ext>
            </a:extLst>
          </p:cNvPr>
          <p:cNvSpPr/>
          <p:nvPr/>
        </p:nvSpPr>
        <p:spPr>
          <a:xfrm>
            <a:off x="267787" y="3681196"/>
            <a:ext cx="10457240" cy="1082052"/>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sp>
        <p:nvSpPr>
          <p:cNvPr id="6" name="Rectangle 5">
            <a:extLst>
              <a:ext uri="{FF2B5EF4-FFF2-40B4-BE49-F238E27FC236}">
                <a16:creationId xmlns:a16="http://schemas.microsoft.com/office/drawing/2014/main" id="{810FEA82-9DF1-4ADD-87C1-6A47BF839B61}"/>
              </a:ext>
            </a:extLst>
          </p:cNvPr>
          <p:cNvSpPr/>
          <p:nvPr/>
        </p:nvSpPr>
        <p:spPr>
          <a:xfrm>
            <a:off x="1397164" y="2217666"/>
            <a:ext cx="2266335" cy="415303"/>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20000"/>
                  <a:lumOff val="80000"/>
                </a:schemeClr>
              </a:solidFill>
            </a:endParaRPr>
          </a:p>
        </p:txBody>
      </p:sp>
    </p:spTree>
    <p:extLst>
      <p:ext uri="{BB962C8B-B14F-4D97-AF65-F5344CB8AC3E}">
        <p14:creationId xmlns:p14="http://schemas.microsoft.com/office/powerpoint/2010/main" val="390802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7D92-5163-BA14-4C38-3D00F62EE9E9}"/>
              </a:ext>
            </a:extLst>
          </p:cNvPr>
          <p:cNvSpPr>
            <a:spLocks noGrp="1"/>
          </p:cNvSpPr>
          <p:nvPr>
            <p:ph type="title"/>
          </p:nvPr>
        </p:nvSpPr>
        <p:spPr>
          <a:xfrm>
            <a:off x="451338" y="-105997"/>
            <a:ext cx="11204917" cy="1325563"/>
          </a:xfrm>
        </p:spPr>
        <p:txBody>
          <a:bodyPr>
            <a:normAutofit/>
          </a:bodyPr>
          <a:lstStyle/>
          <a:p>
            <a:pPr marL="0" indent="0" algn="ctr">
              <a:buNone/>
            </a:pPr>
            <a:r>
              <a:rPr lang="en-US" sz="3600" b="1" dirty="0"/>
              <a:t>Meta-Reflection: Reflect over Individual Self-Reflections and update Prompt Instructions</a:t>
            </a:r>
          </a:p>
        </p:txBody>
      </p:sp>
      <p:sp>
        <p:nvSpPr>
          <p:cNvPr id="3" name="Content Placeholder 2">
            <a:extLst>
              <a:ext uri="{FF2B5EF4-FFF2-40B4-BE49-F238E27FC236}">
                <a16:creationId xmlns:a16="http://schemas.microsoft.com/office/drawing/2014/main" id="{745C5E27-0138-ABFC-4853-E3842B6F66CD}"/>
              </a:ext>
            </a:extLst>
          </p:cNvPr>
          <p:cNvSpPr>
            <a:spLocks noGrp="1"/>
          </p:cNvSpPr>
          <p:nvPr>
            <p:ph idx="1"/>
          </p:nvPr>
        </p:nvSpPr>
        <p:spPr>
          <a:xfrm>
            <a:off x="1009650" y="1435100"/>
            <a:ext cx="10515600" cy="4351338"/>
          </a:xfrm>
        </p:spPr>
        <p:txBody>
          <a:bodyPr/>
          <a:lstStyle/>
          <a:p>
            <a:pPr marL="0" indent="0">
              <a:buNone/>
            </a:pPr>
            <a:endParaRPr lang="en-US"/>
          </a:p>
          <a:p>
            <a:pPr marL="0" indent="0">
              <a:buNone/>
            </a:pPr>
            <a:endParaRPr lang="en-US"/>
          </a:p>
        </p:txBody>
      </p:sp>
      <p:sp>
        <p:nvSpPr>
          <p:cNvPr id="11" name="Rectangle: Rounded Corners 10">
            <a:extLst>
              <a:ext uri="{FF2B5EF4-FFF2-40B4-BE49-F238E27FC236}">
                <a16:creationId xmlns:a16="http://schemas.microsoft.com/office/drawing/2014/main" id="{8550AF86-A4ED-C110-3824-AD68E4DA87F3}"/>
              </a:ext>
            </a:extLst>
          </p:cNvPr>
          <p:cNvSpPr/>
          <p:nvPr/>
        </p:nvSpPr>
        <p:spPr>
          <a:xfrm>
            <a:off x="8209964" y="1071562"/>
            <a:ext cx="3784003" cy="2972897"/>
          </a:xfrm>
          <a:prstGeom prst="roundRect">
            <a:avLst>
              <a:gd name="adj" fmla="val 10512"/>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r>
              <a:rPr lang="en-US" sz="2400" b="1" noProof="0" dirty="0">
                <a:solidFill>
                  <a:schemeClr val="tx1"/>
                </a:solidFill>
                <a:latin typeface="Segoe UI"/>
                <a:ea typeface="+mn-lt"/>
                <a:cs typeface="+mn-lt"/>
              </a:rPr>
              <a:t>Meta-reflection Prompt</a:t>
            </a:r>
          </a:p>
          <a:p>
            <a:pPr>
              <a:lnSpc>
                <a:spcPct val="90000"/>
              </a:lnSpc>
              <a:spcBef>
                <a:spcPts val="1000"/>
              </a:spcBef>
            </a:pPr>
            <a:r>
              <a:rPr lang="en-US" sz="2400" noProof="0" dirty="0">
                <a:solidFill>
                  <a:schemeClr val="tx1"/>
                </a:solidFill>
                <a:latin typeface="Segoe UI"/>
                <a:ea typeface="+mn-lt"/>
                <a:cs typeface="+mn-lt"/>
              </a:rPr>
              <a:t>Learn from your past experiences and help to perform better in the future. Use the </a:t>
            </a:r>
            <a:r>
              <a:rPr lang="en-US" sz="2400" dirty="0">
                <a:solidFill>
                  <a:schemeClr val="tx1"/>
                </a:solidFill>
                <a:latin typeface="Segoe UI"/>
                <a:ea typeface="+mn-lt"/>
                <a:cs typeface="+mn-lt"/>
              </a:rPr>
              <a:t>previous </a:t>
            </a:r>
            <a:r>
              <a:rPr lang="en-US" sz="2400" noProof="0" dirty="0">
                <a:solidFill>
                  <a:schemeClr val="tx1"/>
                </a:solidFill>
                <a:latin typeface="Segoe UI"/>
                <a:ea typeface="+mn-lt"/>
                <a:cs typeface="+mn-lt"/>
              </a:rPr>
              <a:t>reflections about failures or success to update previous instructions. </a:t>
            </a:r>
            <a:endParaRPr lang="en-US" sz="2400" noProof="0" dirty="0">
              <a:solidFill>
                <a:schemeClr val="tx1"/>
              </a:solidFill>
              <a:latin typeface="Segoe UI"/>
              <a:cs typeface="Calibri"/>
            </a:endParaRPr>
          </a:p>
        </p:txBody>
      </p:sp>
      <p:sp>
        <p:nvSpPr>
          <p:cNvPr id="12" name="Rectangle: Rounded Corners 11">
            <a:extLst>
              <a:ext uri="{FF2B5EF4-FFF2-40B4-BE49-F238E27FC236}">
                <a16:creationId xmlns:a16="http://schemas.microsoft.com/office/drawing/2014/main" id="{9DBE694D-522F-CDAA-BD87-C6AD944963DF}"/>
              </a:ext>
            </a:extLst>
          </p:cNvPr>
          <p:cNvSpPr/>
          <p:nvPr/>
        </p:nvSpPr>
        <p:spPr>
          <a:xfrm>
            <a:off x="451338" y="4704169"/>
            <a:ext cx="11415931" cy="2025534"/>
          </a:xfrm>
          <a:prstGeom prst="roundRect">
            <a:avLst>
              <a:gd name="adj" fmla="val 9430"/>
            </a:avLst>
          </a:prstGeom>
          <a:solidFill>
            <a:schemeClr val="accent3">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90000"/>
              </a:lnSpc>
              <a:spcBef>
                <a:spcPts val="1000"/>
              </a:spcBef>
            </a:pPr>
            <a:r>
              <a:rPr lang="en-US" sz="2400" b="1" noProof="0" dirty="0">
                <a:solidFill>
                  <a:schemeClr val="tx1"/>
                </a:solidFill>
                <a:latin typeface="Segoe UI"/>
                <a:ea typeface="+mn-lt"/>
                <a:cs typeface="Calibri"/>
              </a:rPr>
              <a:t>Updated Instructions</a:t>
            </a:r>
            <a:r>
              <a:rPr lang="en-US" sz="2400" b="1" dirty="0">
                <a:solidFill>
                  <a:schemeClr val="tx1"/>
                </a:solidFill>
                <a:latin typeface="Segoe UI"/>
                <a:ea typeface="+mn-lt"/>
                <a:cs typeface="Calibri"/>
              </a:rPr>
              <a:t>: </a:t>
            </a:r>
          </a:p>
          <a:p>
            <a:pPr>
              <a:lnSpc>
                <a:spcPct val="90000"/>
              </a:lnSpc>
              <a:spcBef>
                <a:spcPts val="1000"/>
              </a:spcBef>
            </a:pPr>
            <a:r>
              <a:rPr lang="en-US" sz="2400" noProof="0" dirty="0">
                <a:solidFill>
                  <a:schemeClr val="tx1"/>
                </a:solidFill>
                <a:latin typeface="Segoe UI"/>
                <a:ea typeface="+mn-lt"/>
                <a:cs typeface="Calibri"/>
              </a:rPr>
              <a:t>…</a:t>
            </a:r>
            <a:endParaRPr lang="en-US" sz="2400" noProof="0" dirty="0">
              <a:solidFill>
                <a:schemeClr val="tx1"/>
              </a:solidFill>
              <a:latin typeface="Segoe UI"/>
              <a:cs typeface="Calibri"/>
            </a:endParaRPr>
          </a:p>
          <a:p>
            <a:pPr>
              <a:lnSpc>
                <a:spcPct val="90000"/>
              </a:lnSpc>
              <a:spcBef>
                <a:spcPts val="1000"/>
              </a:spcBef>
            </a:pPr>
            <a:r>
              <a:rPr lang="en-US" sz="2400" noProof="0" dirty="0">
                <a:solidFill>
                  <a:schemeClr val="tx1"/>
                </a:solidFill>
                <a:latin typeface="Segoe UI"/>
                <a:cs typeface="Calibri"/>
              </a:rPr>
              <a:t>4. Remember that the association between a subnet and a Network Security Group may not be direct. It could be done through a separate resource block such as "</a:t>
            </a:r>
            <a:r>
              <a:rPr lang="en-US" sz="2400" noProof="0" dirty="0" err="1">
                <a:solidFill>
                  <a:schemeClr val="tx1"/>
                </a:solidFill>
                <a:latin typeface="Segoe UI"/>
                <a:cs typeface="Calibri"/>
              </a:rPr>
              <a:t>a</a:t>
            </a:r>
            <a:r>
              <a:rPr lang="en-US" sz="2400" noProof="0" dirty="0" err="1">
                <a:solidFill>
                  <a:schemeClr val="tx1"/>
                </a:solidFill>
                <a:latin typeface="Segoe UI"/>
                <a:cs typeface="Segoe UI"/>
              </a:rPr>
              <a:t>zurerm_subnet_security_group_association</a:t>
            </a:r>
            <a:r>
              <a:rPr lang="en-US" sz="2400" noProof="0" dirty="0">
                <a:solidFill>
                  <a:schemeClr val="tx1"/>
                </a:solidFill>
                <a:latin typeface="Segoe UI"/>
                <a:cs typeface="Segoe UI"/>
              </a:rPr>
              <a:t>". </a:t>
            </a:r>
            <a:r>
              <a:rPr lang="en-US" sz="2400" dirty="0">
                <a:solidFill>
                  <a:schemeClr val="tx1"/>
                </a:solidFill>
                <a:latin typeface="Segoe UI"/>
                <a:cs typeface="Segoe UI"/>
              </a:rPr>
              <a:t>C</a:t>
            </a:r>
            <a:r>
              <a:rPr lang="en-US" sz="2400" noProof="0" dirty="0">
                <a:solidFill>
                  <a:schemeClr val="tx1"/>
                </a:solidFill>
                <a:latin typeface="Segoe UI"/>
                <a:cs typeface="Segoe UI"/>
              </a:rPr>
              <a:t>heck these associations as well.</a:t>
            </a:r>
          </a:p>
        </p:txBody>
      </p:sp>
      <p:cxnSp>
        <p:nvCxnSpPr>
          <p:cNvPr id="17" name="Straight Arrow Connector 16">
            <a:extLst>
              <a:ext uri="{FF2B5EF4-FFF2-40B4-BE49-F238E27FC236}">
                <a16:creationId xmlns:a16="http://schemas.microsoft.com/office/drawing/2014/main" id="{08AC2ED0-0582-4F5D-A025-3C1F665FB8F6}"/>
              </a:ext>
            </a:extLst>
          </p:cNvPr>
          <p:cNvCxnSpPr>
            <a:cxnSpLocks/>
            <a:stCxn id="11" idx="2"/>
          </p:cNvCxnSpPr>
          <p:nvPr/>
        </p:nvCxnSpPr>
        <p:spPr>
          <a:xfrm>
            <a:off x="10101966" y="4044459"/>
            <a:ext cx="0" cy="65971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Rectangle: Rounded Corners 5">
            <a:extLst>
              <a:ext uri="{FF2B5EF4-FFF2-40B4-BE49-F238E27FC236}">
                <a16:creationId xmlns:a16="http://schemas.microsoft.com/office/drawing/2014/main" id="{49BF8062-044B-53E2-0DFF-7EBB3EE0A722}"/>
              </a:ext>
            </a:extLst>
          </p:cNvPr>
          <p:cNvSpPr/>
          <p:nvPr/>
        </p:nvSpPr>
        <p:spPr>
          <a:xfrm>
            <a:off x="45633" y="1501347"/>
            <a:ext cx="7047914" cy="1521422"/>
          </a:xfrm>
          <a:prstGeom prst="roundRect">
            <a:avLst>
              <a:gd name="adj" fmla="val 10564"/>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90000"/>
              </a:lnSpc>
              <a:spcBef>
                <a:spcPts val="1000"/>
              </a:spcBef>
            </a:pPr>
            <a:r>
              <a:rPr lang="en-US" sz="2200" noProof="0" dirty="0">
                <a:solidFill>
                  <a:schemeClr val="tx1"/>
                </a:solidFill>
                <a:latin typeface="Segoe UI"/>
                <a:cs typeface="Segoe UI"/>
              </a:rPr>
              <a:t>I see that there is a resource gateway of type "</a:t>
            </a:r>
            <a:r>
              <a:rPr lang="en-US" sz="2200" noProof="0" dirty="0" err="1">
                <a:solidFill>
                  <a:schemeClr val="tx1"/>
                </a:solidFill>
                <a:latin typeface="Segoe UI"/>
                <a:cs typeface="Segoe UI"/>
              </a:rPr>
              <a:t>azurerm_subnet_security_group_association</a:t>
            </a:r>
            <a:r>
              <a:rPr lang="en-US" sz="2200" noProof="0" dirty="0">
                <a:solidFill>
                  <a:schemeClr val="tx1"/>
                </a:solidFill>
                <a:latin typeface="Segoe UI"/>
                <a:cs typeface="Segoe UI"/>
              </a:rPr>
              <a:t>" that may be responsible for configuring the network security group for the subnet. I will take care of it in the future.</a:t>
            </a:r>
            <a:endParaRPr lang="en-US" sz="2200" b="1" noProof="0" dirty="0">
              <a:solidFill>
                <a:schemeClr val="tx1"/>
              </a:solidFill>
              <a:latin typeface="Segoe UI"/>
              <a:cs typeface="Segoe UI"/>
            </a:endParaRPr>
          </a:p>
        </p:txBody>
      </p:sp>
      <p:sp>
        <p:nvSpPr>
          <p:cNvPr id="13" name="Rectangle: Rounded Corners 12">
            <a:extLst>
              <a:ext uri="{FF2B5EF4-FFF2-40B4-BE49-F238E27FC236}">
                <a16:creationId xmlns:a16="http://schemas.microsoft.com/office/drawing/2014/main" id="{BB47FD51-CA25-D053-3D31-B9616F65AAFD}"/>
              </a:ext>
            </a:extLst>
          </p:cNvPr>
          <p:cNvSpPr/>
          <p:nvPr/>
        </p:nvSpPr>
        <p:spPr>
          <a:xfrm>
            <a:off x="198033" y="1653747"/>
            <a:ext cx="7047914" cy="1521422"/>
          </a:xfrm>
          <a:prstGeom prst="roundRect">
            <a:avLst>
              <a:gd name="adj" fmla="val 10564"/>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90000"/>
              </a:lnSpc>
              <a:spcBef>
                <a:spcPts val="1000"/>
              </a:spcBef>
            </a:pPr>
            <a:r>
              <a:rPr lang="en-US" sz="2200" noProof="0" dirty="0">
                <a:solidFill>
                  <a:schemeClr val="tx1"/>
                </a:solidFill>
                <a:latin typeface="Segoe UI"/>
                <a:cs typeface="Segoe UI"/>
              </a:rPr>
              <a:t>I see that there is a resource gateway of type "</a:t>
            </a:r>
            <a:r>
              <a:rPr lang="en-US" sz="2200" noProof="0" dirty="0" err="1">
                <a:solidFill>
                  <a:schemeClr val="tx1"/>
                </a:solidFill>
                <a:latin typeface="Segoe UI"/>
                <a:cs typeface="Segoe UI"/>
              </a:rPr>
              <a:t>azurerm_subnet_security_group_association</a:t>
            </a:r>
            <a:r>
              <a:rPr lang="en-US" sz="2200" noProof="0" dirty="0">
                <a:solidFill>
                  <a:schemeClr val="tx1"/>
                </a:solidFill>
                <a:latin typeface="Segoe UI"/>
                <a:cs typeface="Segoe UI"/>
              </a:rPr>
              <a:t>" that may be responsible for configuring the network security group for the subnet. I will take care of it in the future.</a:t>
            </a:r>
            <a:endParaRPr lang="en-US" sz="2200" b="1" noProof="0" dirty="0">
              <a:solidFill>
                <a:schemeClr val="tx1"/>
              </a:solidFill>
              <a:latin typeface="Segoe UI"/>
              <a:cs typeface="Segoe UI"/>
            </a:endParaRPr>
          </a:p>
        </p:txBody>
      </p:sp>
      <p:sp>
        <p:nvSpPr>
          <p:cNvPr id="14" name="Rectangle: Rounded Corners 13">
            <a:extLst>
              <a:ext uri="{FF2B5EF4-FFF2-40B4-BE49-F238E27FC236}">
                <a16:creationId xmlns:a16="http://schemas.microsoft.com/office/drawing/2014/main" id="{D2499D02-4480-0383-A392-D296C8BE628B}"/>
              </a:ext>
            </a:extLst>
          </p:cNvPr>
          <p:cNvSpPr/>
          <p:nvPr/>
        </p:nvSpPr>
        <p:spPr>
          <a:xfrm>
            <a:off x="350433" y="1806147"/>
            <a:ext cx="7047914" cy="1521422"/>
          </a:xfrm>
          <a:prstGeom prst="roundRect">
            <a:avLst>
              <a:gd name="adj" fmla="val 10564"/>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90000"/>
              </a:lnSpc>
              <a:spcBef>
                <a:spcPts val="1000"/>
              </a:spcBef>
            </a:pPr>
            <a:r>
              <a:rPr lang="en-US" sz="2200" noProof="0" dirty="0">
                <a:solidFill>
                  <a:schemeClr val="tx1"/>
                </a:solidFill>
                <a:latin typeface="Segoe UI"/>
                <a:cs typeface="Segoe UI"/>
              </a:rPr>
              <a:t>I see that there is a resource gateway of type "</a:t>
            </a:r>
            <a:r>
              <a:rPr lang="en-US" sz="2200" noProof="0" dirty="0" err="1">
                <a:solidFill>
                  <a:schemeClr val="tx1"/>
                </a:solidFill>
                <a:latin typeface="Segoe UI"/>
                <a:cs typeface="Segoe UI"/>
              </a:rPr>
              <a:t>azurerm_subnet_security_group_association</a:t>
            </a:r>
            <a:r>
              <a:rPr lang="en-US" sz="2200" noProof="0" dirty="0">
                <a:solidFill>
                  <a:schemeClr val="tx1"/>
                </a:solidFill>
                <a:latin typeface="Segoe UI"/>
                <a:cs typeface="Segoe UI"/>
              </a:rPr>
              <a:t>" that may be responsible for configuring the network security group for the subnet. I will take care of it in the future.</a:t>
            </a:r>
            <a:endParaRPr lang="en-US" sz="2200" b="1" noProof="0" dirty="0">
              <a:solidFill>
                <a:schemeClr val="tx1"/>
              </a:solidFill>
              <a:latin typeface="Segoe UI"/>
              <a:cs typeface="Segoe UI"/>
            </a:endParaRPr>
          </a:p>
        </p:txBody>
      </p:sp>
      <p:sp>
        <p:nvSpPr>
          <p:cNvPr id="16" name="Rectangle: Rounded Corners 15">
            <a:extLst>
              <a:ext uri="{FF2B5EF4-FFF2-40B4-BE49-F238E27FC236}">
                <a16:creationId xmlns:a16="http://schemas.microsoft.com/office/drawing/2014/main" id="{5B011059-8C91-D0D7-B115-A7A7C9693C8D}"/>
              </a:ext>
            </a:extLst>
          </p:cNvPr>
          <p:cNvSpPr/>
          <p:nvPr/>
        </p:nvSpPr>
        <p:spPr>
          <a:xfrm>
            <a:off x="502833" y="1958547"/>
            <a:ext cx="7047914" cy="1521422"/>
          </a:xfrm>
          <a:prstGeom prst="roundRect">
            <a:avLst>
              <a:gd name="adj" fmla="val 10564"/>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nSpc>
                <a:spcPct val="90000"/>
              </a:lnSpc>
              <a:spcBef>
                <a:spcPts val="1000"/>
              </a:spcBef>
            </a:pPr>
            <a:r>
              <a:rPr lang="en-US" sz="2200" noProof="0" dirty="0">
                <a:solidFill>
                  <a:schemeClr val="tx1"/>
                </a:solidFill>
                <a:latin typeface="Segoe UI"/>
                <a:cs typeface="Segoe UI"/>
              </a:rPr>
              <a:t>I see that there is a resource gateway of type "</a:t>
            </a:r>
            <a:r>
              <a:rPr lang="en-US" sz="2200" noProof="0" dirty="0" err="1">
                <a:solidFill>
                  <a:schemeClr val="tx1"/>
                </a:solidFill>
                <a:latin typeface="Segoe UI"/>
                <a:cs typeface="Segoe UI"/>
              </a:rPr>
              <a:t>azurerm_subnet_security_group_association</a:t>
            </a:r>
            <a:r>
              <a:rPr lang="en-US" sz="2200" noProof="0" dirty="0">
                <a:solidFill>
                  <a:schemeClr val="tx1"/>
                </a:solidFill>
                <a:latin typeface="Segoe UI"/>
                <a:cs typeface="Segoe UI"/>
              </a:rPr>
              <a:t>" that may be responsible for configuring the network security group for the subnet. I will take care of it in the future.</a:t>
            </a:r>
            <a:endParaRPr lang="en-US" sz="2200" b="1" noProof="0" dirty="0">
              <a:solidFill>
                <a:schemeClr val="tx1"/>
              </a:solidFill>
              <a:latin typeface="Segoe UI"/>
              <a:cs typeface="Segoe UI"/>
            </a:endParaRPr>
          </a:p>
        </p:txBody>
      </p:sp>
      <p:cxnSp>
        <p:nvCxnSpPr>
          <p:cNvPr id="34" name="Straight Arrow Connector 33">
            <a:extLst>
              <a:ext uri="{FF2B5EF4-FFF2-40B4-BE49-F238E27FC236}">
                <a16:creationId xmlns:a16="http://schemas.microsoft.com/office/drawing/2014/main" id="{20EC0132-BF2A-4BAD-A065-780C417FC1DF}"/>
              </a:ext>
            </a:extLst>
          </p:cNvPr>
          <p:cNvCxnSpPr>
            <a:cxnSpLocks/>
            <a:stCxn id="16" idx="3"/>
          </p:cNvCxnSpPr>
          <p:nvPr/>
        </p:nvCxnSpPr>
        <p:spPr>
          <a:xfrm>
            <a:off x="7550747" y="2719258"/>
            <a:ext cx="65921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598191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936F4-D6EA-6293-35C7-9DD0567C2EC5}"/>
              </a:ext>
            </a:extLst>
          </p:cNvPr>
          <p:cNvSpPr>
            <a:spLocks noGrp="1"/>
          </p:cNvSpPr>
          <p:nvPr>
            <p:ph type="title"/>
          </p:nvPr>
        </p:nvSpPr>
        <p:spPr>
          <a:xfrm>
            <a:off x="0" y="-4207"/>
            <a:ext cx="12192000" cy="1027123"/>
          </a:xfrm>
        </p:spPr>
        <p:txBody>
          <a:bodyPr>
            <a:normAutofit/>
          </a:bodyPr>
          <a:lstStyle/>
          <a:p>
            <a:pPr algn="ctr"/>
            <a:r>
              <a:rPr lang="en-US" b="1" dirty="0"/>
              <a:t>Meta-reflection results</a:t>
            </a:r>
            <a:endParaRPr lang="en-US" b="1" noProof="0" dirty="0"/>
          </a:p>
        </p:txBody>
      </p:sp>
      <p:sp>
        <p:nvSpPr>
          <p:cNvPr id="5" name="TextBox 4">
            <a:extLst>
              <a:ext uri="{FF2B5EF4-FFF2-40B4-BE49-F238E27FC236}">
                <a16:creationId xmlns:a16="http://schemas.microsoft.com/office/drawing/2014/main" id="{5FBC4609-6A59-EABA-C491-BAFF729C2E8C}"/>
              </a:ext>
            </a:extLst>
          </p:cNvPr>
          <p:cNvSpPr txBox="1"/>
          <p:nvPr/>
        </p:nvSpPr>
        <p:spPr>
          <a:xfrm>
            <a:off x="0" y="6488668"/>
            <a:ext cx="9957623" cy="369332"/>
          </a:xfrm>
          <a:prstGeom prst="rect">
            <a:avLst/>
          </a:prstGeom>
          <a:noFill/>
          <a:ln>
            <a:noFill/>
          </a:ln>
        </p:spPr>
        <p:txBody>
          <a:bodyPr wrap="square" rtlCol="0">
            <a:spAutoFit/>
          </a:bodyPr>
          <a:lstStyle/>
          <a:p>
            <a:pPr algn="l"/>
            <a:r>
              <a:rPr lang="en-US" sz="1600" dirty="0">
                <a:latin typeface="Arial"/>
                <a:cs typeface="Segoe UI" panose="020B0502040204020203" pitchFamily="34" charset="0"/>
              </a:rPr>
              <a:t>[Under Submission: </a:t>
            </a:r>
            <a:r>
              <a:rPr lang="en-US" sz="1800" b="0" i="1" u="none" strike="noStrike" baseline="0" dirty="0">
                <a:latin typeface="NimbusRomNo9L-Medi"/>
              </a:rPr>
              <a:t>METAREFLECTION: Learning Instructions for Language Agents using Past Reflections</a:t>
            </a:r>
            <a:r>
              <a:rPr lang="en-US" sz="1800" b="0" u="none" strike="noStrike" baseline="0" dirty="0">
                <a:latin typeface="NimbusRomNo9L-Medi"/>
              </a:rPr>
              <a:t>]</a:t>
            </a:r>
            <a:endParaRPr lang="en-US" sz="1600" dirty="0">
              <a:latin typeface="Arial"/>
              <a:cs typeface="Segoe UI" panose="020B0502040204020203" pitchFamily="34" charset="0"/>
            </a:endParaRPr>
          </a:p>
        </p:txBody>
      </p:sp>
      <p:graphicFrame>
        <p:nvGraphicFramePr>
          <p:cNvPr id="6" name="Table 5">
            <a:extLst>
              <a:ext uri="{FF2B5EF4-FFF2-40B4-BE49-F238E27FC236}">
                <a16:creationId xmlns:a16="http://schemas.microsoft.com/office/drawing/2014/main" id="{34C86B85-3B9A-7800-CDA6-BF7A783090CD}"/>
              </a:ext>
            </a:extLst>
          </p:cNvPr>
          <p:cNvGraphicFramePr>
            <a:graphicFrameLocks noGrp="1"/>
          </p:cNvGraphicFramePr>
          <p:nvPr>
            <p:extLst>
              <p:ext uri="{D42A27DB-BD31-4B8C-83A1-F6EECF244321}">
                <p14:modId xmlns:p14="http://schemas.microsoft.com/office/powerpoint/2010/main" val="2201693945"/>
              </p:ext>
            </p:extLst>
          </p:nvPr>
        </p:nvGraphicFramePr>
        <p:xfrm>
          <a:off x="1463040" y="1690688"/>
          <a:ext cx="8589461" cy="2987040"/>
        </p:xfrm>
        <a:graphic>
          <a:graphicData uri="http://schemas.openxmlformats.org/drawingml/2006/table">
            <a:tbl>
              <a:tblPr firstRow="1" bandRow="1">
                <a:tableStyleId>{8EC20E35-A176-4012-BC5E-935CFFF8708E}</a:tableStyleId>
              </a:tblPr>
              <a:tblGrid>
                <a:gridCol w="4371422">
                  <a:extLst>
                    <a:ext uri="{9D8B030D-6E8A-4147-A177-3AD203B41FA5}">
                      <a16:colId xmlns:a16="http://schemas.microsoft.com/office/drawing/2014/main" val="1830996493"/>
                    </a:ext>
                  </a:extLst>
                </a:gridCol>
                <a:gridCol w="1291959">
                  <a:extLst>
                    <a:ext uri="{9D8B030D-6E8A-4147-A177-3AD203B41FA5}">
                      <a16:colId xmlns:a16="http://schemas.microsoft.com/office/drawing/2014/main" val="1755296834"/>
                    </a:ext>
                  </a:extLst>
                </a:gridCol>
                <a:gridCol w="2926080">
                  <a:extLst>
                    <a:ext uri="{9D8B030D-6E8A-4147-A177-3AD203B41FA5}">
                      <a16:colId xmlns:a16="http://schemas.microsoft.com/office/drawing/2014/main" val="3468798868"/>
                    </a:ext>
                  </a:extLst>
                </a:gridCol>
              </a:tblGrid>
              <a:tr h="370840">
                <a:tc>
                  <a:txBody>
                    <a:bodyPr/>
                    <a:lstStyle/>
                    <a:p>
                      <a:pPr algn="ctr"/>
                      <a:r>
                        <a:rPr lang="en-US" sz="2200" dirty="0"/>
                        <a:t>Dataset</a:t>
                      </a:r>
                      <a:endParaRPr lang="pt-BR" sz="2200" dirty="0"/>
                    </a:p>
                  </a:txBody>
                  <a:tcPr/>
                </a:tc>
                <a:tc>
                  <a:txBody>
                    <a:bodyPr/>
                    <a:lstStyle/>
                    <a:p>
                      <a:pPr algn="ctr"/>
                      <a:r>
                        <a:rPr lang="en-US" sz="2200" dirty="0"/>
                        <a:t>GPT4</a:t>
                      </a:r>
                      <a:endParaRPr lang="pt-BR" sz="2200" dirty="0"/>
                    </a:p>
                  </a:txBody>
                  <a:tcPr/>
                </a:tc>
                <a:tc>
                  <a:txBody>
                    <a:bodyPr/>
                    <a:lstStyle/>
                    <a:p>
                      <a:pPr algn="ctr"/>
                      <a:r>
                        <a:rPr lang="en-US" sz="2200" dirty="0"/>
                        <a:t>After meta-reflection</a:t>
                      </a:r>
                      <a:endParaRPr lang="pt-BR" sz="2200" dirty="0"/>
                    </a:p>
                  </a:txBody>
                  <a:tcPr/>
                </a:tc>
                <a:extLst>
                  <a:ext uri="{0D108BD9-81ED-4DB2-BD59-A6C34878D82A}">
                    <a16:rowId xmlns:a16="http://schemas.microsoft.com/office/drawing/2014/main" val="3792398846"/>
                  </a:ext>
                </a:extLst>
              </a:tr>
              <a:tr h="370840">
                <a:tc>
                  <a:txBody>
                    <a:bodyPr/>
                    <a:lstStyle/>
                    <a:p>
                      <a:r>
                        <a:rPr lang="en-US" sz="2200" dirty="0" err="1"/>
                        <a:t>Biosses</a:t>
                      </a:r>
                      <a:endParaRPr lang="pt-BR" sz="2200" dirty="0"/>
                    </a:p>
                  </a:txBody>
                  <a:tcPr/>
                </a:tc>
                <a:tc>
                  <a:txBody>
                    <a:bodyPr/>
                    <a:lstStyle/>
                    <a:p>
                      <a:pPr algn="r"/>
                      <a:r>
                        <a:rPr lang="en-US" sz="2200" dirty="0"/>
                        <a:t>70</a:t>
                      </a:r>
                      <a:endParaRPr lang="pt-BR" sz="2200" dirty="0"/>
                    </a:p>
                  </a:txBody>
                  <a:tcPr/>
                </a:tc>
                <a:tc>
                  <a:txBody>
                    <a:bodyPr/>
                    <a:lstStyle/>
                    <a:p>
                      <a:pPr algn="r"/>
                      <a:r>
                        <a:rPr lang="en-US" sz="2200" dirty="0"/>
                        <a:t>84</a:t>
                      </a:r>
                      <a:endParaRPr lang="pt-BR" sz="2200" dirty="0"/>
                    </a:p>
                  </a:txBody>
                  <a:tcPr/>
                </a:tc>
                <a:extLst>
                  <a:ext uri="{0D108BD9-81ED-4DB2-BD59-A6C34878D82A}">
                    <a16:rowId xmlns:a16="http://schemas.microsoft.com/office/drawing/2014/main" val="1194267586"/>
                  </a:ext>
                </a:extLst>
              </a:tr>
              <a:tr h="370840">
                <a:tc>
                  <a:txBody>
                    <a:bodyPr/>
                    <a:lstStyle/>
                    <a:p>
                      <a:r>
                        <a:rPr lang="en-US" sz="2200" dirty="0"/>
                        <a:t>Casual Judgement (BIGBENCH)</a:t>
                      </a:r>
                      <a:endParaRPr lang="pt-BR" sz="2200" dirty="0"/>
                    </a:p>
                  </a:txBody>
                  <a:tcPr/>
                </a:tc>
                <a:tc>
                  <a:txBody>
                    <a:bodyPr/>
                    <a:lstStyle/>
                    <a:p>
                      <a:pPr algn="r"/>
                      <a:r>
                        <a:rPr lang="en-US" sz="2200" dirty="0"/>
                        <a:t>74</a:t>
                      </a:r>
                      <a:endParaRPr lang="pt-BR" sz="2200" dirty="0"/>
                    </a:p>
                  </a:txBody>
                  <a:tcPr/>
                </a:tc>
                <a:tc>
                  <a:txBody>
                    <a:bodyPr/>
                    <a:lstStyle/>
                    <a:p>
                      <a:pPr algn="r"/>
                      <a:r>
                        <a:rPr lang="en-US" sz="2200" dirty="0"/>
                        <a:t>77</a:t>
                      </a:r>
                      <a:endParaRPr lang="pt-BR" sz="2200" dirty="0"/>
                    </a:p>
                  </a:txBody>
                  <a:tcPr/>
                </a:tc>
                <a:extLst>
                  <a:ext uri="{0D108BD9-81ED-4DB2-BD59-A6C34878D82A}">
                    <a16:rowId xmlns:a16="http://schemas.microsoft.com/office/drawing/2014/main" val="278085552"/>
                  </a:ext>
                </a:extLst>
              </a:tr>
              <a:tr h="370840">
                <a:tc>
                  <a:txBody>
                    <a:bodyPr/>
                    <a:lstStyle/>
                    <a:p>
                      <a:r>
                        <a:rPr lang="en-US" sz="2200"/>
                        <a:t>Epistemic Reasoning (BIGBENCH)</a:t>
                      </a:r>
                      <a:endParaRPr lang="pt-BR" sz="2200"/>
                    </a:p>
                  </a:txBody>
                  <a:tcPr/>
                </a:tc>
                <a:tc>
                  <a:txBody>
                    <a:bodyPr/>
                    <a:lstStyle/>
                    <a:p>
                      <a:pPr algn="r"/>
                      <a:r>
                        <a:rPr lang="en-US" sz="2200" dirty="0"/>
                        <a:t>70.8</a:t>
                      </a:r>
                      <a:endParaRPr lang="pt-BR" sz="2200" dirty="0"/>
                    </a:p>
                  </a:txBody>
                  <a:tcPr/>
                </a:tc>
                <a:tc>
                  <a:txBody>
                    <a:bodyPr/>
                    <a:lstStyle/>
                    <a:p>
                      <a:pPr algn="r"/>
                      <a:r>
                        <a:rPr lang="en-US" sz="2200" dirty="0"/>
                        <a:t>88.4</a:t>
                      </a:r>
                      <a:endParaRPr lang="pt-BR" sz="2200" dirty="0"/>
                    </a:p>
                  </a:txBody>
                  <a:tcPr/>
                </a:tc>
                <a:extLst>
                  <a:ext uri="{0D108BD9-81ED-4DB2-BD59-A6C34878D82A}">
                    <a16:rowId xmlns:a16="http://schemas.microsoft.com/office/drawing/2014/main" val="3746623165"/>
                  </a:ext>
                </a:extLst>
              </a:tr>
              <a:tr h="370840">
                <a:tc>
                  <a:txBody>
                    <a:bodyPr/>
                    <a:lstStyle/>
                    <a:p>
                      <a:r>
                        <a:rPr lang="en-US" sz="2200"/>
                        <a:t>Temporal Sequence (BIGBENCH)</a:t>
                      </a:r>
                      <a:endParaRPr lang="pt-BR" sz="2200"/>
                    </a:p>
                  </a:txBody>
                  <a:tcPr/>
                </a:tc>
                <a:tc>
                  <a:txBody>
                    <a:bodyPr/>
                    <a:lstStyle/>
                    <a:p>
                      <a:pPr algn="r"/>
                      <a:r>
                        <a:rPr lang="en-US" sz="2200" dirty="0"/>
                        <a:t>98</a:t>
                      </a:r>
                      <a:endParaRPr lang="pt-BR" sz="2200" dirty="0"/>
                    </a:p>
                  </a:txBody>
                  <a:tcPr/>
                </a:tc>
                <a:tc>
                  <a:txBody>
                    <a:bodyPr/>
                    <a:lstStyle/>
                    <a:p>
                      <a:pPr algn="r"/>
                      <a:r>
                        <a:rPr lang="en-US" sz="2200" dirty="0"/>
                        <a:t>99.1</a:t>
                      </a:r>
                      <a:endParaRPr lang="pt-BR" sz="2200" dirty="0"/>
                    </a:p>
                  </a:txBody>
                  <a:tcPr/>
                </a:tc>
                <a:extLst>
                  <a:ext uri="{0D108BD9-81ED-4DB2-BD59-A6C34878D82A}">
                    <a16:rowId xmlns:a16="http://schemas.microsoft.com/office/drawing/2014/main" val="2003228592"/>
                  </a:ext>
                </a:extLst>
              </a:tr>
              <a:tr h="370840">
                <a:tc>
                  <a:txBody>
                    <a:bodyPr/>
                    <a:lstStyle/>
                    <a:p>
                      <a:r>
                        <a:rPr lang="en-US" sz="2200" b="1" err="1"/>
                        <a:t>IaC</a:t>
                      </a:r>
                      <a:r>
                        <a:rPr lang="en-US" sz="2200" b="1"/>
                        <a:t> Vulnerability detection</a:t>
                      </a:r>
                      <a:endParaRPr lang="pt-BR" sz="2200" b="1"/>
                    </a:p>
                  </a:txBody>
                  <a:tcPr/>
                </a:tc>
                <a:tc>
                  <a:txBody>
                    <a:bodyPr/>
                    <a:lstStyle/>
                    <a:p>
                      <a:pPr algn="r"/>
                      <a:r>
                        <a:rPr lang="en-US" sz="2200" dirty="0"/>
                        <a:t>73.4</a:t>
                      </a:r>
                      <a:endParaRPr lang="pt-BR" sz="2200" dirty="0"/>
                    </a:p>
                  </a:txBody>
                  <a:tcPr/>
                </a:tc>
                <a:tc>
                  <a:txBody>
                    <a:bodyPr/>
                    <a:lstStyle/>
                    <a:p>
                      <a:pPr algn="r"/>
                      <a:r>
                        <a:rPr lang="en-US" sz="2200" dirty="0"/>
                        <a:t>90.2</a:t>
                      </a:r>
                      <a:endParaRPr lang="pt-BR" sz="2200" dirty="0"/>
                    </a:p>
                  </a:txBody>
                  <a:tcPr/>
                </a:tc>
                <a:extLst>
                  <a:ext uri="{0D108BD9-81ED-4DB2-BD59-A6C34878D82A}">
                    <a16:rowId xmlns:a16="http://schemas.microsoft.com/office/drawing/2014/main" val="812580077"/>
                  </a:ext>
                </a:extLst>
              </a:tr>
              <a:tr h="370840">
                <a:tc>
                  <a:txBody>
                    <a:bodyPr/>
                    <a:lstStyle/>
                    <a:p>
                      <a:r>
                        <a:rPr lang="en-US" sz="2200" err="1"/>
                        <a:t>HotPotQA</a:t>
                      </a:r>
                      <a:endParaRPr lang="pt-BR" sz="2200"/>
                    </a:p>
                  </a:txBody>
                  <a:tcPr/>
                </a:tc>
                <a:tc>
                  <a:txBody>
                    <a:bodyPr/>
                    <a:lstStyle/>
                    <a:p>
                      <a:pPr algn="r"/>
                      <a:r>
                        <a:rPr lang="en-US" sz="2200" dirty="0"/>
                        <a:t>43.7</a:t>
                      </a:r>
                      <a:endParaRPr lang="pt-BR" sz="2200" dirty="0"/>
                    </a:p>
                  </a:txBody>
                  <a:tcPr/>
                </a:tc>
                <a:tc>
                  <a:txBody>
                    <a:bodyPr/>
                    <a:lstStyle/>
                    <a:p>
                      <a:pPr algn="r"/>
                      <a:r>
                        <a:rPr lang="en-US" sz="2200" dirty="0"/>
                        <a:t>55</a:t>
                      </a:r>
                      <a:endParaRPr lang="pt-BR" sz="2200" dirty="0"/>
                    </a:p>
                  </a:txBody>
                  <a:tcPr/>
                </a:tc>
                <a:extLst>
                  <a:ext uri="{0D108BD9-81ED-4DB2-BD59-A6C34878D82A}">
                    <a16:rowId xmlns:a16="http://schemas.microsoft.com/office/drawing/2014/main" val="1314710968"/>
                  </a:ext>
                </a:extLst>
              </a:tr>
            </a:tbl>
          </a:graphicData>
        </a:graphic>
      </p:graphicFrame>
    </p:spTree>
    <p:extLst>
      <p:ext uri="{BB962C8B-B14F-4D97-AF65-F5344CB8AC3E}">
        <p14:creationId xmlns:p14="http://schemas.microsoft.com/office/powerpoint/2010/main" val="821668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F631B-56B7-0220-1EB6-A7387276EA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5D7B9-1093-3CE0-261A-7535FD3FDE7D}"/>
              </a:ext>
            </a:extLst>
          </p:cNvPr>
          <p:cNvSpPr>
            <a:spLocks noGrp="1"/>
          </p:cNvSpPr>
          <p:nvPr>
            <p:ph type="title"/>
          </p:nvPr>
        </p:nvSpPr>
        <p:spPr>
          <a:xfrm>
            <a:off x="0" y="11084"/>
            <a:ext cx="12192000" cy="1085481"/>
          </a:xfrm>
        </p:spPr>
        <p:txBody>
          <a:bodyPr/>
          <a:lstStyle/>
          <a:p>
            <a:pPr algn="ctr"/>
            <a:r>
              <a:rPr lang="en-US" b="1" dirty="0"/>
              <a:t>Lecture 4: Programming by Natural Language</a:t>
            </a:r>
          </a:p>
        </p:txBody>
      </p:sp>
      <p:sp>
        <p:nvSpPr>
          <p:cNvPr id="3" name="Content Placeholder 2">
            <a:extLst>
              <a:ext uri="{FF2B5EF4-FFF2-40B4-BE49-F238E27FC236}">
                <a16:creationId xmlns:a16="http://schemas.microsoft.com/office/drawing/2014/main" id="{B06F6070-728C-7348-B63C-9AC332320C8C}"/>
              </a:ext>
            </a:extLst>
          </p:cNvPr>
          <p:cNvSpPr>
            <a:spLocks noGrp="1"/>
          </p:cNvSpPr>
          <p:nvPr>
            <p:ph idx="1"/>
          </p:nvPr>
        </p:nvSpPr>
        <p:spPr>
          <a:xfrm>
            <a:off x="627021" y="1221167"/>
            <a:ext cx="10772775" cy="5256326"/>
          </a:xfrm>
        </p:spPr>
        <p:txBody>
          <a:bodyPr>
            <a:normAutofit/>
          </a:bodyPr>
          <a:lstStyle/>
          <a:p>
            <a:pPr marL="0" indent="0">
              <a:buNone/>
            </a:pPr>
            <a:r>
              <a:rPr lang="en-US" sz="3000" dirty="0">
                <a:solidFill>
                  <a:srgbClr val="0070C0"/>
                </a:solidFill>
              </a:rPr>
              <a:t>Prompting </a:t>
            </a:r>
          </a:p>
          <a:p>
            <a:r>
              <a:rPr lang="en-US" dirty="0"/>
              <a:t>Example &amp; Document selection for in-context learning</a:t>
            </a:r>
          </a:p>
          <a:p>
            <a:r>
              <a:rPr lang="en-US" dirty="0"/>
              <a:t>Improve instructions using Meta-Reflection</a:t>
            </a:r>
          </a:p>
          <a:p>
            <a:pPr marL="0" indent="0">
              <a:buNone/>
            </a:pPr>
            <a:endParaRPr lang="en-US" sz="1300" dirty="0"/>
          </a:p>
          <a:p>
            <a:pPr marL="0" indent="0">
              <a:buNone/>
            </a:pPr>
            <a:r>
              <a:rPr lang="en-US" sz="3000" dirty="0">
                <a:solidFill>
                  <a:srgbClr val="0070C0"/>
                </a:solidFill>
              </a:rPr>
              <a:t>Post-processing Techniques</a:t>
            </a:r>
          </a:p>
          <a:p>
            <a:pPr>
              <a:buFont typeface="Wingdings" panose="05000000000000000000" pitchFamily="2" charset="2"/>
              <a:buChar char="Ø"/>
            </a:pPr>
            <a:r>
              <a:rPr lang="en-US" dirty="0"/>
              <a:t>Constrained Semantic Decoding</a:t>
            </a:r>
          </a:p>
        </p:txBody>
      </p:sp>
    </p:spTree>
    <p:extLst>
      <p:ext uri="{BB962C8B-B14F-4D97-AF65-F5344CB8AC3E}">
        <p14:creationId xmlns:p14="http://schemas.microsoft.com/office/powerpoint/2010/main" val="3105963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5871-C69B-9905-0A4E-F7EAE51C5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8670E-982B-9445-7094-3F9B406704A0}"/>
              </a:ext>
            </a:extLst>
          </p:cNvPr>
          <p:cNvSpPr>
            <a:spLocks noGrp="1"/>
          </p:cNvSpPr>
          <p:nvPr>
            <p:ph type="title"/>
          </p:nvPr>
        </p:nvSpPr>
        <p:spPr>
          <a:xfrm>
            <a:off x="0" y="-13892"/>
            <a:ext cx="12192000" cy="949830"/>
          </a:xfrm>
        </p:spPr>
        <p:txBody>
          <a:bodyPr>
            <a:normAutofit/>
          </a:bodyPr>
          <a:lstStyle/>
          <a:p>
            <a:pPr algn="ctr"/>
            <a:r>
              <a:rPr lang="en-US" b="1" dirty="0"/>
              <a:t>Constrained Semantic Decoding (CSD)</a:t>
            </a:r>
            <a:endParaRPr lang="en-US" dirty="0"/>
          </a:p>
        </p:txBody>
      </p:sp>
      <p:sp>
        <p:nvSpPr>
          <p:cNvPr id="8" name="TextBox 7">
            <a:extLst>
              <a:ext uri="{FF2B5EF4-FFF2-40B4-BE49-F238E27FC236}">
                <a16:creationId xmlns:a16="http://schemas.microsoft.com/office/drawing/2014/main" id="{A99F55FE-0C99-B0F1-A466-E225E095E463}"/>
              </a:ext>
            </a:extLst>
          </p:cNvPr>
          <p:cNvSpPr txBox="1"/>
          <p:nvPr/>
        </p:nvSpPr>
        <p:spPr>
          <a:xfrm>
            <a:off x="137194" y="2653686"/>
            <a:ext cx="1990615" cy="923330"/>
          </a:xfrm>
          <a:prstGeom prst="rect">
            <a:avLst/>
          </a:prstGeom>
          <a:noFill/>
          <a:ln>
            <a:solidFill>
              <a:schemeClr val="tx1"/>
            </a:solidFill>
          </a:ln>
        </p:spPr>
        <p:txBody>
          <a:bodyPr wrap="square" rtlCol="0">
            <a:spAutoFit/>
          </a:bodyPr>
          <a:lstStyle/>
          <a:p>
            <a:r>
              <a:rPr lang="en-US" dirty="0"/>
              <a:t>Which city has the highest number of departing flights?</a:t>
            </a:r>
          </a:p>
        </p:txBody>
      </p:sp>
      <p:sp>
        <p:nvSpPr>
          <p:cNvPr id="12" name="TextBox 11">
            <a:extLst>
              <a:ext uri="{FF2B5EF4-FFF2-40B4-BE49-F238E27FC236}">
                <a16:creationId xmlns:a16="http://schemas.microsoft.com/office/drawing/2014/main" id="{C86959B4-CE86-1EBA-87CD-2C3FA881599C}"/>
              </a:ext>
            </a:extLst>
          </p:cNvPr>
          <p:cNvSpPr txBox="1"/>
          <p:nvPr/>
        </p:nvSpPr>
        <p:spPr>
          <a:xfrm>
            <a:off x="5363109" y="2453630"/>
            <a:ext cx="3894667" cy="1323439"/>
          </a:xfrm>
          <a:prstGeom prst="rect">
            <a:avLst/>
          </a:prstGeom>
          <a:noFill/>
          <a:ln>
            <a:solidFill>
              <a:schemeClr val="tx1"/>
            </a:solidFill>
          </a:ln>
        </p:spPr>
        <p:txBody>
          <a:bodyPr wrap="square" rtlCol="0">
            <a:spAutoFit/>
          </a:bodyPr>
          <a:lstStyle/>
          <a:p>
            <a:r>
              <a:rPr lang="en-US" sz="1600" b="1" dirty="0">
                <a:solidFill>
                  <a:schemeClr val="tx2">
                    <a:lumMod val="75000"/>
                    <a:lumOff val="25000"/>
                  </a:schemeClr>
                </a:solidFill>
              </a:rPr>
              <a:t>SELECT</a:t>
            </a:r>
            <a:r>
              <a:rPr lang="en-US" sz="1600" dirty="0"/>
              <a:t> City </a:t>
            </a:r>
          </a:p>
          <a:p>
            <a:r>
              <a:rPr lang="en-US" sz="1600" b="1" dirty="0">
                <a:solidFill>
                  <a:schemeClr val="tx2">
                    <a:lumMod val="75000"/>
                    <a:lumOff val="25000"/>
                  </a:schemeClr>
                </a:solidFill>
              </a:rPr>
              <a:t>FROM</a:t>
            </a:r>
            <a:r>
              <a:rPr lang="en-US" sz="1600" dirty="0"/>
              <a:t> Flights </a:t>
            </a:r>
            <a:r>
              <a:rPr lang="en-US" sz="1600" b="1" dirty="0">
                <a:solidFill>
                  <a:schemeClr val="tx2">
                    <a:lumMod val="75000"/>
                    <a:lumOff val="25000"/>
                  </a:schemeClr>
                </a:solidFill>
              </a:rPr>
              <a:t>AS</a:t>
            </a:r>
            <a:r>
              <a:rPr lang="en-US" sz="1600" dirty="0"/>
              <a:t> T1 </a:t>
            </a:r>
            <a:r>
              <a:rPr lang="en-US" sz="1600" b="1" dirty="0">
                <a:solidFill>
                  <a:schemeClr val="tx2">
                    <a:lumMod val="75000"/>
                    <a:lumOff val="25000"/>
                  </a:schemeClr>
                </a:solidFill>
              </a:rPr>
              <a:t>JOIN</a:t>
            </a:r>
            <a:r>
              <a:rPr lang="en-US" sz="1600" b="1" dirty="0">
                <a:solidFill>
                  <a:srgbClr val="002060"/>
                </a:solidFill>
              </a:rPr>
              <a:t> </a:t>
            </a:r>
            <a:r>
              <a:rPr lang="en-US" sz="1600" dirty="0"/>
              <a:t>Airports </a:t>
            </a:r>
            <a:r>
              <a:rPr lang="en-US" sz="1600" b="1" dirty="0">
                <a:solidFill>
                  <a:schemeClr val="tx2">
                    <a:lumMod val="75000"/>
                    <a:lumOff val="25000"/>
                  </a:schemeClr>
                </a:solidFill>
              </a:rPr>
              <a:t>AS</a:t>
            </a:r>
            <a:r>
              <a:rPr lang="en-US" sz="1600" dirty="0"/>
              <a:t> T2</a:t>
            </a:r>
          </a:p>
          <a:p>
            <a:r>
              <a:rPr lang="en-US" sz="1600" b="1" dirty="0">
                <a:solidFill>
                  <a:schemeClr val="tx2">
                    <a:lumMod val="75000"/>
                    <a:lumOff val="25000"/>
                  </a:schemeClr>
                </a:solidFill>
              </a:rPr>
              <a:t>ON</a:t>
            </a:r>
            <a:r>
              <a:rPr lang="en-US" sz="1600" dirty="0"/>
              <a:t> T1.AirportCode =  T2.SourceAirport</a:t>
            </a:r>
          </a:p>
          <a:p>
            <a:r>
              <a:rPr lang="en-US" sz="1600" b="1" dirty="0">
                <a:solidFill>
                  <a:schemeClr val="tx2">
                    <a:lumMod val="75000"/>
                    <a:lumOff val="25000"/>
                  </a:schemeClr>
                </a:solidFill>
              </a:rPr>
              <a:t>GROUP BY </a:t>
            </a:r>
            <a:r>
              <a:rPr lang="en-US" sz="1600" dirty="0"/>
              <a:t>City</a:t>
            </a:r>
          </a:p>
          <a:p>
            <a:r>
              <a:rPr lang="en-US" sz="1600" b="1" dirty="0">
                <a:solidFill>
                  <a:schemeClr val="tx2">
                    <a:lumMod val="75000"/>
                    <a:lumOff val="25000"/>
                  </a:schemeClr>
                </a:solidFill>
              </a:rPr>
              <a:t>ORDER BY COUNT(*) DESC LIMIT 1</a:t>
            </a:r>
          </a:p>
        </p:txBody>
      </p:sp>
      <p:sp>
        <p:nvSpPr>
          <p:cNvPr id="13" name="TextBox 12">
            <a:extLst>
              <a:ext uri="{FF2B5EF4-FFF2-40B4-BE49-F238E27FC236}">
                <a16:creationId xmlns:a16="http://schemas.microsoft.com/office/drawing/2014/main" id="{E7A4D64C-5238-BACE-403E-59332597F34C}"/>
              </a:ext>
            </a:extLst>
          </p:cNvPr>
          <p:cNvSpPr txBox="1"/>
          <p:nvPr/>
        </p:nvSpPr>
        <p:spPr>
          <a:xfrm>
            <a:off x="9525905" y="3284627"/>
            <a:ext cx="2666095" cy="584775"/>
          </a:xfrm>
          <a:prstGeom prst="rect">
            <a:avLst/>
          </a:prstGeom>
          <a:noFill/>
        </p:spPr>
        <p:txBody>
          <a:bodyPr wrap="square" rtlCol="0">
            <a:spAutoFit/>
          </a:bodyPr>
          <a:lstStyle/>
          <a:p>
            <a:r>
              <a:rPr lang="en-US" sz="1600" dirty="0">
                <a:solidFill>
                  <a:srgbClr val="FF0000"/>
                </a:solidFill>
              </a:rPr>
              <a:t>No Column “</a:t>
            </a:r>
            <a:r>
              <a:rPr lang="en-US" sz="1600" dirty="0" err="1">
                <a:solidFill>
                  <a:srgbClr val="FF0000"/>
                </a:solidFill>
              </a:rPr>
              <a:t>AirportCode</a:t>
            </a:r>
            <a:r>
              <a:rPr lang="en-US" sz="1600" dirty="0">
                <a:solidFill>
                  <a:srgbClr val="FF0000"/>
                </a:solidFill>
              </a:rPr>
              <a:t>” in table aliased as T1</a:t>
            </a:r>
          </a:p>
        </p:txBody>
      </p:sp>
      <p:sp>
        <p:nvSpPr>
          <p:cNvPr id="14" name="TextBox 13">
            <a:extLst>
              <a:ext uri="{FF2B5EF4-FFF2-40B4-BE49-F238E27FC236}">
                <a16:creationId xmlns:a16="http://schemas.microsoft.com/office/drawing/2014/main" id="{67F5BB48-4AD2-F44D-9D0A-8E3C6A75E692}"/>
              </a:ext>
            </a:extLst>
          </p:cNvPr>
          <p:cNvSpPr txBox="1"/>
          <p:nvPr/>
        </p:nvSpPr>
        <p:spPr>
          <a:xfrm>
            <a:off x="3340280" y="2884518"/>
            <a:ext cx="889289" cy="461665"/>
          </a:xfrm>
          <a:prstGeom prst="rect">
            <a:avLst/>
          </a:prstGeom>
          <a:solidFill>
            <a:schemeClr val="bg1">
              <a:lumMod val="85000"/>
            </a:schemeClr>
          </a:solidFill>
          <a:ln>
            <a:solidFill>
              <a:schemeClr val="bg1">
                <a:lumMod val="85000"/>
              </a:schemeClr>
            </a:solidFill>
          </a:ln>
        </p:spPr>
        <p:txBody>
          <a:bodyPr wrap="square" rtlCol="0">
            <a:spAutoFit/>
          </a:bodyPr>
          <a:lstStyle/>
          <a:p>
            <a:r>
              <a:rPr lang="en-US" sz="2400" dirty="0"/>
              <a:t>GPT3</a:t>
            </a:r>
          </a:p>
        </p:txBody>
      </p:sp>
      <p:sp>
        <p:nvSpPr>
          <p:cNvPr id="66" name="TextBox 65">
            <a:extLst>
              <a:ext uri="{FF2B5EF4-FFF2-40B4-BE49-F238E27FC236}">
                <a16:creationId xmlns:a16="http://schemas.microsoft.com/office/drawing/2014/main" id="{F306C7D8-7CF1-51FB-4285-C6E30DE07811}"/>
              </a:ext>
            </a:extLst>
          </p:cNvPr>
          <p:cNvSpPr txBox="1"/>
          <p:nvPr/>
        </p:nvSpPr>
        <p:spPr>
          <a:xfrm>
            <a:off x="-66677" y="6548021"/>
            <a:ext cx="8170224"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[ICLR 2022: </a:t>
            </a:r>
            <a:r>
              <a:rPr lang="en-US" sz="1600" i="1" dirty="0">
                <a:latin typeface="Arial"/>
                <a:cs typeface="Segoe UI" panose="020B0502040204020203" pitchFamily="34" charset="0"/>
              </a:rPr>
              <a:t>Synchromesh: Reliable code generation from pre-trained language models</a:t>
            </a:r>
            <a:r>
              <a:rPr lang="en-US" sz="1600" dirty="0">
                <a:latin typeface="Arial"/>
                <a:cs typeface="Segoe UI" panose="020B0502040204020203" pitchFamily="34" charset="0"/>
              </a:rPr>
              <a:t>]</a:t>
            </a:r>
          </a:p>
        </p:txBody>
      </p:sp>
      <p:cxnSp>
        <p:nvCxnSpPr>
          <p:cNvPr id="19" name="Straight Arrow Connector 18">
            <a:extLst>
              <a:ext uri="{FF2B5EF4-FFF2-40B4-BE49-F238E27FC236}">
                <a16:creationId xmlns:a16="http://schemas.microsoft.com/office/drawing/2014/main" id="{5C005C2E-D84B-23E9-FB4D-C9D51BAC2E2F}"/>
              </a:ext>
            </a:extLst>
          </p:cNvPr>
          <p:cNvCxnSpPr>
            <a:stCxn id="8" idx="3"/>
            <a:endCxn id="14" idx="1"/>
          </p:cNvCxnSpPr>
          <p:nvPr/>
        </p:nvCxnSpPr>
        <p:spPr>
          <a:xfrm>
            <a:off x="2127809" y="3115351"/>
            <a:ext cx="121247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EF2591D-A951-5921-439C-3829F95C46BD}"/>
              </a:ext>
            </a:extLst>
          </p:cNvPr>
          <p:cNvCxnSpPr>
            <a:stCxn id="14" idx="3"/>
            <a:endCxn id="12" idx="1"/>
          </p:cNvCxnSpPr>
          <p:nvPr/>
        </p:nvCxnSpPr>
        <p:spPr>
          <a:xfrm flipV="1">
            <a:off x="4229569" y="3115350"/>
            <a:ext cx="1133540" cy="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5817FEB-DD9F-F318-F3D3-06723B73748A}"/>
              </a:ext>
            </a:extLst>
          </p:cNvPr>
          <p:cNvCxnSpPr/>
          <p:nvPr/>
        </p:nvCxnSpPr>
        <p:spPr>
          <a:xfrm>
            <a:off x="6056278" y="3223134"/>
            <a:ext cx="106268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D3712046-952F-DEA2-6BEE-9AA918829119}"/>
              </a:ext>
            </a:extLst>
          </p:cNvPr>
          <p:cNvCxnSpPr>
            <a:cxnSpLocks/>
          </p:cNvCxnSpPr>
          <p:nvPr/>
        </p:nvCxnSpPr>
        <p:spPr>
          <a:xfrm>
            <a:off x="7014146" y="3284627"/>
            <a:ext cx="2500008" cy="22801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246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622CAAF-386C-41DA-815E-9E195E86BB79}"/>
              </a:ext>
            </a:extLst>
          </p:cNvPr>
          <p:cNvSpPr>
            <a:spLocks noGrp="1"/>
          </p:cNvSpPr>
          <p:nvPr>
            <p:ph idx="1"/>
          </p:nvPr>
        </p:nvSpPr>
        <p:spPr>
          <a:xfrm>
            <a:off x="360218" y="1141245"/>
            <a:ext cx="11726487" cy="4743205"/>
          </a:xfrm>
        </p:spPr>
        <p:txBody>
          <a:bodyPr/>
          <a:lstStyle/>
          <a:p>
            <a:pPr marL="0" indent="0">
              <a:buNone/>
            </a:pPr>
            <a:r>
              <a:rPr lang="en-US" dirty="0"/>
              <a:t>Decode/generate tokens iteratively, </a:t>
            </a:r>
            <a:r>
              <a:rPr lang="en-US" dirty="0">
                <a:solidFill>
                  <a:srgbClr val="00B050"/>
                </a:solidFill>
              </a:rPr>
              <a:t>bias towards tokens that conform to underlying constraints</a:t>
            </a:r>
            <a:r>
              <a:rPr lang="en-US" dirty="0"/>
              <a:t>.</a:t>
            </a:r>
          </a:p>
        </p:txBody>
      </p:sp>
      <p:pic>
        <p:nvPicPr>
          <p:cNvPr id="6" name="Picture 5">
            <a:extLst>
              <a:ext uri="{FF2B5EF4-FFF2-40B4-BE49-F238E27FC236}">
                <a16:creationId xmlns:a16="http://schemas.microsoft.com/office/drawing/2014/main" id="{0651978B-7A77-47E6-A151-728CA17B3C39}"/>
              </a:ext>
            </a:extLst>
          </p:cNvPr>
          <p:cNvPicPr>
            <a:picLocks noChangeAspect="1"/>
          </p:cNvPicPr>
          <p:nvPr/>
        </p:nvPicPr>
        <p:blipFill>
          <a:blip r:embed="rId3"/>
          <a:stretch>
            <a:fillRect/>
          </a:stretch>
        </p:blipFill>
        <p:spPr>
          <a:xfrm>
            <a:off x="880225" y="2967879"/>
            <a:ext cx="10578831" cy="2676403"/>
          </a:xfrm>
          <a:prstGeom prst="rect">
            <a:avLst/>
          </a:prstGeom>
        </p:spPr>
      </p:pic>
      <p:sp>
        <p:nvSpPr>
          <p:cNvPr id="3" name="TextBox 2">
            <a:extLst>
              <a:ext uri="{FF2B5EF4-FFF2-40B4-BE49-F238E27FC236}">
                <a16:creationId xmlns:a16="http://schemas.microsoft.com/office/drawing/2014/main" id="{3E3C48E5-7A55-4FED-82E7-8A88B20E3DE5}"/>
              </a:ext>
            </a:extLst>
          </p:cNvPr>
          <p:cNvSpPr txBox="1"/>
          <p:nvPr/>
        </p:nvSpPr>
        <p:spPr>
          <a:xfrm rot="20076986">
            <a:off x="1118907" y="3910921"/>
            <a:ext cx="1464875" cy="646331"/>
          </a:xfrm>
          <a:prstGeom prst="rect">
            <a:avLst/>
          </a:prstGeom>
          <a:noFill/>
        </p:spPr>
        <p:txBody>
          <a:bodyPr wrap="square" rtlCol="0">
            <a:spAutoFit/>
          </a:bodyPr>
          <a:lstStyle/>
          <a:p>
            <a:pPr algn="ctr"/>
            <a:r>
              <a:rPr lang="en-US" b="1" dirty="0">
                <a:solidFill>
                  <a:schemeClr val="accent1"/>
                </a:solidFill>
              </a:rPr>
              <a:t>Syntactic</a:t>
            </a:r>
            <a:br>
              <a:rPr lang="en-US" b="1" dirty="0">
                <a:solidFill>
                  <a:schemeClr val="accent1"/>
                </a:solidFill>
              </a:rPr>
            </a:br>
            <a:r>
              <a:rPr lang="en-US" b="1" dirty="0">
                <a:solidFill>
                  <a:schemeClr val="accent1"/>
                </a:solidFill>
              </a:rPr>
              <a:t>constraint</a:t>
            </a:r>
          </a:p>
        </p:txBody>
      </p:sp>
      <p:sp>
        <p:nvSpPr>
          <p:cNvPr id="8" name="TextBox 7">
            <a:extLst>
              <a:ext uri="{FF2B5EF4-FFF2-40B4-BE49-F238E27FC236}">
                <a16:creationId xmlns:a16="http://schemas.microsoft.com/office/drawing/2014/main" id="{053AEEC4-35BE-454F-91DE-33613D264B72}"/>
              </a:ext>
            </a:extLst>
          </p:cNvPr>
          <p:cNvSpPr txBox="1"/>
          <p:nvPr/>
        </p:nvSpPr>
        <p:spPr>
          <a:xfrm rot="20076986">
            <a:off x="1295287" y="4827735"/>
            <a:ext cx="1445029" cy="646331"/>
          </a:xfrm>
          <a:prstGeom prst="rect">
            <a:avLst/>
          </a:prstGeom>
          <a:noFill/>
        </p:spPr>
        <p:txBody>
          <a:bodyPr wrap="square" rtlCol="0">
            <a:spAutoFit/>
          </a:bodyPr>
          <a:lstStyle/>
          <a:p>
            <a:pPr algn="ctr"/>
            <a:r>
              <a:rPr lang="en-US" b="1" dirty="0">
                <a:solidFill>
                  <a:schemeClr val="accent1"/>
                </a:solidFill>
              </a:rPr>
              <a:t>Semantic</a:t>
            </a:r>
            <a:br>
              <a:rPr lang="en-US" b="1" dirty="0">
                <a:solidFill>
                  <a:schemeClr val="accent1"/>
                </a:solidFill>
              </a:rPr>
            </a:br>
            <a:r>
              <a:rPr lang="en-US" b="1" dirty="0">
                <a:solidFill>
                  <a:schemeClr val="accent1"/>
                </a:solidFill>
              </a:rPr>
              <a:t>constraint</a:t>
            </a:r>
          </a:p>
        </p:txBody>
      </p:sp>
      <p:sp>
        <p:nvSpPr>
          <p:cNvPr id="10" name="Slide Number Placeholder 3">
            <a:extLst>
              <a:ext uri="{FF2B5EF4-FFF2-40B4-BE49-F238E27FC236}">
                <a16:creationId xmlns:a16="http://schemas.microsoft.com/office/drawing/2014/main" id="{B5BE212D-2800-4420-98B8-8C37E040E01D}"/>
              </a:ext>
            </a:extLst>
          </p:cNvPr>
          <p:cNvSpPr>
            <a:spLocks noGrp="1"/>
          </p:cNvSpPr>
          <p:nvPr>
            <p:ph type="sldNum" sz="quarter" idx="4"/>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pPr/>
              <a:t>17</a:t>
            </a:fld>
            <a:r>
              <a:rPr lang="en-US"/>
              <a:t>/18</a:t>
            </a:r>
            <a:endParaRPr lang="en-US" dirty="0"/>
          </a:p>
        </p:txBody>
      </p:sp>
      <p:sp>
        <p:nvSpPr>
          <p:cNvPr id="12" name="Rectangle 11">
            <a:extLst>
              <a:ext uri="{FF2B5EF4-FFF2-40B4-BE49-F238E27FC236}">
                <a16:creationId xmlns:a16="http://schemas.microsoft.com/office/drawing/2014/main" id="{6336AF34-2376-44A2-9222-C14EB63FFC04}"/>
              </a:ext>
            </a:extLst>
          </p:cNvPr>
          <p:cNvSpPr/>
          <p:nvPr/>
        </p:nvSpPr>
        <p:spPr>
          <a:xfrm>
            <a:off x="-61398" y="6469287"/>
            <a:ext cx="3709276" cy="379656"/>
          </a:xfrm>
          <a:prstGeom prst="rect">
            <a:avLst/>
          </a:prstGeom>
        </p:spPr>
        <p:txBody>
          <a:bodyPr wrap="square">
            <a:spAutoFit/>
          </a:bodyPr>
          <a:lstStyle/>
          <a:p>
            <a:r>
              <a:rPr lang="en-US" sz="1867" dirty="0">
                <a:solidFill>
                  <a:schemeClr val="bg1"/>
                </a:solidFill>
                <a:latin typeface="+mj-lt"/>
                <a:ea typeface="Calibri" panose="020F0502020204030204" pitchFamily="34" charset="0"/>
                <a:cs typeface="Calibri" panose="020F0502020204030204" pitchFamily="34" charset="0"/>
              </a:rPr>
              <a:t>[ICLR </a:t>
            </a:r>
            <a:r>
              <a:rPr lang="en-US" sz="1867" dirty="0">
                <a:solidFill>
                  <a:schemeClr val="bg1"/>
                </a:solidFill>
              </a:rPr>
              <a:t>′</a:t>
            </a:r>
            <a:r>
              <a:rPr lang="en-US" sz="1867" dirty="0">
                <a:solidFill>
                  <a:schemeClr val="bg1"/>
                </a:solidFill>
                <a:latin typeface="+mj-lt"/>
                <a:ea typeface="Calibri" panose="020F0502020204030204" pitchFamily="34" charset="0"/>
                <a:cs typeface="Calibri" panose="020F0502020204030204" pitchFamily="34" charset="0"/>
              </a:rPr>
              <a:t>22]</a:t>
            </a:r>
          </a:p>
        </p:txBody>
      </p:sp>
      <p:sp>
        <p:nvSpPr>
          <p:cNvPr id="2" name="TextBox 1">
            <a:extLst>
              <a:ext uri="{FF2B5EF4-FFF2-40B4-BE49-F238E27FC236}">
                <a16:creationId xmlns:a16="http://schemas.microsoft.com/office/drawing/2014/main" id="{EC8B05D8-0603-7A0C-FF2B-B5A36A76D5C7}"/>
              </a:ext>
            </a:extLst>
          </p:cNvPr>
          <p:cNvSpPr txBox="1"/>
          <p:nvPr/>
        </p:nvSpPr>
        <p:spPr>
          <a:xfrm>
            <a:off x="-66677" y="6548021"/>
            <a:ext cx="8170224"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[ICLR 2022: </a:t>
            </a:r>
            <a:r>
              <a:rPr lang="en-US" sz="1600" i="1" dirty="0">
                <a:latin typeface="Arial"/>
                <a:cs typeface="Segoe UI" panose="020B0502040204020203" pitchFamily="34" charset="0"/>
              </a:rPr>
              <a:t>Synchromesh: Reliable code generation from pre-trained language models</a:t>
            </a:r>
            <a:r>
              <a:rPr lang="en-US" sz="1600" dirty="0">
                <a:latin typeface="Arial"/>
                <a:cs typeface="Segoe UI" panose="020B0502040204020203" pitchFamily="34" charset="0"/>
              </a:rPr>
              <a:t>]</a:t>
            </a:r>
          </a:p>
        </p:txBody>
      </p:sp>
      <p:sp>
        <p:nvSpPr>
          <p:cNvPr id="11" name="Title 1">
            <a:extLst>
              <a:ext uri="{FF2B5EF4-FFF2-40B4-BE49-F238E27FC236}">
                <a16:creationId xmlns:a16="http://schemas.microsoft.com/office/drawing/2014/main" id="{21BE35A2-1E10-FD85-B91A-4C9C64D8ED1B}"/>
              </a:ext>
            </a:extLst>
          </p:cNvPr>
          <p:cNvSpPr>
            <a:spLocks noGrp="1"/>
          </p:cNvSpPr>
          <p:nvPr>
            <p:ph type="title"/>
          </p:nvPr>
        </p:nvSpPr>
        <p:spPr>
          <a:xfrm>
            <a:off x="0" y="-13892"/>
            <a:ext cx="12192000" cy="949830"/>
          </a:xfrm>
        </p:spPr>
        <p:txBody>
          <a:bodyPr>
            <a:normAutofit/>
          </a:bodyPr>
          <a:lstStyle/>
          <a:p>
            <a:pPr algn="ctr"/>
            <a:r>
              <a:rPr lang="en-US" b="1" dirty="0"/>
              <a:t>Constrained Semantic Decoding (CSD)</a:t>
            </a:r>
            <a:endParaRPr lang="en-US" dirty="0"/>
          </a:p>
        </p:txBody>
      </p:sp>
    </p:spTree>
    <p:extLst>
      <p:ext uri="{BB962C8B-B14F-4D97-AF65-F5344CB8AC3E}">
        <p14:creationId xmlns:p14="http://schemas.microsoft.com/office/powerpoint/2010/main" val="2658963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2D2D1-5B50-F58A-E2DE-C7EB34B9A8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BA0C4-7FA7-AC93-7B16-57087E76528D}"/>
              </a:ext>
            </a:extLst>
          </p:cNvPr>
          <p:cNvSpPr>
            <a:spLocks noGrp="1"/>
          </p:cNvSpPr>
          <p:nvPr>
            <p:ph type="title"/>
          </p:nvPr>
        </p:nvSpPr>
        <p:spPr>
          <a:xfrm>
            <a:off x="0" y="-13892"/>
            <a:ext cx="12192000" cy="949830"/>
          </a:xfrm>
        </p:spPr>
        <p:txBody>
          <a:bodyPr>
            <a:normAutofit/>
          </a:bodyPr>
          <a:lstStyle/>
          <a:p>
            <a:pPr algn="ctr"/>
            <a:r>
              <a:rPr lang="en-US" b="1" dirty="0"/>
              <a:t>Constrained Semantic Decoding (CSD)</a:t>
            </a:r>
            <a:endParaRPr lang="en-US" dirty="0"/>
          </a:p>
        </p:txBody>
      </p:sp>
      <p:sp>
        <p:nvSpPr>
          <p:cNvPr id="8" name="TextBox 7">
            <a:extLst>
              <a:ext uri="{FF2B5EF4-FFF2-40B4-BE49-F238E27FC236}">
                <a16:creationId xmlns:a16="http://schemas.microsoft.com/office/drawing/2014/main" id="{DFFF4F50-645D-68AF-D6D8-BDE27925815D}"/>
              </a:ext>
            </a:extLst>
          </p:cNvPr>
          <p:cNvSpPr txBox="1"/>
          <p:nvPr/>
        </p:nvSpPr>
        <p:spPr>
          <a:xfrm>
            <a:off x="68597" y="1360667"/>
            <a:ext cx="1990615" cy="923330"/>
          </a:xfrm>
          <a:prstGeom prst="rect">
            <a:avLst/>
          </a:prstGeom>
          <a:noFill/>
          <a:ln>
            <a:solidFill>
              <a:schemeClr val="tx1"/>
            </a:solidFill>
          </a:ln>
        </p:spPr>
        <p:txBody>
          <a:bodyPr wrap="square" rtlCol="0">
            <a:spAutoFit/>
          </a:bodyPr>
          <a:lstStyle/>
          <a:p>
            <a:r>
              <a:rPr lang="en-US" dirty="0"/>
              <a:t>Which city has the highest number of departing flights?</a:t>
            </a:r>
          </a:p>
        </p:txBody>
      </p:sp>
      <p:sp>
        <p:nvSpPr>
          <p:cNvPr id="12" name="TextBox 11">
            <a:extLst>
              <a:ext uri="{FF2B5EF4-FFF2-40B4-BE49-F238E27FC236}">
                <a16:creationId xmlns:a16="http://schemas.microsoft.com/office/drawing/2014/main" id="{A4B00D19-82FF-66B1-55EA-B2068DFB2BF7}"/>
              </a:ext>
            </a:extLst>
          </p:cNvPr>
          <p:cNvSpPr txBox="1"/>
          <p:nvPr/>
        </p:nvSpPr>
        <p:spPr>
          <a:xfrm>
            <a:off x="5294512" y="1160611"/>
            <a:ext cx="3894667" cy="1323439"/>
          </a:xfrm>
          <a:prstGeom prst="rect">
            <a:avLst/>
          </a:prstGeom>
          <a:noFill/>
          <a:ln>
            <a:solidFill>
              <a:schemeClr val="tx1"/>
            </a:solidFill>
          </a:ln>
        </p:spPr>
        <p:txBody>
          <a:bodyPr wrap="square" rtlCol="0">
            <a:spAutoFit/>
          </a:bodyPr>
          <a:lstStyle/>
          <a:p>
            <a:r>
              <a:rPr lang="en-US" sz="1600" b="1" dirty="0">
                <a:solidFill>
                  <a:schemeClr val="tx2">
                    <a:lumMod val="75000"/>
                    <a:lumOff val="25000"/>
                  </a:schemeClr>
                </a:solidFill>
              </a:rPr>
              <a:t>SELECT</a:t>
            </a:r>
            <a:r>
              <a:rPr lang="en-US" sz="1600" dirty="0"/>
              <a:t> City </a:t>
            </a:r>
          </a:p>
          <a:p>
            <a:r>
              <a:rPr lang="en-US" sz="1600" b="1" dirty="0">
                <a:solidFill>
                  <a:schemeClr val="tx2">
                    <a:lumMod val="75000"/>
                    <a:lumOff val="25000"/>
                  </a:schemeClr>
                </a:solidFill>
              </a:rPr>
              <a:t>FROM</a:t>
            </a:r>
            <a:r>
              <a:rPr lang="en-US" sz="1600" dirty="0"/>
              <a:t> Flights </a:t>
            </a:r>
            <a:r>
              <a:rPr lang="en-US" sz="1600" b="1" dirty="0">
                <a:solidFill>
                  <a:schemeClr val="tx2">
                    <a:lumMod val="75000"/>
                    <a:lumOff val="25000"/>
                  </a:schemeClr>
                </a:solidFill>
              </a:rPr>
              <a:t>AS</a:t>
            </a:r>
            <a:r>
              <a:rPr lang="en-US" sz="1600" dirty="0"/>
              <a:t> T1 </a:t>
            </a:r>
            <a:r>
              <a:rPr lang="en-US" sz="1600" b="1" dirty="0">
                <a:solidFill>
                  <a:schemeClr val="tx2">
                    <a:lumMod val="75000"/>
                    <a:lumOff val="25000"/>
                  </a:schemeClr>
                </a:solidFill>
              </a:rPr>
              <a:t>JOIN</a:t>
            </a:r>
            <a:r>
              <a:rPr lang="en-US" sz="1600" b="1" dirty="0">
                <a:solidFill>
                  <a:srgbClr val="002060"/>
                </a:solidFill>
              </a:rPr>
              <a:t> </a:t>
            </a:r>
            <a:r>
              <a:rPr lang="en-US" sz="1600" dirty="0"/>
              <a:t>Airports </a:t>
            </a:r>
            <a:r>
              <a:rPr lang="en-US" sz="1600" b="1" dirty="0">
                <a:solidFill>
                  <a:schemeClr val="tx2">
                    <a:lumMod val="75000"/>
                    <a:lumOff val="25000"/>
                  </a:schemeClr>
                </a:solidFill>
              </a:rPr>
              <a:t>AS</a:t>
            </a:r>
            <a:r>
              <a:rPr lang="en-US" sz="1600" dirty="0"/>
              <a:t> T2</a:t>
            </a:r>
          </a:p>
          <a:p>
            <a:r>
              <a:rPr lang="en-US" sz="1600" b="1" dirty="0">
                <a:solidFill>
                  <a:schemeClr val="tx2">
                    <a:lumMod val="75000"/>
                    <a:lumOff val="25000"/>
                  </a:schemeClr>
                </a:solidFill>
              </a:rPr>
              <a:t>ON</a:t>
            </a:r>
            <a:r>
              <a:rPr lang="en-US" sz="1600" dirty="0"/>
              <a:t> T1.AirportCode =  T2.SourceAirport</a:t>
            </a:r>
          </a:p>
          <a:p>
            <a:r>
              <a:rPr lang="en-US" sz="1600" b="1" dirty="0">
                <a:solidFill>
                  <a:schemeClr val="tx2">
                    <a:lumMod val="75000"/>
                    <a:lumOff val="25000"/>
                  </a:schemeClr>
                </a:solidFill>
              </a:rPr>
              <a:t>GROUP BY </a:t>
            </a:r>
            <a:r>
              <a:rPr lang="en-US" sz="1600" dirty="0"/>
              <a:t>City</a:t>
            </a:r>
          </a:p>
          <a:p>
            <a:r>
              <a:rPr lang="en-US" sz="1600" b="1" dirty="0">
                <a:solidFill>
                  <a:schemeClr val="tx2">
                    <a:lumMod val="75000"/>
                    <a:lumOff val="25000"/>
                  </a:schemeClr>
                </a:solidFill>
              </a:rPr>
              <a:t>ORDER BY COUNT(*) DESC LIMIT 1</a:t>
            </a:r>
          </a:p>
        </p:txBody>
      </p:sp>
      <p:sp>
        <p:nvSpPr>
          <p:cNvPr id="13" name="TextBox 12">
            <a:extLst>
              <a:ext uri="{FF2B5EF4-FFF2-40B4-BE49-F238E27FC236}">
                <a16:creationId xmlns:a16="http://schemas.microsoft.com/office/drawing/2014/main" id="{9A14A0F3-46C8-000E-A4A3-C3AF5ED0C25B}"/>
              </a:ext>
            </a:extLst>
          </p:cNvPr>
          <p:cNvSpPr txBox="1"/>
          <p:nvPr/>
        </p:nvSpPr>
        <p:spPr>
          <a:xfrm>
            <a:off x="9457308" y="1991608"/>
            <a:ext cx="2666095" cy="584775"/>
          </a:xfrm>
          <a:prstGeom prst="rect">
            <a:avLst/>
          </a:prstGeom>
          <a:noFill/>
        </p:spPr>
        <p:txBody>
          <a:bodyPr wrap="square" rtlCol="0">
            <a:spAutoFit/>
          </a:bodyPr>
          <a:lstStyle/>
          <a:p>
            <a:r>
              <a:rPr lang="en-US" sz="1600" dirty="0">
                <a:solidFill>
                  <a:srgbClr val="FF0000"/>
                </a:solidFill>
              </a:rPr>
              <a:t>No Column “</a:t>
            </a:r>
            <a:r>
              <a:rPr lang="en-US" sz="1600" dirty="0" err="1">
                <a:solidFill>
                  <a:srgbClr val="FF0000"/>
                </a:solidFill>
              </a:rPr>
              <a:t>AirportCode</a:t>
            </a:r>
            <a:r>
              <a:rPr lang="en-US" sz="1600" dirty="0">
                <a:solidFill>
                  <a:srgbClr val="FF0000"/>
                </a:solidFill>
              </a:rPr>
              <a:t>” in table aliased as T1</a:t>
            </a:r>
          </a:p>
        </p:txBody>
      </p:sp>
      <p:sp>
        <p:nvSpPr>
          <p:cNvPr id="14" name="TextBox 13">
            <a:extLst>
              <a:ext uri="{FF2B5EF4-FFF2-40B4-BE49-F238E27FC236}">
                <a16:creationId xmlns:a16="http://schemas.microsoft.com/office/drawing/2014/main" id="{BCD5CBD5-BFD6-2A4F-44FF-3F5F70AA0782}"/>
              </a:ext>
            </a:extLst>
          </p:cNvPr>
          <p:cNvSpPr txBox="1"/>
          <p:nvPr/>
        </p:nvSpPr>
        <p:spPr>
          <a:xfrm>
            <a:off x="3271683" y="1591499"/>
            <a:ext cx="889289" cy="461665"/>
          </a:xfrm>
          <a:prstGeom prst="rect">
            <a:avLst/>
          </a:prstGeom>
          <a:solidFill>
            <a:schemeClr val="bg1">
              <a:lumMod val="85000"/>
            </a:schemeClr>
          </a:solidFill>
          <a:ln>
            <a:solidFill>
              <a:schemeClr val="bg1">
                <a:lumMod val="85000"/>
              </a:schemeClr>
            </a:solidFill>
          </a:ln>
        </p:spPr>
        <p:txBody>
          <a:bodyPr wrap="square" rtlCol="0">
            <a:spAutoFit/>
          </a:bodyPr>
          <a:lstStyle/>
          <a:p>
            <a:r>
              <a:rPr lang="en-US" sz="2400" dirty="0"/>
              <a:t>GPT3</a:t>
            </a:r>
          </a:p>
        </p:txBody>
      </p:sp>
      <p:sp>
        <p:nvSpPr>
          <p:cNvPr id="22" name="TextBox 21">
            <a:extLst>
              <a:ext uri="{FF2B5EF4-FFF2-40B4-BE49-F238E27FC236}">
                <a16:creationId xmlns:a16="http://schemas.microsoft.com/office/drawing/2014/main" id="{3FDA5B0E-30DD-D886-29F2-9DB8AE8C1B2B}"/>
              </a:ext>
            </a:extLst>
          </p:cNvPr>
          <p:cNvSpPr txBox="1"/>
          <p:nvPr/>
        </p:nvSpPr>
        <p:spPr>
          <a:xfrm>
            <a:off x="3271683" y="3051851"/>
            <a:ext cx="889289" cy="1200329"/>
          </a:xfrm>
          <a:prstGeom prst="rect">
            <a:avLst/>
          </a:prstGeom>
          <a:solidFill>
            <a:schemeClr val="bg1">
              <a:lumMod val="85000"/>
            </a:schemeClr>
          </a:solidFill>
          <a:ln>
            <a:solidFill>
              <a:schemeClr val="bg1">
                <a:lumMod val="85000"/>
              </a:schemeClr>
            </a:solidFill>
          </a:ln>
        </p:spPr>
        <p:txBody>
          <a:bodyPr wrap="square" rtlCol="0">
            <a:spAutoFit/>
          </a:bodyPr>
          <a:lstStyle/>
          <a:p>
            <a:pPr algn="ctr"/>
            <a:r>
              <a:rPr lang="en-US" sz="2400" dirty="0"/>
              <a:t>GPT3</a:t>
            </a:r>
          </a:p>
          <a:p>
            <a:pPr algn="ctr"/>
            <a:r>
              <a:rPr lang="en-US" sz="2400" dirty="0"/>
              <a:t>with CSD</a:t>
            </a:r>
          </a:p>
        </p:txBody>
      </p:sp>
      <p:sp>
        <p:nvSpPr>
          <p:cNvPr id="66" name="TextBox 65">
            <a:extLst>
              <a:ext uri="{FF2B5EF4-FFF2-40B4-BE49-F238E27FC236}">
                <a16:creationId xmlns:a16="http://schemas.microsoft.com/office/drawing/2014/main" id="{92BC57E1-BDE0-AA65-817F-DB9541C4B40B}"/>
              </a:ext>
            </a:extLst>
          </p:cNvPr>
          <p:cNvSpPr txBox="1"/>
          <p:nvPr/>
        </p:nvSpPr>
        <p:spPr>
          <a:xfrm>
            <a:off x="-66677" y="6548021"/>
            <a:ext cx="8170224"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[ICLR 2022: </a:t>
            </a:r>
            <a:r>
              <a:rPr lang="en-US" sz="1600" i="1" dirty="0">
                <a:latin typeface="Arial"/>
                <a:cs typeface="Segoe UI" panose="020B0502040204020203" pitchFamily="34" charset="0"/>
              </a:rPr>
              <a:t>Synchromesh: Reliable code generation from pre-trained language models</a:t>
            </a:r>
            <a:r>
              <a:rPr lang="en-US" sz="1600" dirty="0">
                <a:latin typeface="Arial"/>
                <a:cs typeface="Segoe UI" panose="020B0502040204020203" pitchFamily="34" charset="0"/>
              </a:rPr>
              <a:t>]</a:t>
            </a:r>
          </a:p>
        </p:txBody>
      </p:sp>
      <p:sp>
        <p:nvSpPr>
          <p:cNvPr id="6" name="TextBox 5">
            <a:extLst>
              <a:ext uri="{FF2B5EF4-FFF2-40B4-BE49-F238E27FC236}">
                <a16:creationId xmlns:a16="http://schemas.microsoft.com/office/drawing/2014/main" id="{FFBD190C-9B92-2445-1E51-54A4108A5507}"/>
              </a:ext>
            </a:extLst>
          </p:cNvPr>
          <p:cNvSpPr txBox="1"/>
          <p:nvPr/>
        </p:nvSpPr>
        <p:spPr>
          <a:xfrm>
            <a:off x="5313596" y="2989197"/>
            <a:ext cx="4832014" cy="1323439"/>
          </a:xfrm>
          <a:prstGeom prst="rect">
            <a:avLst/>
          </a:prstGeom>
          <a:noFill/>
          <a:ln>
            <a:solidFill>
              <a:schemeClr val="tx1"/>
            </a:solidFill>
          </a:ln>
        </p:spPr>
        <p:txBody>
          <a:bodyPr wrap="square" rtlCol="0">
            <a:spAutoFit/>
          </a:bodyPr>
          <a:lstStyle/>
          <a:p>
            <a:r>
              <a:rPr lang="en-US" sz="1600" b="1" dirty="0">
                <a:solidFill>
                  <a:schemeClr val="tx2">
                    <a:lumMod val="75000"/>
                    <a:lumOff val="25000"/>
                  </a:schemeClr>
                </a:solidFill>
              </a:rPr>
              <a:t>SELECT</a:t>
            </a:r>
            <a:r>
              <a:rPr lang="en-US" sz="1600" dirty="0"/>
              <a:t> City </a:t>
            </a:r>
          </a:p>
          <a:p>
            <a:r>
              <a:rPr lang="en-US" sz="1600" b="1" dirty="0">
                <a:solidFill>
                  <a:schemeClr val="tx2">
                    <a:lumMod val="75000"/>
                    <a:lumOff val="25000"/>
                  </a:schemeClr>
                </a:solidFill>
              </a:rPr>
              <a:t>FROM</a:t>
            </a:r>
            <a:r>
              <a:rPr lang="en-US" sz="1600" dirty="0"/>
              <a:t> Flights </a:t>
            </a:r>
            <a:r>
              <a:rPr lang="en-US" sz="1600" b="1" dirty="0">
                <a:solidFill>
                  <a:schemeClr val="tx2">
                    <a:lumMod val="75000"/>
                    <a:lumOff val="25000"/>
                  </a:schemeClr>
                </a:solidFill>
              </a:rPr>
              <a:t>AS</a:t>
            </a:r>
            <a:r>
              <a:rPr lang="en-US" sz="1600" dirty="0"/>
              <a:t> T1 </a:t>
            </a:r>
            <a:r>
              <a:rPr lang="en-US" sz="1600" b="1" dirty="0">
                <a:solidFill>
                  <a:schemeClr val="tx2">
                    <a:lumMod val="75000"/>
                    <a:lumOff val="25000"/>
                  </a:schemeClr>
                </a:solidFill>
              </a:rPr>
              <a:t>JOIN</a:t>
            </a:r>
            <a:r>
              <a:rPr lang="en-US" sz="1600" b="1" dirty="0">
                <a:solidFill>
                  <a:srgbClr val="002060"/>
                </a:solidFill>
              </a:rPr>
              <a:t> </a:t>
            </a:r>
            <a:r>
              <a:rPr lang="en-US" sz="1600" dirty="0"/>
              <a:t>Airports </a:t>
            </a:r>
            <a:r>
              <a:rPr lang="en-US" sz="1600" b="1" dirty="0">
                <a:solidFill>
                  <a:schemeClr val="tx2">
                    <a:lumMod val="75000"/>
                    <a:lumOff val="25000"/>
                  </a:schemeClr>
                </a:solidFill>
              </a:rPr>
              <a:t>AS</a:t>
            </a:r>
            <a:r>
              <a:rPr lang="en-US" sz="1600" dirty="0"/>
              <a:t> T2</a:t>
            </a:r>
          </a:p>
          <a:p>
            <a:r>
              <a:rPr lang="en-US" sz="1600" b="1" dirty="0">
                <a:solidFill>
                  <a:schemeClr val="tx2">
                    <a:lumMod val="75000"/>
                    <a:lumOff val="25000"/>
                  </a:schemeClr>
                </a:solidFill>
              </a:rPr>
              <a:t>ON</a:t>
            </a:r>
            <a:r>
              <a:rPr lang="en-US" sz="1600" dirty="0"/>
              <a:t> T1.</a:t>
            </a:r>
            <a:r>
              <a:rPr lang="en-US" sz="1600" strike="sngStrike" dirty="0">
                <a:solidFill>
                  <a:srgbClr val="FF0000"/>
                </a:solidFill>
              </a:rPr>
              <a:t>AirportCode</a:t>
            </a:r>
            <a:r>
              <a:rPr lang="en-US" sz="1600" dirty="0"/>
              <a:t>SourceAirport =  T2.AirportCode</a:t>
            </a:r>
          </a:p>
          <a:p>
            <a:r>
              <a:rPr lang="en-US" sz="1600" b="1" dirty="0">
                <a:solidFill>
                  <a:schemeClr val="tx2">
                    <a:lumMod val="75000"/>
                    <a:lumOff val="25000"/>
                  </a:schemeClr>
                </a:solidFill>
              </a:rPr>
              <a:t>GROUP BY </a:t>
            </a:r>
            <a:r>
              <a:rPr lang="en-US" sz="1600" dirty="0"/>
              <a:t>City</a:t>
            </a:r>
          </a:p>
          <a:p>
            <a:r>
              <a:rPr lang="en-US" sz="1600" b="1" dirty="0">
                <a:solidFill>
                  <a:schemeClr val="tx2">
                    <a:lumMod val="75000"/>
                    <a:lumOff val="25000"/>
                  </a:schemeClr>
                </a:solidFill>
              </a:rPr>
              <a:t>ORDER BY COUNT(*) DESC LIMIT 1</a:t>
            </a:r>
          </a:p>
        </p:txBody>
      </p:sp>
      <p:cxnSp>
        <p:nvCxnSpPr>
          <p:cNvPr id="19" name="Straight Arrow Connector 18">
            <a:extLst>
              <a:ext uri="{FF2B5EF4-FFF2-40B4-BE49-F238E27FC236}">
                <a16:creationId xmlns:a16="http://schemas.microsoft.com/office/drawing/2014/main" id="{35502CDD-51C2-474B-1454-48C28CC999D4}"/>
              </a:ext>
            </a:extLst>
          </p:cNvPr>
          <p:cNvCxnSpPr>
            <a:stCxn id="8" idx="3"/>
            <a:endCxn id="14" idx="1"/>
          </p:cNvCxnSpPr>
          <p:nvPr/>
        </p:nvCxnSpPr>
        <p:spPr>
          <a:xfrm>
            <a:off x="2059212" y="1822332"/>
            <a:ext cx="121247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4AEC3E48-978E-253D-90FC-2A83EB536400}"/>
              </a:ext>
            </a:extLst>
          </p:cNvPr>
          <p:cNvCxnSpPr>
            <a:stCxn id="14" idx="3"/>
            <a:endCxn id="12" idx="1"/>
          </p:cNvCxnSpPr>
          <p:nvPr/>
        </p:nvCxnSpPr>
        <p:spPr>
          <a:xfrm flipV="1">
            <a:off x="4160972" y="1822331"/>
            <a:ext cx="1133540" cy="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FA7536A-1775-634A-14A3-12658F1CA14D}"/>
              </a:ext>
            </a:extLst>
          </p:cNvPr>
          <p:cNvCxnSpPr/>
          <p:nvPr/>
        </p:nvCxnSpPr>
        <p:spPr>
          <a:xfrm>
            <a:off x="5987681" y="1930115"/>
            <a:ext cx="106268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A477568-1A39-B00C-CF60-F04F8D05CC2E}"/>
              </a:ext>
            </a:extLst>
          </p:cNvPr>
          <p:cNvCxnSpPr>
            <a:cxnSpLocks/>
          </p:cNvCxnSpPr>
          <p:nvPr/>
        </p:nvCxnSpPr>
        <p:spPr>
          <a:xfrm>
            <a:off x="6945549" y="1991608"/>
            <a:ext cx="2500008" cy="22801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04701ADB-D0CD-E983-16BB-930D5CAADAE3}"/>
              </a:ext>
            </a:extLst>
          </p:cNvPr>
          <p:cNvCxnSpPr>
            <a:cxnSpLocks/>
            <a:stCxn id="22" idx="3"/>
            <a:endCxn id="6" idx="1"/>
          </p:cNvCxnSpPr>
          <p:nvPr/>
        </p:nvCxnSpPr>
        <p:spPr>
          <a:xfrm flipV="1">
            <a:off x="4160972" y="3650917"/>
            <a:ext cx="1152624" cy="109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33" name="Connector: Elbow 32">
            <a:extLst>
              <a:ext uri="{FF2B5EF4-FFF2-40B4-BE49-F238E27FC236}">
                <a16:creationId xmlns:a16="http://schemas.microsoft.com/office/drawing/2014/main" id="{523B2498-A440-4238-13F6-2BEA89F59741}"/>
              </a:ext>
            </a:extLst>
          </p:cNvPr>
          <p:cNvCxnSpPr>
            <a:stCxn id="8" idx="2"/>
            <a:endCxn id="22" idx="1"/>
          </p:cNvCxnSpPr>
          <p:nvPr/>
        </p:nvCxnSpPr>
        <p:spPr>
          <a:xfrm rot="16200000" flipH="1">
            <a:off x="1483785" y="1864117"/>
            <a:ext cx="1368019" cy="2207778"/>
          </a:xfrm>
          <a:prstGeom prst="bentConnector2">
            <a:avLst/>
          </a:prstGeom>
          <a:ln>
            <a:tailEnd type="triangle"/>
          </a:ln>
        </p:spPr>
        <p:style>
          <a:lnRef idx="2">
            <a:schemeClr val="accent6"/>
          </a:lnRef>
          <a:fillRef idx="0">
            <a:schemeClr val="accent6"/>
          </a:fillRef>
          <a:effectRef idx="1">
            <a:schemeClr val="accent6"/>
          </a:effectRef>
          <a:fontRef idx="minor">
            <a:schemeClr val="tx1"/>
          </a:fontRef>
        </p:style>
      </p:cxnSp>
      <p:pic>
        <p:nvPicPr>
          <p:cNvPr id="4" name="Picture 3" descr="A close-up of a sign&#10;&#10;Description automatically generated">
            <a:extLst>
              <a:ext uri="{FF2B5EF4-FFF2-40B4-BE49-F238E27FC236}">
                <a16:creationId xmlns:a16="http://schemas.microsoft.com/office/drawing/2014/main" id="{4D3444AA-CF95-1B13-9B43-E26D313097CC}"/>
              </a:ext>
            </a:extLst>
          </p:cNvPr>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285378" y="4752199"/>
            <a:ext cx="6104944" cy="1255712"/>
          </a:xfrm>
          <a:prstGeom prst="rect">
            <a:avLst/>
          </a:prstGeom>
          <a:solidFill>
            <a:srgbClr val="FFC000"/>
          </a:solidFill>
        </p:spPr>
      </p:pic>
      <p:grpSp>
        <p:nvGrpSpPr>
          <p:cNvPr id="17" name="Group 16">
            <a:extLst>
              <a:ext uri="{FF2B5EF4-FFF2-40B4-BE49-F238E27FC236}">
                <a16:creationId xmlns:a16="http://schemas.microsoft.com/office/drawing/2014/main" id="{5F80A939-C7C9-2BE9-0785-893042E7FBA1}"/>
              </a:ext>
            </a:extLst>
          </p:cNvPr>
          <p:cNvGrpSpPr>
            <a:grpSpLocks noChangeAspect="1"/>
          </p:cNvGrpSpPr>
          <p:nvPr/>
        </p:nvGrpSpPr>
        <p:grpSpPr>
          <a:xfrm>
            <a:off x="3441071" y="5026112"/>
            <a:ext cx="730795" cy="707886"/>
            <a:chOff x="4896194" y="3520349"/>
            <a:chExt cx="1004133" cy="1004133"/>
          </a:xfrm>
        </p:grpSpPr>
        <p:sp>
          <p:nvSpPr>
            <p:cNvPr id="26" name="Rectangle 25">
              <a:extLst>
                <a:ext uri="{FF2B5EF4-FFF2-40B4-BE49-F238E27FC236}">
                  <a16:creationId xmlns:a16="http://schemas.microsoft.com/office/drawing/2014/main" id="{916AB42C-58A9-60E0-261F-E0AC7F05CE65}"/>
                </a:ext>
              </a:extLst>
            </p:cNvPr>
            <p:cNvSpPr/>
            <p:nvPr/>
          </p:nvSpPr>
          <p:spPr>
            <a:xfrm>
              <a:off x="4896194" y="3520349"/>
              <a:ext cx="1004133" cy="100413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Picture 2" descr="OpenAI Logo">
              <a:extLst>
                <a:ext uri="{FF2B5EF4-FFF2-40B4-BE49-F238E27FC236}">
                  <a16:creationId xmlns:a16="http://schemas.microsoft.com/office/drawing/2014/main" id="{8E32F1A3-B535-7146-F5F4-46F33E58D235}"/>
                </a:ext>
              </a:extLst>
            </p:cNvPr>
            <p:cNvPicPr>
              <a:picLocks noChangeAspect="1" noChangeArrowheads="1"/>
            </p:cNvPicPr>
            <p:nvPr/>
          </p:nvPicPr>
          <p:blipFill>
            <a:blip r:embed="rId3">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5045788" y="3668051"/>
              <a:ext cx="694481" cy="704062"/>
            </a:xfrm>
            <a:prstGeom prst="rect">
              <a:avLst/>
            </a:prstGeom>
            <a:noFill/>
            <a:ln>
              <a:no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77572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E4C04-6BE2-BE42-08A4-6C399A3E7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7629D-9A3E-C0F5-5171-8BCE3A04CA8C}"/>
              </a:ext>
            </a:extLst>
          </p:cNvPr>
          <p:cNvSpPr>
            <a:spLocks noGrp="1"/>
          </p:cNvSpPr>
          <p:nvPr>
            <p:ph type="title"/>
          </p:nvPr>
        </p:nvSpPr>
        <p:spPr>
          <a:xfrm>
            <a:off x="0" y="11084"/>
            <a:ext cx="12192000" cy="1085481"/>
          </a:xfrm>
        </p:spPr>
        <p:txBody>
          <a:bodyPr/>
          <a:lstStyle/>
          <a:p>
            <a:pPr algn="ctr"/>
            <a:r>
              <a:rPr lang="en-US" b="1" dirty="0"/>
              <a:t>Lecture 4: Programming by Natural Language</a:t>
            </a:r>
          </a:p>
        </p:txBody>
      </p:sp>
      <p:sp>
        <p:nvSpPr>
          <p:cNvPr id="3" name="Content Placeholder 2">
            <a:extLst>
              <a:ext uri="{FF2B5EF4-FFF2-40B4-BE49-F238E27FC236}">
                <a16:creationId xmlns:a16="http://schemas.microsoft.com/office/drawing/2014/main" id="{92C8899B-E44F-3C04-82BB-7574CDE041F1}"/>
              </a:ext>
            </a:extLst>
          </p:cNvPr>
          <p:cNvSpPr>
            <a:spLocks noGrp="1"/>
          </p:cNvSpPr>
          <p:nvPr>
            <p:ph idx="1"/>
          </p:nvPr>
        </p:nvSpPr>
        <p:spPr>
          <a:xfrm>
            <a:off x="627021" y="1221167"/>
            <a:ext cx="10772775" cy="5256326"/>
          </a:xfrm>
        </p:spPr>
        <p:txBody>
          <a:bodyPr>
            <a:normAutofit/>
          </a:bodyPr>
          <a:lstStyle/>
          <a:p>
            <a:pPr marL="0" indent="0">
              <a:buNone/>
            </a:pPr>
            <a:r>
              <a:rPr lang="en-US" sz="3000" dirty="0">
                <a:solidFill>
                  <a:srgbClr val="0070C0"/>
                </a:solidFill>
              </a:rPr>
              <a:t>Prompting </a:t>
            </a:r>
          </a:p>
          <a:p>
            <a:r>
              <a:rPr lang="en-US" dirty="0"/>
              <a:t>Example &amp; Document selection for in-context learning</a:t>
            </a:r>
          </a:p>
          <a:p>
            <a:r>
              <a:rPr lang="en-US" dirty="0"/>
              <a:t>Improve instructions using Meta-Reflection</a:t>
            </a:r>
          </a:p>
          <a:p>
            <a:pPr marL="0" indent="0">
              <a:buNone/>
            </a:pPr>
            <a:endParaRPr lang="en-US" sz="1300" dirty="0"/>
          </a:p>
          <a:p>
            <a:pPr marL="0" indent="0">
              <a:buNone/>
            </a:pPr>
            <a:r>
              <a:rPr lang="en-US" sz="3000" dirty="0">
                <a:solidFill>
                  <a:srgbClr val="0070C0"/>
                </a:solidFill>
              </a:rPr>
              <a:t>Post-processing Techniques</a:t>
            </a:r>
          </a:p>
          <a:p>
            <a:r>
              <a:rPr lang="en-US" dirty="0"/>
              <a:t>Constrained Semantic Decoding</a:t>
            </a:r>
          </a:p>
          <a:p>
            <a:pPr>
              <a:buFont typeface="Wingdings" panose="05000000000000000000" pitchFamily="2" charset="2"/>
              <a:buChar char="Ø"/>
            </a:pPr>
            <a:r>
              <a:rPr lang="en-US" dirty="0"/>
              <a:t>Generate &amp; Rank</a:t>
            </a:r>
          </a:p>
          <a:p>
            <a:r>
              <a:rPr lang="en-US" dirty="0"/>
              <a:t>Generate &amp; Search</a:t>
            </a:r>
          </a:p>
          <a:p>
            <a:pPr marL="0" indent="0">
              <a:buNone/>
            </a:pPr>
            <a:endParaRPr lang="en-US" sz="1300" dirty="0"/>
          </a:p>
        </p:txBody>
      </p:sp>
    </p:spTree>
    <p:extLst>
      <p:ext uri="{BB962C8B-B14F-4D97-AF65-F5344CB8AC3E}">
        <p14:creationId xmlns:p14="http://schemas.microsoft.com/office/powerpoint/2010/main" val="301602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80E4B-BE4C-FDFA-6E3D-7AE38907EAC9}"/>
              </a:ext>
            </a:extLst>
          </p:cNvPr>
          <p:cNvSpPr>
            <a:spLocks noGrp="1"/>
          </p:cNvSpPr>
          <p:nvPr>
            <p:ph type="title"/>
          </p:nvPr>
        </p:nvSpPr>
        <p:spPr>
          <a:xfrm>
            <a:off x="0" y="0"/>
            <a:ext cx="12192000" cy="1213338"/>
          </a:xfrm>
        </p:spPr>
        <p:txBody>
          <a:bodyPr>
            <a:normAutofit/>
          </a:bodyPr>
          <a:lstStyle/>
          <a:p>
            <a:pPr algn="ctr"/>
            <a:r>
              <a:rPr lang="en-US" b="1" dirty="0"/>
              <a:t>AI-Assisted Programming</a:t>
            </a:r>
          </a:p>
        </p:txBody>
      </p:sp>
      <p:sp>
        <p:nvSpPr>
          <p:cNvPr id="3" name="Content Placeholder 2">
            <a:extLst>
              <a:ext uri="{FF2B5EF4-FFF2-40B4-BE49-F238E27FC236}">
                <a16:creationId xmlns:a16="http://schemas.microsoft.com/office/drawing/2014/main" id="{43A1B574-DD9C-F076-933C-803C449BD272}"/>
              </a:ext>
            </a:extLst>
          </p:cNvPr>
          <p:cNvSpPr>
            <a:spLocks noGrp="1"/>
          </p:cNvSpPr>
          <p:nvPr>
            <p:ph idx="1"/>
          </p:nvPr>
        </p:nvSpPr>
        <p:spPr>
          <a:xfrm>
            <a:off x="3680868" y="1309200"/>
            <a:ext cx="5232264" cy="3578468"/>
          </a:xfrm>
          <a:solidFill>
            <a:schemeClr val="accent2">
              <a:lumMod val="20000"/>
              <a:lumOff val="80000"/>
            </a:schemeClr>
          </a:solidFill>
          <a:ln>
            <a:solidFill>
              <a:schemeClr val="tx1"/>
            </a:solidFill>
          </a:ln>
        </p:spPr>
        <p:txBody>
          <a:bodyPr>
            <a:normAutofit/>
          </a:bodyPr>
          <a:lstStyle/>
          <a:p>
            <a:pPr marL="0" indent="0">
              <a:buNone/>
            </a:pPr>
            <a:r>
              <a:rPr lang="en-US" sz="3200" b="1" dirty="0"/>
              <a:t>Forms of intent expression</a:t>
            </a:r>
          </a:p>
          <a:p>
            <a:pPr marL="0" indent="0">
              <a:buNone/>
            </a:pPr>
            <a:endParaRPr lang="en-US" sz="1000" dirty="0"/>
          </a:p>
          <a:p>
            <a:r>
              <a:rPr lang="en-US" dirty="0"/>
              <a:t>Logical Specifications</a:t>
            </a:r>
          </a:p>
          <a:p>
            <a:r>
              <a:rPr lang="en-US" dirty="0"/>
              <a:t>Input-Output Examples</a:t>
            </a:r>
          </a:p>
          <a:p>
            <a:r>
              <a:rPr lang="en-US" dirty="0"/>
              <a:t>Static or Temporal Context</a:t>
            </a:r>
          </a:p>
          <a:p>
            <a:r>
              <a:rPr lang="en-US" dirty="0"/>
              <a:t>Broken Programs</a:t>
            </a:r>
          </a:p>
          <a:p>
            <a:r>
              <a:rPr lang="en-US" dirty="0"/>
              <a:t>Natural Language</a:t>
            </a:r>
          </a:p>
        </p:txBody>
      </p:sp>
      <p:cxnSp>
        <p:nvCxnSpPr>
          <p:cNvPr id="5" name="Straight Connector 4">
            <a:extLst>
              <a:ext uri="{FF2B5EF4-FFF2-40B4-BE49-F238E27FC236}">
                <a16:creationId xmlns:a16="http://schemas.microsoft.com/office/drawing/2014/main" id="{69D64408-2459-A683-2FB6-7CBC41FA724B}"/>
              </a:ext>
            </a:extLst>
          </p:cNvPr>
          <p:cNvCxnSpPr>
            <a:cxnSpLocks/>
          </p:cNvCxnSpPr>
          <p:nvPr/>
        </p:nvCxnSpPr>
        <p:spPr>
          <a:xfrm>
            <a:off x="3793245" y="2403361"/>
            <a:ext cx="4340469"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ED870301-AA3A-BB6A-79BA-FBCD0D336AB5}"/>
              </a:ext>
            </a:extLst>
          </p:cNvPr>
          <p:cNvSpPr txBox="1"/>
          <p:nvPr/>
        </p:nvSpPr>
        <p:spPr>
          <a:xfrm>
            <a:off x="-73686" y="1309200"/>
            <a:ext cx="3754554" cy="3385542"/>
          </a:xfrm>
          <a:prstGeom prst="rect">
            <a:avLst/>
          </a:prstGeom>
          <a:noFill/>
        </p:spPr>
        <p:txBody>
          <a:bodyPr wrap="none" rtlCol="0">
            <a:spAutoFit/>
          </a:bodyPr>
          <a:lstStyle/>
          <a:p>
            <a:pPr algn="r"/>
            <a:r>
              <a:rPr lang="en-US" sz="2800" dirty="0"/>
              <a:t>Lectures organized by</a:t>
            </a:r>
          </a:p>
          <a:p>
            <a:endParaRPr lang="en-US" sz="2800" dirty="0"/>
          </a:p>
          <a:p>
            <a:endParaRPr lang="en-US" sz="2800" dirty="0"/>
          </a:p>
          <a:p>
            <a:pPr algn="r"/>
            <a:r>
              <a:rPr lang="en-US" sz="2800" dirty="0"/>
              <a:t>Lecture 1: </a:t>
            </a:r>
          </a:p>
          <a:p>
            <a:pPr algn="r"/>
            <a:r>
              <a:rPr lang="en-US" sz="600" dirty="0"/>
              <a:t>   </a:t>
            </a:r>
          </a:p>
          <a:p>
            <a:pPr algn="r"/>
            <a:r>
              <a:rPr lang="en-US" sz="2800" dirty="0"/>
              <a:t>Lecture 2: </a:t>
            </a:r>
          </a:p>
          <a:p>
            <a:pPr algn="r"/>
            <a:r>
              <a:rPr lang="en-US" sz="600" dirty="0"/>
              <a:t>     </a:t>
            </a:r>
          </a:p>
          <a:p>
            <a:pPr algn="r"/>
            <a:r>
              <a:rPr lang="en-US" sz="2800" dirty="0"/>
              <a:t>Lecture 3: </a:t>
            </a:r>
          </a:p>
          <a:p>
            <a:pPr algn="r"/>
            <a:r>
              <a:rPr lang="en-US" sz="600" dirty="0"/>
              <a:t>   </a:t>
            </a:r>
          </a:p>
          <a:p>
            <a:pPr algn="r"/>
            <a:r>
              <a:rPr lang="en-US" sz="2800" dirty="0"/>
              <a:t>Lecture 4: </a:t>
            </a:r>
          </a:p>
        </p:txBody>
      </p:sp>
      <p:sp>
        <p:nvSpPr>
          <p:cNvPr id="6" name="TextBox 5">
            <a:extLst>
              <a:ext uri="{FF2B5EF4-FFF2-40B4-BE49-F238E27FC236}">
                <a16:creationId xmlns:a16="http://schemas.microsoft.com/office/drawing/2014/main" id="{E1D813D8-B4D4-42D5-580A-AA785CF11E3D}"/>
              </a:ext>
            </a:extLst>
          </p:cNvPr>
          <p:cNvSpPr txBox="1"/>
          <p:nvPr/>
        </p:nvSpPr>
        <p:spPr>
          <a:xfrm>
            <a:off x="1803591" y="4161121"/>
            <a:ext cx="7276486" cy="479051"/>
          </a:xfrm>
          <a:prstGeom prst="rect">
            <a:avLst/>
          </a:prstGeom>
          <a:noFill/>
          <a:ln w="57150">
            <a:solidFill>
              <a:srgbClr val="00B050"/>
            </a:solidFill>
          </a:ln>
        </p:spPr>
        <p:txBody>
          <a:bodyPr wrap="square" rtlCol="0">
            <a:spAutoFit/>
          </a:bodyPr>
          <a:lstStyle/>
          <a:p>
            <a:endParaRPr lang="en-US" dirty="0"/>
          </a:p>
        </p:txBody>
      </p:sp>
    </p:spTree>
    <p:extLst>
      <p:ext uri="{BB962C8B-B14F-4D97-AF65-F5344CB8AC3E}">
        <p14:creationId xmlns:p14="http://schemas.microsoft.com/office/powerpoint/2010/main" val="98965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4C18-62B4-7166-CC60-DB57DCAAC3DA}"/>
              </a:ext>
            </a:extLst>
          </p:cNvPr>
          <p:cNvSpPr>
            <a:spLocks noGrp="1"/>
          </p:cNvSpPr>
          <p:nvPr>
            <p:ph type="title"/>
          </p:nvPr>
        </p:nvSpPr>
        <p:spPr>
          <a:xfrm>
            <a:off x="0" y="3123"/>
            <a:ext cx="12192000" cy="1166008"/>
          </a:xfrm>
        </p:spPr>
        <p:txBody>
          <a:bodyPr>
            <a:normAutofit/>
          </a:bodyPr>
          <a:lstStyle/>
          <a:p>
            <a:pPr algn="ctr"/>
            <a:r>
              <a:rPr lang="en-US" b="1" dirty="0"/>
              <a:t>NL-to-Code as Generate &amp; Rank using Examples</a:t>
            </a:r>
          </a:p>
        </p:txBody>
      </p:sp>
      <p:sp>
        <p:nvSpPr>
          <p:cNvPr id="5" name="TextBox 4">
            <a:extLst>
              <a:ext uri="{FF2B5EF4-FFF2-40B4-BE49-F238E27FC236}">
                <a16:creationId xmlns:a16="http://schemas.microsoft.com/office/drawing/2014/main" id="{42E3F9C0-F806-B0C4-1E0D-D355DF9A996D}"/>
              </a:ext>
            </a:extLst>
          </p:cNvPr>
          <p:cNvSpPr txBox="1"/>
          <p:nvPr/>
        </p:nvSpPr>
        <p:spPr>
          <a:xfrm>
            <a:off x="-76203" y="6496063"/>
            <a:ext cx="12466320"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[Under Submission: </a:t>
            </a:r>
            <a:r>
              <a:rPr lang="en-US" sz="1600" i="1" dirty="0">
                <a:latin typeface="Arial"/>
                <a:cs typeface="Segoe UI" panose="020B0502040204020203" pitchFamily="34" charset="0"/>
              </a:rPr>
              <a:t>From words to code: harnessing data for program synthesis from natural language</a:t>
            </a:r>
            <a:r>
              <a:rPr lang="en-US" sz="1600" dirty="0">
                <a:latin typeface="Arial"/>
                <a:cs typeface="Segoe UI" panose="020B0502040204020203" pitchFamily="34" charset="0"/>
              </a:rPr>
              <a:t>]</a:t>
            </a:r>
            <a:endParaRPr lang="en-US" sz="1600" dirty="0">
              <a:solidFill>
                <a:srgbClr val="FFFFFF"/>
              </a:solidFill>
              <a:latin typeface="Arial"/>
              <a:cs typeface="Segoe UI" panose="020B0502040204020203" pitchFamily="34" charset="0"/>
            </a:endParaRPr>
          </a:p>
        </p:txBody>
      </p:sp>
      <p:sp>
        <p:nvSpPr>
          <p:cNvPr id="9" name="TextBox 8">
            <a:extLst>
              <a:ext uri="{FF2B5EF4-FFF2-40B4-BE49-F238E27FC236}">
                <a16:creationId xmlns:a16="http://schemas.microsoft.com/office/drawing/2014/main" id="{0B9DF257-1012-D45D-58CD-79FCE124F2D2}"/>
              </a:ext>
            </a:extLst>
          </p:cNvPr>
          <p:cNvSpPr txBox="1"/>
          <p:nvPr/>
        </p:nvSpPr>
        <p:spPr>
          <a:xfrm>
            <a:off x="0" y="1277058"/>
            <a:ext cx="12192000" cy="954107"/>
          </a:xfrm>
          <a:prstGeom prst="rect">
            <a:avLst/>
          </a:prstGeom>
          <a:noFill/>
        </p:spPr>
        <p:txBody>
          <a:bodyPr wrap="square" rtlCol="0">
            <a:spAutoFit/>
          </a:bodyPr>
          <a:lstStyle/>
          <a:p>
            <a:pPr defTabSz="609585">
              <a:defRPr/>
            </a:pPr>
            <a:r>
              <a:rPr lang="en-US" sz="3200" dirty="0">
                <a:latin typeface="Arial"/>
              </a:rPr>
              <a:t>Predict task output on data sample; then validate/rank candidates.</a:t>
            </a:r>
          </a:p>
          <a:p>
            <a:pPr defTabSz="609585">
              <a:defRPr/>
            </a:pPr>
            <a:endParaRPr lang="en-US" sz="2400" dirty="0">
              <a:solidFill>
                <a:srgbClr val="000000"/>
              </a:solidFill>
              <a:latin typeface="Arial"/>
            </a:endParaRPr>
          </a:p>
        </p:txBody>
      </p:sp>
      <p:sp>
        <p:nvSpPr>
          <p:cNvPr id="52" name="TextBox 51">
            <a:extLst>
              <a:ext uri="{FF2B5EF4-FFF2-40B4-BE49-F238E27FC236}">
                <a16:creationId xmlns:a16="http://schemas.microsoft.com/office/drawing/2014/main" id="{E8A5B7FB-2334-B11B-5979-5BAB1AE76866}"/>
              </a:ext>
            </a:extLst>
          </p:cNvPr>
          <p:cNvSpPr txBox="1"/>
          <p:nvPr/>
        </p:nvSpPr>
        <p:spPr>
          <a:xfrm>
            <a:off x="5649528" y="4584069"/>
            <a:ext cx="104495" cy="461665"/>
          </a:xfrm>
          <a:prstGeom prst="rect">
            <a:avLst/>
          </a:prstGeom>
          <a:solidFill>
            <a:schemeClr val="bg1"/>
          </a:solidFill>
        </p:spPr>
        <p:txBody>
          <a:bodyPr wrap="square" rtlCol="0">
            <a:spAutoFit/>
          </a:bodyPr>
          <a:lstStyle/>
          <a:p>
            <a:pPr defTabSz="609585">
              <a:defRPr/>
            </a:pPr>
            <a:endParaRPr lang="en-US" sz="2400">
              <a:solidFill>
                <a:srgbClr val="000000"/>
              </a:solidFill>
              <a:latin typeface="Arial"/>
            </a:endParaRPr>
          </a:p>
        </p:txBody>
      </p:sp>
      <p:sp>
        <p:nvSpPr>
          <p:cNvPr id="55" name="TextBox 54">
            <a:extLst>
              <a:ext uri="{FF2B5EF4-FFF2-40B4-BE49-F238E27FC236}">
                <a16:creationId xmlns:a16="http://schemas.microsoft.com/office/drawing/2014/main" id="{22E956E8-2EBC-FD25-6174-FD5BE73A3C43}"/>
              </a:ext>
            </a:extLst>
          </p:cNvPr>
          <p:cNvSpPr txBox="1"/>
          <p:nvPr/>
        </p:nvSpPr>
        <p:spPr>
          <a:xfrm>
            <a:off x="5566586" y="5183944"/>
            <a:ext cx="104495" cy="461665"/>
          </a:xfrm>
          <a:prstGeom prst="rect">
            <a:avLst/>
          </a:prstGeom>
          <a:solidFill>
            <a:schemeClr val="bg1"/>
          </a:solidFill>
        </p:spPr>
        <p:txBody>
          <a:bodyPr wrap="square" rtlCol="0">
            <a:spAutoFit/>
          </a:bodyPr>
          <a:lstStyle/>
          <a:p>
            <a:pPr defTabSz="609585">
              <a:defRPr/>
            </a:pPr>
            <a:endParaRPr lang="en-US" sz="2400">
              <a:solidFill>
                <a:srgbClr val="000000"/>
              </a:solidFill>
              <a:latin typeface="Arial"/>
            </a:endParaRPr>
          </a:p>
        </p:txBody>
      </p:sp>
      <p:sp>
        <p:nvSpPr>
          <p:cNvPr id="56" name="TextBox 55">
            <a:extLst>
              <a:ext uri="{FF2B5EF4-FFF2-40B4-BE49-F238E27FC236}">
                <a16:creationId xmlns:a16="http://schemas.microsoft.com/office/drawing/2014/main" id="{C5FBE559-0E0E-4F03-D9F2-9C1132AF40A2}"/>
              </a:ext>
            </a:extLst>
          </p:cNvPr>
          <p:cNvSpPr txBox="1"/>
          <p:nvPr/>
        </p:nvSpPr>
        <p:spPr>
          <a:xfrm>
            <a:off x="5519418" y="5468492"/>
            <a:ext cx="104495" cy="461665"/>
          </a:xfrm>
          <a:prstGeom prst="rect">
            <a:avLst/>
          </a:prstGeom>
          <a:solidFill>
            <a:schemeClr val="bg1"/>
          </a:solidFill>
        </p:spPr>
        <p:txBody>
          <a:bodyPr wrap="square" rtlCol="0">
            <a:spAutoFit/>
          </a:bodyPr>
          <a:lstStyle/>
          <a:p>
            <a:pPr defTabSz="609585">
              <a:defRPr/>
            </a:pPr>
            <a:endParaRPr lang="en-US" sz="2400">
              <a:solidFill>
                <a:srgbClr val="000000"/>
              </a:solidFill>
              <a:latin typeface="Arial"/>
            </a:endParaRPr>
          </a:p>
        </p:txBody>
      </p:sp>
      <p:sp>
        <p:nvSpPr>
          <p:cNvPr id="57" name="TextBox 56">
            <a:extLst>
              <a:ext uri="{FF2B5EF4-FFF2-40B4-BE49-F238E27FC236}">
                <a16:creationId xmlns:a16="http://schemas.microsoft.com/office/drawing/2014/main" id="{3F380CCE-3D3A-EC72-675F-F77AFFA9EC9D}"/>
              </a:ext>
            </a:extLst>
          </p:cNvPr>
          <p:cNvSpPr txBox="1"/>
          <p:nvPr/>
        </p:nvSpPr>
        <p:spPr>
          <a:xfrm>
            <a:off x="5672555" y="4871348"/>
            <a:ext cx="104495" cy="461665"/>
          </a:xfrm>
          <a:prstGeom prst="rect">
            <a:avLst/>
          </a:prstGeom>
          <a:solidFill>
            <a:schemeClr val="bg1"/>
          </a:solidFill>
        </p:spPr>
        <p:txBody>
          <a:bodyPr wrap="square" rtlCol="0">
            <a:spAutoFit/>
          </a:bodyPr>
          <a:lstStyle/>
          <a:p>
            <a:pPr defTabSz="609585">
              <a:defRPr/>
            </a:pPr>
            <a:endParaRPr lang="en-US" sz="2400">
              <a:solidFill>
                <a:srgbClr val="000000"/>
              </a:solidFill>
              <a:latin typeface="Arial"/>
            </a:endParaRPr>
          </a:p>
        </p:txBody>
      </p:sp>
      <p:pic>
        <p:nvPicPr>
          <p:cNvPr id="60" name="Picture 59" descr="A picture containing text, font, white, screenshot&#10;&#10;Description automatically generated">
            <a:extLst>
              <a:ext uri="{FF2B5EF4-FFF2-40B4-BE49-F238E27FC236}">
                <a16:creationId xmlns:a16="http://schemas.microsoft.com/office/drawing/2014/main" id="{A2F7A704-97AE-DCE6-4E01-95C7957F283E}"/>
              </a:ext>
            </a:extLst>
          </p:cNvPr>
          <p:cNvPicPr>
            <a:picLocks noChangeAspect="1"/>
          </p:cNvPicPr>
          <p:nvPr/>
        </p:nvPicPr>
        <p:blipFill>
          <a:blip r:embed="rId3"/>
          <a:stretch>
            <a:fillRect/>
          </a:stretch>
        </p:blipFill>
        <p:spPr>
          <a:xfrm>
            <a:off x="4345295" y="2686882"/>
            <a:ext cx="7907687" cy="1385413"/>
          </a:xfrm>
          <a:prstGeom prst="rect">
            <a:avLst/>
          </a:prstGeom>
        </p:spPr>
      </p:pic>
      <p:cxnSp>
        <p:nvCxnSpPr>
          <p:cNvPr id="62" name="Straight Arrow Connector 61">
            <a:extLst>
              <a:ext uri="{FF2B5EF4-FFF2-40B4-BE49-F238E27FC236}">
                <a16:creationId xmlns:a16="http://schemas.microsoft.com/office/drawing/2014/main" id="{290F3D7B-9B05-F2C3-66FD-7F74C0D57AD6}"/>
              </a:ext>
            </a:extLst>
          </p:cNvPr>
          <p:cNvCxnSpPr>
            <a:cxnSpLocks/>
            <a:stCxn id="8" idx="3"/>
            <a:endCxn id="65" idx="1"/>
          </p:cNvCxnSpPr>
          <p:nvPr/>
        </p:nvCxnSpPr>
        <p:spPr>
          <a:xfrm>
            <a:off x="2264780" y="3281032"/>
            <a:ext cx="590620" cy="43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a:extLst>
              <a:ext uri="{FF2B5EF4-FFF2-40B4-BE49-F238E27FC236}">
                <a16:creationId xmlns:a16="http://schemas.microsoft.com/office/drawing/2014/main" id="{20A197D8-FA32-5926-5407-F9CC43EC2098}"/>
              </a:ext>
            </a:extLst>
          </p:cNvPr>
          <p:cNvSpPr/>
          <p:nvPr/>
        </p:nvSpPr>
        <p:spPr>
          <a:xfrm>
            <a:off x="2855400" y="3044454"/>
            <a:ext cx="852840" cy="481828"/>
          </a:xfrm>
          <a:prstGeom prst="rect">
            <a:avLst/>
          </a:prstGeom>
          <a:solidFill>
            <a:srgbClr val="8FC2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defRPr/>
            </a:pPr>
            <a:r>
              <a:rPr lang="en-US" sz="2400">
                <a:solidFill>
                  <a:srgbClr val="FFFFFF"/>
                </a:solidFill>
                <a:latin typeface="Arial"/>
              </a:rPr>
              <a:t>LLM</a:t>
            </a:r>
          </a:p>
        </p:txBody>
      </p:sp>
      <p:sp>
        <p:nvSpPr>
          <p:cNvPr id="67" name="Rectangle 66">
            <a:extLst>
              <a:ext uri="{FF2B5EF4-FFF2-40B4-BE49-F238E27FC236}">
                <a16:creationId xmlns:a16="http://schemas.microsoft.com/office/drawing/2014/main" id="{41FDADD9-51F6-073E-A5D5-EF36C957CD63}"/>
              </a:ext>
            </a:extLst>
          </p:cNvPr>
          <p:cNvSpPr/>
          <p:nvPr/>
        </p:nvSpPr>
        <p:spPr>
          <a:xfrm>
            <a:off x="2855400" y="4689332"/>
            <a:ext cx="852839" cy="481828"/>
          </a:xfrm>
          <a:prstGeom prst="rect">
            <a:avLst/>
          </a:prstGeom>
          <a:solidFill>
            <a:srgbClr val="8FC2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85">
              <a:defRPr/>
            </a:pPr>
            <a:r>
              <a:rPr lang="en-US" sz="2400">
                <a:solidFill>
                  <a:srgbClr val="FFFFFF"/>
                </a:solidFill>
                <a:latin typeface="Arial"/>
              </a:rPr>
              <a:t>LLM</a:t>
            </a:r>
          </a:p>
        </p:txBody>
      </p:sp>
      <p:cxnSp>
        <p:nvCxnSpPr>
          <p:cNvPr id="69" name="Straight Arrow Connector 68">
            <a:extLst>
              <a:ext uri="{FF2B5EF4-FFF2-40B4-BE49-F238E27FC236}">
                <a16:creationId xmlns:a16="http://schemas.microsoft.com/office/drawing/2014/main" id="{394D2536-AA75-DBC4-6AC7-02934CF73438}"/>
              </a:ext>
            </a:extLst>
          </p:cNvPr>
          <p:cNvCxnSpPr>
            <a:cxnSpLocks/>
            <a:stCxn id="8" idx="3"/>
            <a:endCxn id="67" idx="1"/>
          </p:cNvCxnSpPr>
          <p:nvPr/>
        </p:nvCxnSpPr>
        <p:spPr>
          <a:xfrm>
            <a:off x="2264780" y="3281032"/>
            <a:ext cx="590620" cy="16492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FCD802F8-4352-C992-E42F-222DA108498E}"/>
              </a:ext>
            </a:extLst>
          </p:cNvPr>
          <p:cNvCxnSpPr>
            <a:cxnSpLocks/>
            <a:endCxn id="67" idx="1"/>
          </p:cNvCxnSpPr>
          <p:nvPr/>
        </p:nvCxnSpPr>
        <p:spPr>
          <a:xfrm>
            <a:off x="2224520" y="4930246"/>
            <a:ext cx="63088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B3524DAF-72D8-5F7A-F60C-73D96E18AEEE}"/>
              </a:ext>
            </a:extLst>
          </p:cNvPr>
          <p:cNvCxnSpPr>
            <a:cxnSpLocks/>
            <a:stCxn id="67" idx="3"/>
          </p:cNvCxnSpPr>
          <p:nvPr/>
        </p:nvCxnSpPr>
        <p:spPr>
          <a:xfrm>
            <a:off x="3708239" y="4930246"/>
            <a:ext cx="4774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22EEA3B0-19F0-4F3A-F1D5-A001977E0C83}"/>
              </a:ext>
            </a:extLst>
          </p:cNvPr>
          <p:cNvCxnSpPr>
            <a:cxnSpLocks/>
          </p:cNvCxnSpPr>
          <p:nvPr/>
        </p:nvCxnSpPr>
        <p:spPr>
          <a:xfrm>
            <a:off x="3708241" y="3281032"/>
            <a:ext cx="50913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3" name="Table 2">
            <a:extLst>
              <a:ext uri="{FF2B5EF4-FFF2-40B4-BE49-F238E27FC236}">
                <a16:creationId xmlns:a16="http://schemas.microsoft.com/office/drawing/2014/main" id="{DA061C48-50A0-C731-3FE5-03605FB68FAA}"/>
              </a:ext>
            </a:extLst>
          </p:cNvPr>
          <p:cNvGraphicFramePr>
            <a:graphicFrameLocks noGrp="1"/>
          </p:cNvGraphicFramePr>
          <p:nvPr>
            <p:extLst>
              <p:ext uri="{D42A27DB-BD31-4B8C-83A1-F6EECF244321}">
                <p14:modId xmlns:p14="http://schemas.microsoft.com/office/powerpoint/2010/main" val="2718255899"/>
              </p:ext>
            </p:extLst>
          </p:nvPr>
        </p:nvGraphicFramePr>
        <p:xfrm>
          <a:off x="913683" y="4446797"/>
          <a:ext cx="1169213" cy="1483360"/>
        </p:xfrm>
        <a:graphic>
          <a:graphicData uri="http://schemas.openxmlformats.org/drawingml/2006/table">
            <a:tbl>
              <a:tblPr bandRow="1">
                <a:tableStyleId>{5C22544A-7EE6-4342-B048-85BDC9FD1C3A}</a:tableStyleId>
              </a:tblPr>
              <a:tblGrid>
                <a:gridCol w="1169213">
                  <a:extLst>
                    <a:ext uri="{9D8B030D-6E8A-4147-A177-3AD203B41FA5}">
                      <a16:colId xmlns:a16="http://schemas.microsoft.com/office/drawing/2014/main" val="2471101561"/>
                    </a:ext>
                  </a:extLst>
                </a:gridCol>
              </a:tblGrid>
              <a:tr h="370840">
                <a:tc>
                  <a:txBody>
                    <a:bodyPr/>
                    <a:lstStyle/>
                    <a:p>
                      <a:r>
                        <a:rPr lang="en-US" dirty="0"/>
                        <a:t>/Account/</a:t>
                      </a:r>
                    </a:p>
                  </a:txBody>
                  <a:tcPr/>
                </a:tc>
                <a:extLst>
                  <a:ext uri="{0D108BD9-81ED-4DB2-BD59-A6C34878D82A}">
                    <a16:rowId xmlns:a16="http://schemas.microsoft.com/office/drawing/2014/main" val="3470339049"/>
                  </a:ext>
                </a:extLst>
              </a:tr>
              <a:tr h="370840">
                <a:tc>
                  <a:txBody>
                    <a:bodyPr/>
                    <a:lstStyle/>
                    <a:p>
                      <a:r>
                        <a:rPr lang="en-US" dirty="0"/>
                        <a:t>/Retrieve/</a:t>
                      </a:r>
                    </a:p>
                  </a:txBody>
                  <a:tcPr/>
                </a:tc>
                <a:extLst>
                  <a:ext uri="{0D108BD9-81ED-4DB2-BD59-A6C34878D82A}">
                    <a16:rowId xmlns:a16="http://schemas.microsoft.com/office/drawing/2014/main" val="1876521832"/>
                  </a:ext>
                </a:extLst>
              </a:tr>
              <a:tr h="370840">
                <a:tc>
                  <a:txBody>
                    <a:bodyPr/>
                    <a:lstStyle/>
                    <a:p>
                      <a:r>
                        <a:rPr lang="en-US" dirty="0"/>
                        <a:t>/Hello/</a:t>
                      </a:r>
                    </a:p>
                  </a:txBody>
                  <a:tcPr/>
                </a:tc>
                <a:extLst>
                  <a:ext uri="{0D108BD9-81ED-4DB2-BD59-A6C34878D82A}">
                    <a16:rowId xmlns:a16="http://schemas.microsoft.com/office/drawing/2014/main" val="1147359832"/>
                  </a:ext>
                </a:extLst>
              </a:tr>
              <a:tr h="370840">
                <a:tc>
                  <a:txBody>
                    <a:bodyPr/>
                    <a:lstStyle/>
                    <a:p>
                      <a:r>
                        <a:rPr lang="en-US" dirty="0"/>
                        <a:t>/Test/</a:t>
                      </a:r>
                    </a:p>
                  </a:txBody>
                  <a:tcPr/>
                </a:tc>
                <a:extLst>
                  <a:ext uri="{0D108BD9-81ED-4DB2-BD59-A6C34878D82A}">
                    <a16:rowId xmlns:a16="http://schemas.microsoft.com/office/drawing/2014/main" val="463970062"/>
                  </a:ext>
                </a:extLst>
              </a:tr>
            </a:tbl>
          </a:graphicData>
        </a:graphic>
      </p:graphicFrame>
      <p:graphicFrame>
        <p:nvGraphicFramePr>
          <p:cNvPr id="6" name="Table 5">
            <a:extLst>
              <a:ext uri="{FF2B5EF4-FFF2-40B4-BE49-F238E27FC236}">
                <a16:creationId xmlns:a16="http://schemas.microsoft.com/office/drawing/2014/main" id="{C53E8246-DD3E-A574-581A-1E81DA775490}"/>
              </a:ext>
            </a:extLst>
          </p:cNvPr>
          <p:cNvGraphicFramePr>
            <a:graphicFrameLocks noGrp="1"/>
          </p:cNvGraphicFramePr>
          <p:nvPr>
            <p:extLst>
              <p:ext uri="{D42A27DB-BD31-4B8C-83A1-F6EECF244321}">
                <p14:modId xmlns:p14="http://schemas.microsoft.com/office/powerpoint/2010/main" val="3049108339"/>
              </p:ext>
            </p:extLst>
          </p:nvPr>
        </p:nvGraphicFramePr>
        <p:xfrm>
          <a:off x="4338691" y="4508505"/>
          <a:ext cx="1169213" cy="1483360"/>
        </p:xfrm>
        <a:graphic>
          <a:graphicData uri="http://schemas.openxmlformats.org/drawingml/2006/table">
            <a:tbl>
              <a:tblPr bandRow="1">
                <a:tableStyleId>{5C22544A-7EE6-4342-B048-85BDC9FD1C3A}</a:tableStyleId>
              </a:tblPr>
              <a:tblGrid>
                <a:gridCol w="1169213">
                  <a:extLst>
                    <a:ext uri="{9D8B030D-6E8A-4147-A177-3AD203B41FA5}">
                      <a16:colId xmlns:a16="http://schemas.microsoft.com/office/drawing/2014/main" val="2471101561"/>
                    </a:ext>
                  </a:extLst>
                </a:gridCol>
              </a:tblGrid>
              <a:tr h="370840">
                <a:tc>
                  <a:txBody>
                    <a:bodyPr/>
                    <a:lstStyle/>
                    <a:p>
                      <a:r>
                        <a:rPr lang="en-US" dirty="0"/>
                        <a:t>/Account</a:t>
                      </a:r>
                    </a:p>
                  </a:txBody>
                  <a:tcPr/>
                </a:tc>
                <a:extLst>
                  <a:ext uri="{0D108BD9-81ED-4DB2-BD59-A6C34878D82A}">
                    <a16:rowId xmlns:a16="http://schemas.microsoft.com/office/drawing/2014/main" val="3470339049"/>
                  </a:ext>
                </a:extLst>
              </a:tr>
              <a:tr h="370840">
                <a:tc>
                  <a:txBody>
                    <a:bodyPr/>
                    <a:lstStyle/>
                    <a:p>
                      <a:r>
                        <a:rPr lang="en-US" dirty="0"/>
                        <a:t>/Retrieve</a:t>
                      </a:r>
                    </a:p>
                  </a:txBody>
                  <a:tcPr/>
                </a:tc>
                <a:extLst>
                  <a:ext uri="{0D108BD9-81ED-4DB2-BD59-A6C34878D82A}">
                    <a16:rowId xmlns:a16="http://schemas.microsoft.com/office/drawing/2014/main" val="1876521832"/>
                  </a:ext>
                </a:extLst>
              </a:tr>
              <a:tr h="370840">
                <a:tc>
                  <a:txBody>
                    <a:bodyPr/>
                    <a:lstStyle/>
                    <a:p>
                      <a:r>
                        <a:rPr lang="en-US" dirty="0"/>
                        <a:t>/Hello</a:t>
                      </a:r>
                    </a:p>
                  </a:txBody>
                  <a:tcPr/>
                </a:tc>
                <a:extLst>
                  <a:ext uri="{0D108BD9-81ED-4DB2-BD59-A6C34878D82A}">
                    <a16:rowId xmlns:a16="http://schemas.microsoft.com/office/drawing/2014/main" val="1147359832"/>
                  </a:ext>
                </a:extLst>
              </a:tr>
              <a:tr h="370840">
                <a:tc>
                  <a:txBody>
                    <a:bodyPr/>
                    <a:lstStyle/>
                    <a:p>
                      <a:r>
                        <a:rPr lang="en-US" dirty="0"/>
                        <a:t>/Test</a:t>
                      </a:r>
                    </a:p>
                  </a:txBody>
                  <a:tcPr/>
                </a:tc>
                <a:extLst>
                  <a:ext uri="{0D108BD9-81ED-4DB2-BD59-A6C34878D82A}">
                    <a16:rowId xmlns:a16="http://schemas.microsoft.com/office/drawing/2014/main" val="463970062"/>
                  </a:ext>
                </a:extLst>
              </a:tr>
            </a:tbl>
          </a:graphicData>
        </a:graphic>
      </p:graphicFrame>
      <p:sp>
        <p:nvSpPr>
          <p:cNvPr id="8" name="TextBox 7">
            <a:extLst>
              <a:ext uri="{FF2B5EF4-FFF2-40B4-BE49-F238E27FC236}">
                <a16:creationId xmlns:a16="http://schemas.microsoft.com/office/drawing/2014/main" id="{4C9F708F-A6E9-D19C-3479-2CCB7F9ADC07}"/>
              </a:ext>
            </a:extLst>
          </p:cNvPr>
          <p:cNvSpPr txBox="1"/>
          <p:nvPr/>
        </p:nvSpPr>
        <p:spPr>
          <a:xfrm>
            <a:off x="186598" y="2557757"/>
            <a:ext cx="2078182" cy="1446550"/>
          </a:xfrm>
          <a:prstGeom prst="rect">
            <a:avLst/>
          </a:prstGeom>
          <a:noFill/>
        </p:spPr>
        <p:txBody>
          <a:bodyPr wrap="square" rtlCol="0">
            <a:spAutoFit/>
          </a:bodyPr>
          <a:lstStyle/>
          <a:p>
            <a:r>
              <a:rPr lang="en-US" sz="2200" dirty="0"/>
              <a:t>Trim the end of all contents in column “</a:t>
            </a:r>
            <a:r>
              <a:rPr lang="en-US" sz="2200" dirty="0" err="1"/>
              <a:t>dir</a:t>
            </a:r>
            <a:r>
              <a:rPr lang="en-US" sz="2200" dirty="0"/>
              <a:t>” by one character.</a:t>
            </a:r>
          </a:p>
        </p:txBody>
      </p:sp>
    </p:spTree>
    <p:extLst>
      <p:ext uri="{BB962C8B-B14F-4D97-AF65-F5344CB8AC3E}">
        <p14:creationId xmlns:p14="http://schemas.microsoft.com/office/powerpoint/2010/main" val="322767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5" grpId="0" animBg="1"/>
      <p:bldP spid="6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69DA-F50A-472C-B7C7-7AF12E3E14B9}"/>
              </a:ext>
            </a:extLst>
          </p:cNvPr>
          <p:cNvSpPr>
            <a:spLocks noGrp="1"/>
          </p:cNvSpPr>
          <p:nvPr>
            <p:ph type="title"/>
          </p:nvPr>
        </p:nvSpPr>
        <p:spPr>
          <a:xfrm>
            <a:off x="0" y="40"/>
            <a:ext cx="12192000" cy="999881"/>
          </a:xfrm>
        </p:spPr>
        <p:txBody>
          <a:bodyPr>
            <a:normAutofit/>
          </a:bodyPr>
          <a:lstStyle/>
          <a:p>
            <a:pPr algn="ctr"/>
            <a:r>
              <a:rPr lang="en-US" b="1" dirty="0"/>
              <a:t>NL-to-Code using Examples as additional spec</a:t>
            </a:r>
          </a:p>
        </p:txBody>
      </p:sp>
      <p:graphicFrame>
        <p:nvGraphicFramePr>
          <p:cNvPr id="13" name="Table 13">
            <a:extLst>
              <a:ext uri="{FF2B5EF4-FFF2-40B4-BE49-F238E27FC236}">
                <a16:creationId xmlns:a16="http://schemas.microsoft.com/office/drawing/2014/main" id="{87A1BE63-9EAA-4273-970D-08F15D450E5A}"/>
              </a:ext>
            </a:extLst>
          </p:cNvPr>
          <p:cNvGraphicFramePr>
            <a:graphicFrameLocks noGrp="1"/>
          </p:cNvGraphicFramePr>
          <p:nvPr>
            <p:extLst>
              <p:ext uri="{D42A27DB-BD31-4B8C-83A1-F6EECF244321}">
                <p14:modId xmlns:p14="http://schemas.microsoft.com/office/powerpoint/2010/main" val="331061481"/>
              </p:ext>
            </p:extLst>
          </p:nvPr>
        </p:nvGraphicFramePr>
        <p:xfrm>
          <a:off x="1784101" y="3570547"/>
          <a:ext cx="2750711" cy="1977812"/>
        </p:xfrm>
        <a:graphic>
          <a:graphicData uri="http://schemas.openxmlformats.org/drawingml/2006/table">
            <a:tbl>
              <a:tblPr>
                <a:tableStyleId>{5C22544A-7EE6-4342-B048-85BDC9FD1C3A}</a:tableStyleId>
              </a:tblPr>
              <a:tblGrid>
                <a:gridCol w="1967739">
                  <a:extLst>
                    <a:ext uri="{9D8B030D-6E8A-4147-A177-3AD203B41FA5}">
                      <a16:colId xmlns:a16="http://schemas.microsoft.com/office/drawing/2014/main" val="2132260612"/>
                    </a:ext>
                  </a:extLst>
                </a:gridCol>
                <a:gridCol w="782972">
                  <a:extLst>
                    <a:ext uri="{9D8B030D-6E8A-4147-A177-3AD203B41FA5}">
                      <a16:colId xmlns:a16="http://schemas.microsoft.com/office/drawing/2014/main" val="2849819923"/>
                    </a:ext>
                  </a:extLst>
                </a:gridCol>
              </a:tblGrid>
              <a:tr h="494453">
                <a:tc>
                  <a:txBody>
                    <a:bodyPr/>
                    <a:lstStyle/>
                    <a:p>
                      <a:r>
                        <a:rPr lang="en-US" sz="2400"/>
                        <a:t>12345:6789</a:t>
                      </a:r>
                    </a:p>
                  </a:txBody>
                  <a:tcPr marL="121920" marR="121920" marT="60960" marB="60960">
                    <a:solidFill>
                      <a:srgbClr val="F4EAE0"/>
                    </a:solidFill>
                  </a:tcPr>
                </a:tc>
                <a:tc>
                  <a:txBody>
                    <a:bodyPr/>
                    <a:lstStyle/>
                    <a:p>
                      <a:endParaRPr lang="en-US" sz="2400"/>
                    </a:p>
                  </a:txBody>
                  <a:tcPr marL="121920" marR="121920" marT="60960" marB="60960">
                    <a:solidFill>
                      <a:srgbClr val="F4EAE0"/>
                    </a:solidFill>
                  </a:tcPr>
                </a:tc>
                <a:extLst>
                  <a:ext uri="{0D108BD9-81ED-4DB2-BD59-A6C34878D82A}">
                    <a16:rowId xmlns:a16="http://schemas.microsoft.com/office/drawing/2014/main" val="2627655587"/>
                  </a:ext>
                </a:extLst>
              </a:tr>
              <a:tr h="494453">
                <a:tc>
                  <a:txBody>
                    <a:bodyPr/>
                    <a:lstStyle/>
                    <a:p>
                      <a:r>
                        <a:rPr lang="en-US" sz="2400"/>
                        <a:t>123</a:t>
                      </a:r>
                    </a:p>
                  </a:txBody>
                  <a:tcPr marL="121920" marR="121920" marT="60960" marB="60960">
                    <a:solidFill>
                      <a:srgbClr val="F4EAE0"/>
                    </a:solidFill>
                  </a:tcPr>
                </a:tc>
                <a:tc>
                  <a:txBody>
                    <a:bodyPr/>
                    <a:lstStyle/>
                    <a:p>
                      <a:endParaRPr lang="en-US" sz="2400"/>
                    </a:p>
                  </a:txBody>
                  <a:tcPr marL="121920" marR="121920" marT="60960" marB="60960">
                    <a:solidFill>
                      <a:srgbClr val="F4EAE0"/>
                    </a:solidFill>
                  </a:tcPr>
                </a:tc>
                <a:extLst>
                  <a:ext uri="{0D108BD9-81ED-4DB2-BD59-A6C34878D82A}">
                    <a16:rowId xmlns:a16="http://schemas.microsoft.com/office/drawing/2014/main" val="3287563857"/>
                  </a:ext>
                </a:extLst>
              </a:tr>
              <a:tr h="494453">
                <a:tc>
                  <a:txBody>
                    <a:bodyPr/>
                    <a:lstStyle/>
                    <a:p>
                      <a:r>
                        <a:rPr lang="en-US" sz="2400"/>
                        <a:t>:12</a:t>
                      </a:r>
                    </a:p>
                  </a:txBody>
                  <a:tcPr marL="121920" marR="121920" marT="60960" marB="60960">
                    <a:solidFill>
                      <a:srgbClr val="F4EAE0"/>
                    </a:solidFill>
                  </a:tcPr>
                </a:tc>
                <a:tc>
                  <a:txBody>
                    <a:bodyPr/>
                    <a:lstStyle/>
                    <a:p>
                      <a:endParaRPr lang="en-US" sz="2400"/>
                    </a:p>
                  </a:txBody>
                  <a:tcPr marL="121920" marR="121920" marT="60960" marB="60960">
                    <a:solidFill>
                      <a:srgbClr val="F4EAE0"/>
                    </a:solidFill>
                  </a:tcPr>
                </a:tc>
                <a:extLst>
                  <a:ext uri="{0D108BD9-81ED-4DB2-BD59-A6C34878D82A}">
                    <a16:rowId xmlns:a16="http://schemas.microsoft.com/office/drawing/2014/main" val="1637323916"/>
                  </a:ext>
                </a:extLst>
              </a:tr>
              <a:tr h="494453">
                <a:tc>
                  <a:txBody>
                    <a:bodyPr/>
                    <a:lstStyle/>
                    <a:p>
                      <a:r>
                        <a:rPr lang="en-US" sz="2400" err="1"/>
                        <a:t>Abc</a:t>
                      </a:r>
                      <a:endParaRPr lang="en-US" sz="2400"/>
                    </a:p>
                  </a:txBody>
                  <a:tcPr marL="121920" marR="121920" marT="60960" marB="60960">
                    <a:solidFill>
                      <a:srgbClr val="F4EAE0"/>
                    </a:solidFill>
                  </a:tcPr>
                </a:tc>
                <a:tc>
                  <a:txBody>
                    <a:bodyPr/>
                    <a:lstStyle/>
                    <a:p>
                      <a:endParaRPr lang="en-US" sz="2400" dirty="0"/>
                    </a:p>
                  </a:txBody>
                  <a:tcPr marL="121920" marR="121920" marT="60960" marB="60960">
                    <a:solidFill>
                      <a:srgbClr val="F4EAE0"/>
                    </a:solidFill>
                  </a:tcPr>
                </a:tc>
                <a:extLst>
                  <a:ext uri="{0D108BD9-81ED-4DB2-BD59-A6C34878D82A}">
                    <a16:rowId xmlns:a16="http://schemas.microsoft.com/office/drawing/2014/main" val="1355431701"/>
                  </a:ext>
                </a:extLst>
              </a:tr>
            </a:tbl>
          </a:graphicData>
        </a:graphic>
      </p:graphicFrame>
      <p:grpSp>
        <p:nvGrpSpPr>
          <p:cNvPr id="24" name="Group 23">
            <a:extLst>
              <a:ext uri="{FF2B5EF4-FFF2-40B4-BE49-F238E27FC236}">
                <a16:creationId xmlns:a16="http://schemas.microsoft.com/office/drawing/2014/main" id="{620E09AE-5CAE-43E4-A350-3B7DFD8DDB78}"/>
              </a:ext>
            </a:extLst>
          </p:cNvPr>
          <p:cNvGrpSpPr/>
          <p:nvPr/>
        </p:nvGrpSpPr>
        <p:grpSpPr>
          <a:xfrm>
            <a:off x="3933080" y="3680490"/>
            <a:ext cx="409099" cy="1867871"/>
            <a:chOff x="1980110" y="1956882"/>
            <a:chExt cx="306824" cy="1400903"/>
          </a:xfrm>
        </p:grpSpPr>
        <p:pic>
          <p:nvPicPr>
            <p:cNvPr id="15" name="Picture 14">
              <a:extLst>
                <a:ext uri="{FF2B5EF4-FFF2-40B4-BE49-F238E27FC236}">
                  <a16:creationId xmlns:a16="http://schemas.microsoft.com/office/drawing/2014/main" id="{A23F5CFD-DEEC-43A7-8464-776F21804ED3}"/>
                </a:ext>
              </a:extLst>
            </p:cNvPr>
            <p:cNvPicPr>
              <a:picLocks noChangeAspect="1"/>
            </p:cNvPicPr>
            <p:nvPr/>
          </p:nvPicPr>
          <p:blipFill>
            <a:blip r:embed="rId3"/>
            <a:stretch>
              <a:fillRect/>
            </a:stretch>
          </p:blipFill>
          <p:spPr>
            <a:xfrm>
              <a:off x="2021692" y="2744568"/>
              <a:ext cx="208391" cy="243711"/>
            </a:xfrm>
            <a:prstGeom prst="rect">
              <a:avLst/>
            </a:prstGeom>
          </p:spPr>
        </p:pic>
        <p:pic>
          <p:nvPicPr>
            <p:cNvPr id="17" name="Picture 16">
              <a:extLst>
                <a:ext uri="{FF2B5EF4-FFF2-40B4-BE49-F238E27FC236}">
                  <a16:creationId xmlns:a16="http://schemas.microsoft.com/office/drawing/2014/main" id="{CCC67033-4081-4013-8361-CD6AF2DDE87B}"/>
                </a:ext>
              </a:extLst>
            </p:cNvPr>
            <p:cNvPicPr>
              <a:picLocks noChangeAspect="1"/>
            </p:cNvPicPr>
            <p:nvPr/>
          </p:nvPicPr>
          <p:blipFill>
            <a:blip r:embed="rId3"/>
            <a:stretch>
              <a:fillRect/>
            </a:stretch>
          </p:blipFill>
          <p:spPr>
            <a:xfrm>
              <a:off x="2036961" y="3114074"/>
              <a:ext cx="208391" cy="243711"/>
            </a:xfrm>
            <a:prstGeom prst="rect">
              <a:avLst/>
            </a:prstGeom>
          </p:spPr>
        </p:pic>
        <p:pic>
          <p:nvPicPr>
            <p:cNvPr id="21" name="Picture 20">
              <a:extLst>
                <a:ext uri="{FF2B5EF4-FFF2-40B4-BE49-F238E27FC236}">
                  <a16:creationId xmlns:a16="http://schemas.microsoft.com/office/drawing/2014/main" id="{2C67CAEE-A990-4C1B-B0F4-DC009122320F}"/>
                </a:ext>
              </a:extLst>
            </p:cNvPr>
            <p:cNvPicPr>
              <a:picLocks noChangeAspect="1"/>
            </p:cNvPicPr>
            <p:nvPr/>
          </p:nvPicPr>
          <p:blipFill>
            <a:blip r:embed="rId4"/>
            <a:stretch>
              <a:fillRect/>
            </a:stretch>
          </p:blipFill>
          <p:spPr>
            <a:xfrm>
              <a:off x="1980110" y="1956882"/>
              <a:ext cx="291553" cy="281214"/>
            </a:xfrm>
            <a:prstGeom prst="rect">
              <a:avLst/>
            </a:prstGeom>
          </p:spPr>
        </p:pic>
        <p:pic>
          <p:nvPicPr>
            <p:cNvPr id="23" name="Picture 22">
              <a:extLst>
                <a:ext uri="{FF2B5EF4-FFF2-40B4-BE49-F238E27FC236}">
                  <a16:creationId xmlns:a16="http://schemas.microsoft.com/office/drawing/2014/main" id="{EBFF4E5D-46A3-4CC9-8CA2-2752301293BD}"/>
                </a:ext>
              </a:extLst>
            </p:cNvPr>
            <p:cNvPicPr>
              <a:picLocks noChangeAspect="1"/>
            </p:cNvPicPr>
            <p:nvPr/>
          </p:nvPicPr>
          <p:blipFill>
            <a:blip r:embed="rId4"/>
            <a:stretch>
              <a:fillRect/>
            </a:stretch>
          </p:blipFill>
          <p:spPr>
            <a:xfrm>
              <a:off x="1995381" y="2331312"/>
              <a:ext cx="291553" cy="281214"/>
            </a:xfrm>
            <a:prstGeom prst="rect">
              <a:avLst/>
            </a:prstGeom>
          </p:spPr>
        </p:pic>
      </p:grpSp>
      <p:sp>
        <p:nvSpPr>
          <p:cNvPr id="27" name="TextBox 26">
            <a:extLst>
              <a:ext uri="{FF2B5EF4-FFF2-40B4-BE49-F238E27FC236}">
                <a16:creationId xmlns:a16="http://schemas.microsoft.com/office/drawing/2014/main" id="{A487A936-B826-4970-AB2D-17C4EE89AAB0}"/>
              </a:ext>
            </a:extLst>
          </p:cNvPr>
          <p:cNvSpPr txBox="1"/>
          <p:nvPr/>
        </p:nvSpPr>
        <p:spPr>
          <a:xfrm>
            <a:off x="-43463" y="4203660"/>
            <a:ext cx="1827564" cy="461665"/>
          </a:xfrm>
          <a:prstGeom prst="rect">
            <a:avLst/>
          </a:prstGeom>
          <a:noFill/>
        </p:spPr>
        <p:txBody>
          <a:bodyPr wrap="square" rtlCol="0">
            <a:spAutoFit/>
          </a:bodyPr>
          <a:lstStyle/>
          <a:p>
            <a:r>
              <a:rPr lang="en-US" sz="2400">
                <a:solidFill>
                  <a:schemeClr val="tx2">
                    <a:lumMod val="60000"/>
                    <a:lumOff val="40000"/>
                  </a:schemeClr>
                </a:solidFill>
              </a:rPr>
              <a:t>Examples</a:t>
            </a:r>
          </a:p>
        </p:txBody>
      </p:sp>
      <p:sp>
        <p:nvSpPr>
          <p:cNvPr id="19" name="Content Placeholder 2">
            <a:extLst>
              <a:ext uri="{FF2B5EF4-FFF2-40B4-BE49-F238E27FC236}">
                <a16:creationId xmlns:a16="http://schemas.microsoft.com/office/drawing/2014/main" id="{1B69AD4B-4985-4CDD-9A36-4B0188B5C4A3}"/>
              </a:ext>
            </a:extLst>
          </p:cNvPr>
          <p:cNvSpPr txBox="1">
            <a:spLocks/>
          </p:cNvSpPr>
          <p:nvPr/>
        </p:nvSpPr>
        <p:spPr>
          <a:xfrm>
            <a:off x="1575577" y="2410970"/>
            <a:ext cx="7361497" cy="1014683"/>
          </a:xfrm>
          <a:prstGeom prst="rect">
            <a:avLst/>
          </a:prstGeom>
        </p:spPr>
        <p:txBody>
          <a:bodyPr vert="horz" lIns="121920" tIns="60960" rIns="121920" bIns="60960" rtlCol="0">
            <a:no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67" dirty="0">
                <a:solidFill>
                  <a:schemeClr val="tx1"/>
                </a:solidFill>
              </a:rPr>
              <a:t>At least one digit, followed by a colon at most once, followed by a digit at least zero times</a:t>
            </a:r>
          </a:p>
        </p:txBody>
      </p:sp>
      <p:sp>
        <p:nvSpPr>
          <p:cNvPr id="9" name="TextBox 8">
            <a:extLst>
              <a:ext uri="{FF2B5EF4-FFF2-40B4-BE49-F238E27FC236}">
                <a16:creationId xmlns:a16="http://schemas.microsoft.com/office/drawing/2014/main" id="{4AA33F22-44BF-49F1-8D92-F1C027714926}"/>
              </a:ext>
            </a:extLst>
          </p:cNvPr>
          <p:cNvSpPr txBox="1"/>
          <p:nvPr/>
        </p:nvSpPr>
        <p:spPr>
          <a:xfrm>
            <a:off x="45343" y="2601902"/>
            <a:ext cx="1738757" cy="461665"/>
          </a:xfrm>
          <a:prstGeom prst="rect">
            <a:avLst/>
          </a:prstGeom>
          <a:noFill/>
        </p:spPr>
        <p:txBody>
          <a:bodyPr wrap="square" rtlCol="0">
            <a:spAutoFit/>
          </a:bodyPr>
          <a:lstStyle/>
          <a:p>
            <a:r>
              <a:rPr lang="en-US" sz="2400">
                <a:solidFill>
                  <a:schemeClr val="tx2">
                    <a:lumMod val="60000"/>
                    <a:lumOff val="40000"/>
                  </a:schemeClr>
                </a:solidFill>
              </a:rPr>
              <a:t>NL desc.</a:t>
            </a:r>
          </a:p>
        </p:txBody>
      </p:sp>
      <p:sp>
        <p:nvSpPr>
          <p:cNvPr id="10" name="[0−9]+:?[0−9]∗">
            <a:extLst>
              <a:ext uri="{FF2B5EF4-FFF2-40B4-BE49-F238E27FC236}">
                <a16:creationId xmlns:a16="http://schemas.microsoft.com/office/drawing/2014/main" id="{097408FD-55D7-45F7-9810-4FEA1662DF39}"/>
              </a:ext>
            </a:extLst>
          </p:cNvPr>
          <p:cNvSpPr txBox="1"/>
          <p:nvPr/>
        </p:nvSpPr>
        <p:spPr>
          <a:xfrm>
            <a:off x="9960771" y="3121676"/>
            <a:ext cx="1967728" cy="50612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67733" tIns="67733" rIns="67733" bIns="67733" anchor="ctr">
            <a:spAutoFit/>
          </a:bodyPr>
          <a:lstStyle>
            <a:lvl1pPr algn="just" defTabSz="457200">
              <a:defRPr sz="5600" b="0">
                <a:latin typeface="Rockwell"/>
                <a:ea typeface="Rockwell"/>
                <a:cs typeface="Rockwell"/>
                <a:sym typeface="Rockwell"/>
              </a:defRPr>
            </a:lvl1pPr>
          </a:lstStyle>
          <a:p>
            <a:r>
              <a:rPr lang="en-US" sz="2400" dirty="0">
                <a:solidFill>
                  <a:schemeClr val="tx2">
                    <a:lumMod val="60000"/>
                    <a:lumOff val="40000"/>
                  </a:schemeClr>
                </a:solidFill>
                <a:latin typeface="+mn-lt"/>
              </a:rPr>
              <a:t>Target regex</a:t>
            </a:r>
            <a:endParaRPr sz="2400" dirty="0">
              <a:solidFill>
                <a:schemeClr val="tx2">
                  <a:lumMod val="60000"/>
                  <a:lumOff val="40000"/>
                </a:schemeClr>
              </a:solidFill>
            </a:endParaRPr>
          </a:p>
        </p:txBody>
      </p:sp>
      <p:graphicFrame>
        <p:nvGraphicFramePr>
          <p:cNvPr id="11" name="Table 5">
            <a:extLst>
              <a:ext uri="{FF2B5EF4-FFF2-40B4-BE49-F238E27FC236}">
                <a16:creationId xmlns:a16="http://schemas.microsoft.com/office/drawing/2014/main" id="{AF0C0B9B-C6F5-4187-81C4-91DD46FF88E5}"/>
              </a:ext>
            </a:extLst>
          </p:cNvPr>
          <p:cNvGraphicFramePr>
            <a:graphicFrameLocks noGrp="1"/>
          </p:cNvGraphicFramePr>
          <p:nvPr>
            <p:extLst>
              <p:ext uri="{D42A27DB-BD31-4B8C-83A1-F6EECF244321}">
                <p14:modId xmlns:p14="http://schemas.microsoft.com/office/powerpoint/2010/main" val="3655519013"/>
              </p:ext>
            </p:extLst>
          </p:nvPr>
        </p:nvGraphicFramePr>
        <p:xfrm>
          <a:off x="9802441" y="3730996"/>
          <a:ext cx="2284391" cy="487680"/>
        </p:xfrm>
        <a:graphic>
          <a:graphicData uri="http://schemas.openxmlformats.org/drawingml/2006/table">
            <a:tbl>
              <a:tblPr>
                <a:tableStyleId>{5C22544A-7EE6-4342-B048-85BDC9FD1C3A}</a:tableStyleId>
              </a:tblPr>
              <a:tblGrid>
                <a:gridCol w="2284391">
                  <a:extLst>
                    <a:ext uri="{9D8B030D-6E8A-4147-A177-3AD203B41FA5}">
                      <a16:colId xmlns:a16="http://schemas.microsoft.com/office/drawing/2014/main" val="537464803"/>
                    </a:ext>
                  </a:extLst>
                </a:gridCol>
              </a:tblGrid>
              <a:tr h="487680">
                <a:tc>
                  <a:txBody>
                    <a:bodyPr/>
                    <a:lstStyle/>
                    <a:p>
                      <a:r>
                        <a:rPr lang="en-US" sz="2400" dirty="0">
                          <a:solidFill>
                            <a:schemeClr val="tx1"/>
                          </a:solidFill>
                        </a:rPr>
                        <a:t>[0−9]+:?[0−9]∗</a:t>
                      </a:r>
                    </a:p>
                  </a:txBody>
                  <a:tcPr marL="121920" marR="121920" marT="60960" marB="60960">
                    <a:solidFill>
                      <a:srgbClr val="F4EAE0"/>
                    </a:solidFill>
                  </a:tcPr>
                </a:tc>
                <a:extLst>
                  <a:ext uri="{0D108BD9-81ED-4DB2-BD59-A6C34878D82A}">
                    <a16:rowId xmlns:a16="http://schemas.microsoft.com/office/drawing/2014/main" val="3969548648"/>
                  </a:ext>
                </a:extLst>
              </a:tr>
            </a:tbl>
          </a:graphicData>
        </a:graphic>
      </p:graphicFrame>
      <p:sp>
        <p:nvSpPr>
          <p:cNvPr id="14" name="Right Brace 13">
            <a:extLst>
              <a:ext uri="{FF2B5EF4-FFF2-40B4-BE49-F238E27FC236}">
                <a16:creationId xmlns:a16="http://schemas.microsoft.com/office/drawing/2014/main" id="{8CD4BC94-E234-4E63-86A2-DA7C31744A06}"/>
              </a:ext>
            </a:extLst>
          </p:cNvPr>
          <p:cNvSpPr/>
          <p:nvPr/>
        </p:nvSpPr>
        <p:spPr>
          <a:xfrm>
            <a:off x="8684273" y="1973333"/>
            <a:ext cx="1042548" cy="3194429"/>
          </a:xfrm>
          <a:prstGeom prst="rightBrace">
            <a:avLst>
              <a:gd name="adj1" fmla="val 8333"/>
              <a:gd name="adj2" fmla="val 4834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a:p>
        </p:txBody>
      </p:sp>
      <p:sp>
        <p:nvSpPr>
          <p:cNvPr id="5" name="Content Placeholder 2">
            <a:extLst>
              <a:ext uri="{FF2B5EF4-FFF2-40B4-BE49-F238E27FC236}">
                <a16:creationId xmlns:a16="http://schemas.microsoft.com/office/drawing/2014/main" id="{7B469787-E0ED-B99B-2B5C-6BC7F8061411}"/>
              </a:ext>
            </a:extLst>
          </p:cNvPr>
          <p:cNvSpPr txBox="1">
            <a:spLocks/>
          </p:cNvSpPr>
          <p:nvPr/>
        </p:nvSpPr>
        <p:spPr>
          <a:xfrm>
            <a:off x="3113628" y="1681277"/>
            <a:ext cx="4241117" cy="838908"/>
          </a:xfrm>
          <a:prstGeom prst="rect">
            <a:avLst/>
          </a:prstGeom>
        </p:spPr>
        <p:txBody>
          <a:bodyPr vert="horz" lIns="121920" tIns="60960" rIns="121920" bIns="60960" rtlCol="0">
            <a:no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933" dirty="0">
                <a:solidFill>
                  <a:schemeClr val="tx1"/>
                </a:solidFill>
              </a:rPr>
              <a:t>A regex synthesis task.</a:t>
            </a:r>
          </a:p>
          <a:p>
            <a:pPr marL="0" indent="0">
              <a:buNone/>
            </a:pPr>
            <a:endParaRPr lang="en-US" sz="2933" dirty="0"/>
          </a:p>
        </p:txBody>
      </p:sp>
    </p:spTree>
    <p:extLst>
      <p:ext uri="{BB962C8B-B14F-4D97-AF65-F5344CB8AC3E}">
        <p14:creationId xmlns:p14="http://schemas.microsoft.com/office/powerpoint/2010/main" val="326561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5">
            <a:extLst>
              <a:ext uri="{FF2B5EF4-FFF2-40B4-BE49-F238E27FC236}">
                <a16:creationId xmlns:a16="http://schemas.microsoft.com/office/drawing/2014/main" id="{C3504F7E-A8A5-46AD-83BA-648850DD923D}"/>
              </a:ext>
            </a:extLst>
          </p:cNvPr>
          <p:cNvGraphicFramePr>
            <a:graphicFrameLocks noGrp="1"/>
          </p:cNvGraphicFramePr>
          <p:nvPr>
            <p:extLst>
              <p:ext uri="{D42A27DB-BD31-4B8C-83A1-F6EECF244321}">
                <p14:modId xmlns:p14="http://schemas.microsoft.com/office/powerpoint/2010/main" val="3434771930"/>
              </p:ext>
            </p:extLst>
          </p:nvPr>
        </p:nvGraphicFramePr>
        <p:xfrm>
          <a:off x="9901382" y="2617192"/>
          <a:ext cx="2284391" cy="494453"/>
        </p:xfrm>
        <a:graphic>
          <a:graphicData uri="http://schemas.openxmlformats.org/drawingml/2006/table">
            <a:tbl>
              <a:tblPr>
                <a:tableStyleId>{5C22544A-7EE6-4342-B048-85BDC9FD1C3A}</a:tableStyleId>
              </a:tblPr>
              <a:tblGrid>
                <a:gridCol w="2284391">
                  <a:extLst>
                    <a:ext uri="{9D8B030D-6E8A-4147-A177-3AD203B41FA5}">
                      <a16:colId xmlns:a16="http://schemas.microsoft.com/office/drawing/2014/main" val="537464803"/>
                    </a:ext>
                  </a:extLst>
                </a:gridCol>
              </a:tblGrid>
              <a:tr h="494453">
                <a:tc>
                  <a:txBody>
                    <a:bodyPr/>
                    <a:lstStyle/>
                    <a:p>
                      <a:r>
                        <a:rPr lang="en-US" sz="2400" dirty="0">
                          <a:solidFill>
                            <a:schemeClr val="tx1"/>
                          </a:solidFill>
                        </a:rPr>
                        <a:t>[0−9]+:?[0−9]∗</a:t>
                      </a:r>
                    </a:p>
                  </a:txBody>
                  <a:tcPr marL="121920" marR="121920" marT="60960" marB="60960"/>
                </a:tc>
                <a:extLst>
                  <a:ext uri="{0D108BD9-81ED-4DB2-BD59-A6C34878D82A}">
                    <a16:rowId xmlns:a16="http://schemas.microsoft.com/office/drawing/2014/main" val="3969548648"/>
                  </a:ext>
                </a:extLst>
              </a:tr>
            </a:tbl>
          </a:graphicData>
        </a:graphic>
      </p:graphicFrame>
      <p:graphicFrame>
        <p:nvGraphicFramePr>
          <p:cNvPr id="18" name="Table 8">
            <a:extLst>
              <a:ext uri="{FF2B5EF4-FFF2-40B4-BE49-F238E27FC236}">
                <a16:creationId xmlns:a16="http://schemas.microsoft.com/office/drawing/2014/main" id="{66EF9F5E-1B2A-40FB-883A-BC1A747A6091}"/>
              </a:ext>
            </a:extLst>
          </p:cNvPr>
          <p:cNvGraphicFramePr>
            <a:graphicFrameLocks noGrp="1"/>
          </p:cNvGraphicFramePr>
          <p:nvPr/>
        </p:nvGraphicFramePr>
        <p:xfrm>
          <a:off x="5010428" y="1647386"/>
          <a:ext cx="4632960" cy="2871895"/>
        </p:xfrm>
        <a:graphic>
          <a:graphicData uri="http://schemas.openxmlformats.org/drawingml/2006/table">
            <a:tbl>
              <a:tblPr>
                <a:tableStyleId>{5C22544A-7EE6-4342-B048-85BDC9FD1C3A}</a:tableStyleId>
              </a:tblPr>
              <a:tblGrid>
                <a:gridCol w="4632960">
                  <a:extLst>
                    <a:ext uri="{9D8B030D-6E8A-4147-A177-3AD203B41FA5}">
                      <a16:colId xmlns:a16="http://schemas.microsoft.com/office/drawing/2014/main" val="1498006513"/>
                    </a:ext>
                  </a:extLst>
                </a:gridCol>
              </a:tblGrid>
              <a:tr h="501227">
                <a:tc>
                  <a:txBody>
                    <a:bodyPr/>
                    <a:lstStyle/>
                    <a:p>
                      <a:pPr algn="l" defTabSz="457200">
                        <a:defRPr sz="1800"/>
                      </a:pPr>
                      <a:r>
                        <a:rPr sz="2400">
                          <a:latin typeface="Rockwell"/>
                          <a:ea typeface="Rockwell"/>
                          <a:cs typeface="Rockwell"/>
                          <a:sym typeface="Rockwell"/>
                        </a:rPr>
                        <a:t>( [0−9]∗.. :( [0−9]∗)?)+</a:t>
                      </a:r>
                    </a:p>
                  </a:txBody>
                  <a:tcPr marL="67733" marR="67733" marT="67733" marB="67733" anchor="ctr" horzOverflow="overflow"/>
                </a:tc>
                <a:extLst>
                  <a:ext uri="{0D108BD9-81ED-4DB2-BD59-A6C34878D82A}">
                    <a16:rowId xmlns:a16="http://schemas.microsoft.com/office/drawing/2014/main" val="102708582"/>
                  </a:ext>
                </a:extLst>
              </a:tr>
              <a:tr h="501227">
                <a:tc>
                  <a:txBody>
                    <a:bodyPr/>
                    <a:lstStyle/>
                    <a:p>
                      <a:pPr algn="l" defTabSz="457200">
                        <a:defRPr sz="1800"/>
                      </a:pPr>
                      <a:r>
                        <a:rPr sz="2400">
                          <a:latin typeface="Rockwell"/>
                          <a:ea typeface="Rockwell"/>
                          <a:cs typeface="Rockwell"/>
                          <a:sym typeface="Rockwell"/>
                        </a:rPr>
                        <a:t>( [0−9]</a:t>
                      </a:r>
                      <a:r>
                        <a:rPr lang="en-US" sz="2400">
                          <a:latin typeface="Rockwell"/>
                          <a:ea typeface="Rockwell"/>
                          <a:cs typeface="Rockwell"/>
                          <a:sym typeface="Rockwell"/>
                        </a:rPr>
                        <a:t>+</a:t>
                      </a:r>
                      <a:r>
                        <a:rPr sz="2400">
                          <a:latin typeface="Rockwell"/>
                          <a:ea typeface="Rockwell"/>
                          <a:cs typeface="Rockwell"/>
                          <a:sym typeface="Rockwell"/>
                        </a:rPr>
                        <a:t>: [0−9]?)∗</a:t>
                      </a:r>
                    </a:p>
                  </a:txBody>
                  <a:tcPr marL="67733" marR="67733" marT="67733" marB="67733" anchor="ctr" horzOverflow="overflow"/>
                </a:tc>
                <a:extLst>
                  <a:ext uri="{0D108BD9-81ED-4DB2-BD59-A6C34878D82A}">
                    <a16:rowId xmlns:a16="http://schemas.microsoft.com/office/drawing/2014/main" val="3078043430"/>
                  </a:ext>
                </a:extLst>
              </a:tr>
              <a:tr h="501227">
                <a:tc>
                  <a:txBody>
                    <a:bodyPr/>
                    <a:lstStyle/>
                    <a:p>
                      <a:pPr algn="l" defTabSz="457200">
                        <a:defRPr sz="1800"/>
                      </a:pPr>
                      <a:r>
                        <a:rPr sz="2400">
                          <a:latin typeface="Rockwell"/>
                          <a:ea typeface="Rockwell"/>
                          <a:cs typeface="Rockwell"/>
                          <a:sym typeface="Rockwell"/>
                        </a:rPr>
                        <a:t>( [0−9]+:)?[0−9]?</a:t>
                      </a:r>
                    </a:p>
                  </a:txBody>
                  <a:tcPr marL="67733" marR="67733" marT="67733" marB="67733" anchor="ctr" horzOverflow="overflow"/>
                </a:tc>
                <a:extLst>
                  <a:ext uri="{0D108BD9-81ED-4DB2-BD59-A6C34878D82A}">
                    <a16:rowId xmlns:a16="http://schemas.microsoft.com/office/drawing/2014/main" val="3309403322"/>
                  </a:ext>
                </a:extLst>
              </a:tr>
              <a:tr h="866987">
                <a:tc>
                  <a:txBody>
                    <a:bodyPr/>
                    <a:lstStyle/>
                    <a:p>
                      <a:pPr algn="l" defTabSz="457200">
                        <a:defRPr sz="1800"/>
                      </a:pPr>
                      <a:r>
                        <a:rPr sz="2400">
                          <a:latin typeface="Rockwell"/>
                          <a:ea typeface="Rockwell"/>
                          <a:cs typeface="Rockwell"/>
                          <a:sym typeface="Rockwell"/>
                        </a:rPr>
                        <a:t>( [0−9]∗ ( [:] [0−9]∗))∗ (0[0−9]+</a:t>
                      </a:r>
                      <a:r>
                        <a:rPr lang="en-US" sz="2400">
                          <a:latin typeface="Rockwell"/>
                          <a:ea typeface="Rockwell"/>
                          <a:cs typeface="Rockwell"/>
                          <a:sym typeface="Rockwell"/>
                        </a:rPr>
                        <a:t> </a:t>
                      </a:r>
                      <a:r>
                        <a:rPr sz="2400">
                          <a:latin typeface="Rockwell"/>
                          <a:ea typeface="Rockwell"/>
                          <a:cs typeface="Rockwell"/>
                          <a:sym typeface="Rockwell"/>
                        </a:rPr>
                        <a:t>)</a:t>
                      </a:r>
                    </a:p>
                  </a:txBody>
                  <a:tcPr marL="67733" marR="67733" marT="67733" marB="67733" anchor="ctr" horzOverflow="overflow"/>
                </a:tc>
                <a:extLst>
                  <a:ext uri="{0D108BD9-81ED-4DB2-BD59-A6C34878D82A}">
                    <a16:rowId xmlns:a16="http://schemas.microsoft.com/office/drawing/2014/main" val="3067973256"/>
                  </a:ext>
                </a:extLst>
              </a:tr>
              <a:tr h="501227">
                <a:tc>
                  <a:txBody>
                    <a:bodyPr/>
                    <a:lstStyle/>
                    <a:p>
                      <a:pPr algn="l" defTabSz="457200">
                        <a:defRPr sz="1800"/>
                      </a:pPr>
                      <a:r>
                        <a:rPr sz="2400" dirty="0">
                          <a:latin typeface="Rockwell"/>
                          <a:ea typeface="Rockwell"/>
                          <a:cs typeface="Rockwell"/>
                          <a:sym typeface="Rockwell"/>
                        </a:rPr>
                        <a:t>( [0−9]∗ .. :∗[0−9]∗ 0∗)∗</a:t>
                      </a:r>
                    </a:p>
                  </a:txBody>
                  <a:tcPr marL="67733" marR="67733" marT="67733" marB="67733" anchor="ctr" horzOverflow="overflow"/>
                </a:tc>
                <a:extLst>
                  <a:ext uri="{0D108BD9-81ED-4DB2-BD59-A6C34878D82A}">
                    <a16:rowId xmlns:a16="http://schemas.microsoft.com/office/drawing/2014/main" val="2675635590"/>
                  </a:ext>
                </a:extLst>
              </a:tr>
            </a:tbl>
          </a:graphicData>
        </a:graphic>
      </p:graphicFrame>
      <p:sp>
        <p:nvSpPr>
          <p:cNvPr id="4" name="Slide Number Placeholder 3">
            <a:extLst>
              <a:ext uri="{FF2B5EF4-FFF2-40B4-BE49-F238E27FC236}">
                <a16:creationId xmlns:a16="http://schemas.microsoft.com/office/drawing/2014/main" id="{57881D88-6325-46C1-AE48-92865F0C5C98}"/>
              </a:ext>
            </a:extLst>
          </p:cNvPr>
          <p:cNvSpPr>
            <a:spLocks noGrp="1"/>
          </p:cNvSpPr>
          <p:nvPr>
            <p:ph type="sldNum" sz="quarter" idx="4"/>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pPr/>
              <a:t>22</a:t>
            </a:fld>
            <a:r>
              <a:rPr lang="en-US"/>
              <a:t>/18</a:t>
            </a:r>
          </a:p>
        </p:txBody>
      </p:sp>
      <p:graphicFrame>
        <p:nvGraphicFramePr>
          <p:cNvPr id="8" name="Table 8">
            <a:extLst>
              <a:ext uri="{FF2B5EF4-FFF2-40B4-BE49-F238E27FC236}">
                <a16:creationId xmlns:a16="http://schemas.microsoft.com/office/drawing/2014/main" id="{912E0168-0EC5-4DF9-810F-97CB38CE8F3E}"/>
              </a:ext>
            </a:extLst>
          </p:cNvPr>
          <p:cNvGraphicFramePr>
            <a:graphicFrameLocks noGrp="1"/>
          </p:cNvGraphicFramePr>
          <p:nvPr>
            <p:extLst>
              <p:ext uri="{D42A27DB-BD31-4B8C-83A1-F6EECF244321}">
                <p14:modId xmlns:p14="http://schemas.microsoft.com/office/powerpoint/2010/main" val="2092920602"/>
              </p:ext>
            </p:extLst>
          </p:nvPr>
        </p:nvGraphicFramePr>
        <p:xfrm>
          <a:off x="4871386" y="1636246"/>
          <a:ext cx="4911043" cy="2871895"/>
        </p:xfrm>
        <a:graphic>
          <a:graphicData uri="http://schemas.openxmlformats.org/drawingml/2006/table">
            <a:tbl>
              <a:tblPr>
                <a:tableStyleId>{5C22544A-7EE6-4342-B048-85BDC9FD1C3A}</a:tableStyleId>
              </a:tblPr>
              <a:tblGrid>
                <a:gridCol w="4911043">
                  <a:extLst>
                    <a:ext uri="{9D8B030D-6E8A-4147-A177-3AD203B41FA5}">
                      <a16:colId xmlns:a16="http://schemas.microsoft.com/office/drawing/2014/main" val="1498006513"/>
                    </a:ext>
                  </a:extLst>
                </a:gridCol>
              </a:tblGrid>
              <a:tr h="501227">
                <a:tc>
                  <a:txBody>
                    <a:bodyPr/>
                    <a:lstStyle/>
                    <a:p>
                      <a:pPr algn="l" defTabSz="457200">
                        <a:defRPr sz="1800"/>
                      </a:pPr>
                      <a:r>
                        <a:rPr sz="2400" dirty="0">
                          <a:latin typeface="Rockwell"/>
                          <a:ea typeface="Rockwell"/>
                          <a:cs typeface="Rockwell"/>
                          <a:sym typeface="Rockwell"/>
                        </a:rPr>
                        <a:t>( </a:t>
                      </a:r>
                      <a:r>
                        <a:rPr sz="2400" dirty="0">
                          <a:highlight>
                            <a:srgbClr val="FF00FF"/>
                          </a:highlight>
                          <a:latin typeface="Rockwell"/>
                          <a:ea typeface="Rockwell"/>
                          <a:cs typeface="Rockwell"/>
                          <a:sym typeface="Rockwell"/>
                        </a:rPr>
                        <a:t>[0−9]∗</a:t>
                      </a:r>
                      <a:r>
                        <a:rPr sz="2400" dirty="0">
                          <a:latin typeface="Rockwell"/>
                          <a:ea typeface="Rockwell"/>
                          <a:cs typeface="Rockwell"/>
                          <a:sym typeface="Rockwell"/>
                        </a:rPr>
                        <a:t>.. </a:t>
                      </a:r>
                      <a:r>
                        <a:rPr sz="2400" dirty="0">
                          <a:highlight>
                            <a:srgbClr val="00FF00"/>
                          </a:highlight>
                          <a:latin typeface="Rockwell"/>
                          <a:ea typeface="Rockwell"/>
                          <a:cs typeface="Rockwell"/>
                          <a:sym typeface="Rockwell"/>
                        </a:rPr>
                        <a:t>:</a:t>
                      </a:r>
                      <a:r>
                        <a:rPr sz="2400" dirty="0">
                          <a:latin typeface="Rockwell"/>
                          <a:ea typeface="Rockwell"/>
                          <a:cs typeface="Rockwell"/>
                          <a:sym typeface="Rockwell"/>
                        </a:rPr>
                        <a:t>( [0−9]∗)?)+</a:t>
                      </a:r>
                    </a:p>
                  </a:txBody>
                  <a:tcPr marL="67733" marR="67733" marT="67733" marB="67733" anchor="ctr" horzOverflow="overflow">
                    <a:solidFill>
                      <a:srgbClr val="F4EAE0"/>
                    </a:solidFill>
                  </a:tcPr>
                </a:tc>
                <a:extLst>
                  <a:ext uri="{0D108BD9-81ED-4DB2-BD59-A6C34878D82A}">
                    <a16:rowId xmlns:a16="http://schemas.microsoft.com/office/drawing/2014/main" val="102708582"/>
                  </a:ext>
                </a:extLst>
              </a:tr>
              <a:tr h="501227">
                <a:tc>
                  <a:txBody>
                    <a:bodyPr/>
                    <a:lstStyle/>
                    <a:p>
                      <a:pPr algn="l" defTabSz="457200">
                        <a:defRPr sz="1800"/>
                      </a:pPr>
                      <a:r>
                        <a:rPr sz="2400" dirty="0">
                          <a:latin typeface="Rockwell"/>
                          <a:ea typeface="Rockwell"/>
                          <a:cs typeface="Rockwell"/>
                          <a:sym typeface="Rockwell"/>
                        </a:rPr>
                        <a:t>( </a:t>
                      </a:r>
                      <a:r>
                        <a:rPr sz="2400" dirty="0">
                          <a:highlight>
                            <a:srgbClr val="FFFF00"/>
                          </a:highlight>
                          <a:latin typeface="Rockwell"/>
                          <a:ea typeface="Rockwell"/>
                          <a:cs typeface="Rockwell"/>
                          <a:sym typeface="Rockwell"/>
                        </a:rPr>
                        <a:t>[0−9]</a:t>
                      </a:r>
                      <a:r>
                        <a:rPr lang="en-US" sz="2400" dirty="0">
                          <a:highlight>
                            <a:srgbClr val="FFFF00"/>
                          </a:highlight>
                          <a:latin typeface="Rockwell"/>
                          <a:ea typeface="Rockwell"/>
                          <a:cs typeface="Rockwell"/>
                          <a:sym typeface="Rockwell"/>
                        </a:rPr>
                        <a:t>+</a:t>
                      </a:r>
                      <a:r>
                        <a:rPr sz="2400" dirty="0">
                          <a:highlight>
                            <a:srgbClr val="00FF00"/>
                          </a:highlight>
                          <a:latin typeface="Rockwell"/>
                          <a:ea typeface="Rockwell"/>
                          <a:cs typeface="Rockwell"/>
                          <a:sym typeface="Rockwell"/>
                        </a:rPr>
                        <a:t>: </a:t>
                      </a:r>
                      <a:r>
                        <a:rPr sz="2400" dirty="0">
                          <a:latin typeface="Rockwell"/>
                          <a:ea typeface="Rockwell"/>
                          <a:cs typeface="Rockwell"/>
                          <a:sym typeface="Rockwell"/>
                        </a:rPr>
                        <a:t>[0−9]?)∗</a:t>
                      </a:r>
                    </a:p>
                  </a:txBody>
                  <a:tcPr marL="67733" marR="67733" marT="67733" marB="67733" anchor="ctr" horzOverflow="overflow">
                    <a:solidFill>
                      <a:srgbClr val="F4EAE0"/>
                    </a:solidFill>
                  </a:tcPr>
                </a:tc>
                <a:extLst>
                  <a:ext uri="{0D108BD9-81ED-4DB2-BD59-A6C34878D82A}">
                    <a16:rowId xmlns:a16="http://schemas.microsoft.com/office/drawing/2014/main" val="3078043430"/>
                  </a:ext>
                </a:extLst>
              </a:tr>
              <a:tr h="501227">
                <a:tc>
                  <a:txBody>
                    <a:bodyPr/>
                    <a:lstStyle/>
                    <a:p>
                      <a:pPr algn="l" defTabSz="457200">
                        <a:defRPr sz="1800"/>
                      </a:pPr>
                      <a:r>
                        <a:rPr sz="2400" dirty="0">
                          <a:latin typeface="Rockwell"/>
                          <a:ea typeface="Rockwell"/>
                          <a:cs typeface="Rockwell"/>
                          <a:sym typeface="Rockwell"/>
                        </a:rPr>
                        <a:t>( </a:t>
                      </a:r>
                      <a:r>
                        <a:rPr sz="2400" dirty="0">
                          <a:highlight>
                            <a:srgbClr val="FFFF00"/>
                          </a:highlight>
                          <a:latin typeface="Rockwell"/>
                          <a:ea typeface="Rockwell"/>
                          <a:cs typeface="Rockwell"/>
                          <a:sym typeface="Rockwell"/>
                        </a:rPr>
                        <a:t>[0−9]+</a:t>
                      </a:r>
                      <a:r>
                        <a:rPr sz="2400" dirty="0">
                          <a:highlight>
                            <a:srgbClr val="00FF00"/>
                          </a:highlight>
                          <a:latin typeface="Rockwell"/>
                          <a:ea typeface="Rockwell"/>
                          <a:cs typeface="Rockwell"/>
                          <a:sym typeface="Rockwell"/>
                        </a:rPr>
                        <a:t>:</a:t>
                      </a:r>
                      <a:r>
                        <a:rPr sz="2400" dirty="0">
                          <a:latin typeface="Rockwell"/>
                          <a:ea typeface="Rockwell"/>
                          <a:cs typeface="Rockwell"/>
                          <a:sym typeface="Rockwell"/>
                        </a:rPr>
                        <a:t>)?[0−9]?</a:t>
                      </a:r>
                    </a:p>
                  </a:txBody>
                  <a:tcPr marL="67733" marR="67733" marT="67733" marB="67733" anchor="ctr" horzOverflow="overflow">
                    <a:solidFill>
                      <a:srgbClr val="F4EAE0"/>
                    </a:solidFill>
                  </a:tcPr>
                </a:tc>
                <a:extLst>
                  <a:ext uri="{0D108BD9-81ED-4DB2-BD59-A6C34878D82A}">
                    <a16:rowId xmlns:a16="http://schemas.microsoft.com/office/drawing/2014/main" val="3309403322"/>
                  </a:ext>
                </a:extLst>
              </a:tr>
              <a:tr h="866987">
                <a:tc>
                  <a:txBody>
                    <a:bodyPr/>
                    <a:lstStyle/>
                    <a:p>
                      <a:pPr algn="l" defTabSz="457200">
                        <a:defRPr sz="1800"/>
                      </a:pPr>
                      <a:r>
                        <a:rPr sz="2400" dirty="0">
                          <a:latin typeface="Rockwell"/>
                          <a:ea typeface="Rockwell"/>
                          <a:cs typeface="Rockwell"/>
                          <a:sym typeface="Rockwell"/>
                        </a:rPr>
                        <a:t>( </a:t>
                      </a:r>
                      <a:r>
                        <a:rPr sz="2400" dirty="0">
                          <a:highlight>
                            <a:srgbClr val="FF00FF"/>
                          </a:highlight>
                          <a:latin typeface="Rockwell"/>
                          <a:ea typeface="Rockwell"/>
                          <a:cs typeface="Rockwell"/>
                          <a:sym typeface="Rockwell"/>
                        </a:rPr>
                        <a:t>[0−9]∗ </a:t>
                      </a:r>
                      <a:r>
                        <a:rPr sz="2400" dirty="0">
                          <a:latin typeface="Rockwell"/>
                          <a:ea typeface="Rockwell"/>
                          <a:cs typeface="Rockwell"/>
                          <a:sym typeface="Rockwell"/>
                        </a:rPr>
                        <a:t>( [</a:t>
                      </a:r>
                      <a:r>
                        <a:rPr sz="2400" dirty="0">
                          <a:highlight>
                            <a:srgbClr val="00FF00"/>
                          </a:highlight>
                          <a:latin typeface="Rockwell"/>
                          <a:ea typeface="Rockwell"/>
                          <a:cs typeface="Rockwell"/>
                          <a:sym typeface="Rockwell"/>
                        </a:rPr>
                        <a:t>:</a:t>
                      </a:r>
                      <a:r>
                        <a:rPr sz="2400" dirty="0">
                          <a:latin typeface="Rockwell"/>
                          <a:ea typeface="Rockwell"/>
                          <a:cs typeface="Rockwell"/>
                          <a:sym typeface="Rockwell"/>
                        </a:rPr>
                        <a:t>] [0−9]∗))∗ (0</a:t>
                      </a:r>
                      <a:r>
                        <a:rPr sz="2400" dirty="0">
                          <a:highlight>
                            <a:srgbClr val="FFFF00"/>
                          </a:highlight>
                          <a:latin typeface="Rockwell"/>
                          <a:ea typeface="Rockwell"/>
                          <a:cs typeface="Rockwell"/>
                          <a:sym typeface="Rockwell"/>
                        </a:rPr>
                        <a:t>[0−9]+</a:t>
                      </a:r>
                      <a:r>
                        <a:rPr lang="en-US" sz="2400" dirty="0">
                          <a:highlight>
                            <a:srgbClr val="FFFF00"/>
                          </a:highlight>
                          <a:latin typeface="Rockwell"/>
                          <a:ea typeface="Rockwell"/>
                          <a:cs typeface="Rockwell"/>
                          <a:sym typeface="Rockwell"/>
                        </a:rPr>
                        <a:t> </a:t>
                      </a:r>
                      <a:r>
                        <a:rPr sz="2400" dirty="0">
                          <a:latin typeface="Rockwell"/>
                          <a:ea typeface="Rockwell"/>
                          <a:cs typeface="Rockwell"/>
                          <a:sym typeface="Rockwell"/>
                        </a:rPr>
                        <a:t>)</a:t>
                      </a:r>
                    </a:p>
                  </a:txBody>
                  <a:tcPr marL="67733" marR="67733" marT="67733" marB="67733" anchor="ctr" horzOverflow="overflow">
                    <a:solidFill>
                      <a:srgbClr val="F4EAE0"/>
                    </a:solidFill>
                  </a:tcPr>
                </a:tc>
                <a:extLst>
                  <a:ext uri="{0D108BD9-81ED-4DB2-BD59-A6C34878D82A}">
                    <a16:rowId xmlns:a16="http://schemas.microsoft.com/office/drawing/2014/main" val="3067973256"/>
                  </a:ext>
                </a:extLst>
              </a:tr>
              <a:tr h="501227">
                <a:tc>
                  <a:txBody>
                    <a:bodyPr/>
                    <a:lstStyle/>
                    <a:p>
                      <a:pPr algn="l" defTabSz="457200">
                        <a:defRPr sz="1800"/>
                      </a:pPr>
                      <a:r>
                        <a:rPr sz="2400" dirty="0">
                          <a:latin typeface="Rockwell"/>
                          <a:ea typeface="Rockwell"/>
                          <a:cs typeface="Rockwell"/>
                          <a:sym typeface="Rockwell"/>
                        </a:rPr>
                        <a:t>( </a:t>
                      </a:r>
                      <a:r>
                        <a:rPr sz="2400" dirty="0">
                          <a:highlight>
                            <a:srgbClr val="FF00FF"/>
                          </a:highlight>
                          <a:latin typeface="Rockwell"/>
                          <a:ea typeface="Rockwell"/>
                          <a:cs typeface="Rockwell"/>
                          <a:sym typeface="Rockwell"/>
                        </a:rPr>
                        <a:t>[0−9]∗ </a:t>
                      </a:r>
                      <a:r>
                        <a:rPr sz="2400" dirty="0">
                          <a:latin typeface="Rockwell"/>
                          <a:ea typeface="Rockwell"/>
                          <a:cs typeface="Rockwell"/>
                          <a:sym typeface="Rockwell"/>
                        </a:rPr>
                        <a:t>.. </a:t>
                      </a:r>
                      <a:r>
                        <a:rPr sz="2400" dirty="0">
                          <a:highlight>
                            <a:srgbClr val="00FF00"/>
                          </a:highlight>
                          <a:latin typeface="Rockwell"/>
                          <a:ea typeface="Rockwell"/>
                          <a:cs typeface="Rockwell"/>
                          <a:sym typeface="Rockwell"/>
                        </a:rPr>
                        <a:t>:</a:t>
                      </a:r>
                      <a:r>
                        <a:rPr sz="2400" dirty="0">
                          <a:latin typeface="Rockwell"/>
                          <a:ea typeface="Rockwell"/>
                          <a:cs typeface="Rockwell"/>
                          <a:sym typeface="Rockwell"/>
                        </a:rPr>
                        <a:t>∗[0−9]∗ 0∗)∗</a:t>
                      </a:r>
                    </a:p>
                  </a:txBody>
                  <a:tcPr marL="67733" marR="67733" marT="67733" marB="67733" anchor="ctr" horzOverflow="overflow">
                    <a:solidFill>
                      <a:srgbClr val="F4EAE0"/>
                    </a:solidFill>
                  </a:tcPr>
                </a:tc>
                <a:extLst>
                  <a:ext uri="{0D108BD9-81ED-4DB2-BD59-A6C34878D82A}">
                    <a16:rowId xmlns:a16="http://schemas.microsoft.com/office/drawing/2014/main" val="2675635590"/>
                  </a:ext>
                </a:extLst>
              </a:tr>
            </a:tbl>
          </a:graphicData>
        </a:graphic>
      </p:graphicFrame>
      <p:sp>
        <p:nvSpPr>
          <p:cNvPr id="12" name="[0−9]+:?[0−9]∗">
            <a:extLst>
              <a:ext uri="{FF2B5EF4-FFF2-40B4-BE49-F238E27FC236}">
                <a16:creationId xmlns:a16="http://schemas.microsoft.com/office/drawing/2014/main" id="{F32624FC-3832-4977-BB31-B1FBF07FCCF8}"/>
              </a:ext>
            </a:extLst>
          </p:cNvPr>
          <p:cNvSpPr txBox="1"/>
          <p:nvPr/>
        </p:nvSpPr>
        <p:spPr>
          <a:xfrm>
            <a:off x="9967696" y="1964422"/>
            <a:ext cx="1967728" cy="5061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67733" tIns="67733" rIns="67733" bIns="67733" anchor="ctr">
            <a:spAutoFit/>
          </a:bodyPr>
          <a:lstStyle>
            <a:lvl1pPr algn="just" defTabSz="457200">
              <a:defRPr sz="5600" b="0">
                <a:latin typeface="Rockwell"/>
                <a:ea typeface="Rockwell"/>
                <a:cs typeface="Rockwell"/>
                <a:sym typeface="Rockwell"/>
              </a:defRPr>
            </a:lvl1pPr>
          </a:lstStyle>
          <a:p>
            <a:r>
              <a:rPr lang="en-US" sz="2400" dirty="0">
                <a:latin typeface="+mn-lt"/>
              </a:rPr>
              <a:t>Target regex</a:t>
            </a:r>
            <a:endParaRPr sz="2400" dirty="0"/>
          </a:p>
        </p:txBody>
      </p:sp>
      <p:sp>
        <p:nvSpPr>
          <p:cNvPr id="25" name="TextBox 24">
            <a:extLst>
              <a:ext uri="{FF2B5EF4-FFF2-40B4-BE49-F238E27FC236}">
                <a16:creationId xmlns:a16="http://schemas.microsoft.com/office/drawing/2014/main" id="{73CFA7AF-A4BC-490F-9FCD-F40030BB7F53}"/>
              </a:ext>
            </a:extLst>
          </p:cNvPr>
          <p:cNvSpPr txBox="1"/>
          <p:nvPr/>
        </p:nvSpPr>
        <p:spPr>
          <a:xfrm>
            <a:off x="5975350" y="1086681"/>
            <a:ext cx="2703116" cy="461665"/>
          </a:xfrm>
          <a:prstGeom prst="rect">
            <a:avLst/>
          </a:prstGeom>
          <a:noFill/>
        </p:spPr>
        <p:txBody>
          <a:bodyPr wrap="square" rtlCol="0">
            <a:spAutoFit/>
          </a:bodyPr>
          <a:lstStyle/>
          <a:p>
            <a:r>
              <a:rPr lang="en-US" sz="2400" dirty="0"/>
              <a:t>GPT3 candidates</a:t>
            </a:r>
          </a:p>
        </p:txBody>
      </p:sp>
      <p:graphicFrame>
        <p:nvGraphicFramePr>
          <p:cNvPr id="5" name="Table 5">
            <a:extLst>
              <a:ext uri="{FF2B5EF4-FFF2-40B4-BE49-F238E27FC236}">
                <a16:creationId xmlns:a16="http://schemas.microsoft.com/office/drawing/2014/main" id="{C92AC54F-C906-42F3-A97A-EBA500D5A8D9}"/>
              </a:ext>
            </a:extLst>
          </p:cNvPr>
          <p:cNvGraphicFramePr>
            <a:graphicFrameLocks noGrp="1"/>
          </p:cNvGraphicFramePr>
          <p:nvPr>
            <p:extLst>
              <p:ext uri="{D42A27DB-BD31-4B8C-83A1-F6EECF244321}">
                <p14:modId xmlns:p14="http://schemas.microsoft.com/office/powerpoint/2010/main" val="1157318720"/>
              </p:ext>
            </p:extLst>
          </p:nvPr>
        </p:nvGraphicFramePr>
        <p:xfrm>
          <a:off x="9964826" y="2606185"/>
          <a:ext cx="2187101" cy="494453"/>
        </p:xfrm>
        <a:graphic>
          <a:graphicData uri="http://schemas.openxmlformats.org/drawingml/2006/table">
            <a:tbl>
              <a:tblPr>
                <a:tableStyleId>{5C22544A-7EE6-4342-B048-85BDC9FD1C3A}</a:tableStyleId>
              </a:tblPr>
              <a:tblGrid>
                <a:gridCol w="2187101">
                  <a:extLst>
                    <a:ext uri="{9D8B030D-6E8A-4147-A177-3AD203B41FA5}">
                      <a16:colId xmlns:a16="http://schemas.microsoft.com/office/drawing/2014/main" val="537464803"/>
                    </a:ext>
                  </a:extLst>
                </a:gridCol>
              </a:tblGrid>
              <a:tr h="494453">
                <a:tc>
                  <a:txBody>
                    <a:bodyPr/>
                    <a:lstStyle/>
                    <a:p>
                      <a:r>
                        <a:rPr lang="en-US" sz="2400" dirty="0">
                          <a:solidFill>
                            <a:schemeClr val="tx1"/>
                          </a:solidFill>
                          <a:highlight>
                            <a:srgbClr val="FFFF00"/>
                          </a:highlight>
                        </a:rPr>
                        <a:t>[0−9]+</a:t>
                      </a:r>
                      <a:r>
                        <a:rPr lang="en-US" sz="2400" dirty="0">
                          <a:solidFill>
                            <a:schemeClr val="tx1"/>
                          </a:solidFill>
                          <a:highlight>
                            <a:srgbClr val="00FF00"/>
                          </a:highlight>
                        </a:rPr>
                        <a:t>:</a:t>
                      </a:r>
                      <a:r>
                        <a:rPr lang="en-US" sz="2400" dirty="0">
                          <a:solidFill>
                            <a:schemeClr val="tx1"/>
                          </a:solidFill>
                        </a:rPr>
                        <a:t>?</a:t>
                      </a:r>
                      <a:r>
                        <a:rPr lang="en-US" sz="2400" dirty="0">
                          <a:solidFill>
                            <a:schemeClr val="tx1"/>
                          </a:solidFill>
                          <a:highlight>
                            <a:srgbClr val="FF00FF"/>
                          </a:highlight>
                        </a:rPr>
                        <a:t>[0−9]∗</a:t>
                      </a:r>
                    </a:p>
                  </a:txBody>
                  <a:tcPr marL="121920" marR="121920" marT="60960" marB="60960">
                    <a:solidFill>
                      <a:srgbClr val="F4EAE0"/>
                    </a:solidFill>
                  </a:tcPr>
                </a:tc>
                <a:extLst>
                  <a:ext uri="{0D108BD9-81ED-4DB2-BD59-A6C34878D82A}">
                    <a16:rowId xmlns:a16="http://schemas.microsoft.com/office/drawing/2014/main" val="3969548648"/>
                  </a:ext>
                </a:extLst>
              </a:tr>
            </a:tbl>
          </a:graphicData>
        </a:graphic>
      </p:graphicFrame>
      <p:sp>
        <p:nvSpPr>
          <p:cNvPr id="6" name="TextBox 5">
            <a:extLst>
              <a:ext uri="{FF2B5EF4-FFF2-40B4-BE49-F238E27FC236}">
                <a16:creationId xmlns:a16="http://schemas.microsoft.com/office/drawing/2014/main" id="{361137E1-906C-48E5-A229-9296D91B8F9A}"/>
              </a:ext>
            </a:extLst>
          </p:cNvPr>
          <p:cNvSpPr txBox="1"/>
          <p:nvPr/>
        </p:nvSpPr>
        <p:spPr>
          <a:xfrm>
            <a:off x="144470" y="2581749"/>
            <a:ext cx="4587876" cy="1569660"/>
          </a:xfrm>
          <a:prstGeom prst="rect">
            <a:avLst/>
          </a:prstGeom>
          <a:solidFill>
            <a:srgbClr val="F4EAE0"/>
          </a:solidFill>
        </p:spPr>
        <p:txBody>
          <a:bodyPr wrap="square" rtlCol="0">
            <a:spAutoFit/>
          </a:bodyPr>
          <a:lstStyle/>
          <a:p>
            <a:pPr marL="380990" indent="-380990">
              <a:buFont typeface="Arial" panose="020B0604020202020204" pitchFamily="34" charset="0"/>
              <a:buChar char="•"/>
            </a:pPr>
            <a:r>
              <a:rPr lang="en-US" sz="2400" dirty="0"/>
              <a:t>None of GPT3 candidates is correct. </a:t>
            </a:r>
          </a:p>
          <a:p>
            <a:pPr marL="380990" indent="-380990">
              <a:buFont typeface="Arial" panose="020B0604020202020204" pitchFamily="34" charset="0"/>
              <a:buChar char="•"/>
            </a:pPr>
            <a:r>
              <a:rPr lang="en-US" sz="2400" dirty="0"/>
              <a:t>But it prominently contain components of target regex. </a:t>
            </a:r>
          </a:p>
        </p:txBody>
      </p:sp>
      <p:sp>
        <p:nvSpPr>
          <p:cNvPr id="7" name="Rectangle 6">
            <a:extLst>
              <a:ext uri="{FF2B5EF4-FFF2-40B4-BE49-F238E27FC236}">
                <a16:creationId xmlns:a16="http://schemas.microsoft.com/office/drawing/2014/main" id="{7D5C4DEF-8700-4F9F-89C7-6122AC0B5707}"/>
              </a:ext>
            </a:extLst>
          </p:cNvPr>
          <p:cNvSpPr/>
          <p:nvPr/>
        </p:nvSpPr>
        <p:spPr>
          <a:xfrm>
            <a:off x="-69322" y="6507123"/>
            <a:ext cx="12177956" cy="379656"/>
          </a:xfrm>
          <a:prstGeom prst="rect">
            <a:avLst/>
          </a:prstGeom>
        </p:spPr>
        <p:txBody>
          <a:bodyPr wrap="square" lIns="121920" tIns="60960" rIns="121920" bIns="60960" anchor="t">
            <a:spAutoFit/>
          </a:bodyPr>
          <a:lstStyle/>
          <a:p>
            <a:r>
              <a:rPr lang="en-US" sz="1667" dirty="0">
                <a:solidFill>
                  <a:schemeClr val="bg1"/>
                </a:solidFill>
                <a:latin typeface="Calibri"/>
                <a:ea typeface="Calibri" panose="020F0502020204030204" pitchFamily="34" charset="0"/>
                <a:cs typeface="Calibri"/>
              </a:rPr>
              <a:t>[OOPSLA </a:t>
            </a:r>
            <a:r>
              <a:rPr lang="en-US" sz="1667" dirty="0">
                <a:solidFill>
                  <a:schemeClr val="bg1"/>
                </a:solidFill>
                <a:latin typeface="Calibri"/>
                <a:cs typeface="Calibri"/>
              </a:rPr>
              <a:t>′</a:t>
            </a:r>
            <a:r>
              <a:rPr lang="en-US" sz="1667" dirty="0">
                <a:solidFill>
                  <a:schemeClr val="bg1"/>
                </a:solidFill>
                <a:latin typeface="Calibri"/>
                <a:ea typeface="Calibri" panose="020F0502020204030204" pitchFamily="34" charset="0"/>
                <a:cs typeface="Calibri"/>
              </a:rPr>
              <a:t>21, Rahmani et al, </a:t>
            </a:r>
            <a:r>
              <a:rPr lang="en-US" sz="1667" i="1" dirty="0">
                <a:solidFill>
                  <a:schemeClr val="bg1"/>
                </a:solidFill>
                <a:latin typeface="Calibri"/>
                <a:cs typeface="Calibri"/>
              </a:rPr>
              <a:t>Multi-modal program inference: a marriage of pre-trained language models &amp; component-based synthesis</a:t>
            </a:r>
            <a:r>
              <a:rPr lang="en-US" sz="1667" dirty="0">
                <a:solidFill>
                  <a:schemeClr val="bg1"/>
                </a:solidFill>
                <a:latin typeface="Calibri"/>
                <a:ea typeface="Calibri" panose="020F0502020204030204" pitchFamily="34" charset="0"/>
                <a:cs typeface="Calibri"/>
              </a:rPr>
              <a:t>]</a:t>
            </a:r>
          </a:p>
        </p:txBody>
      </p:sp>
      <p:sp>
        <p:nvSpPr>
          <p:cNvPr id="10" name="TextBox 9">
            <a:extLst>
              <a:ext uri="{FF2B5EF4-FFF2-40B4-BE49-F238E27FC236}">
                <a16:creationId xmlns:a16="http://schemas.microsoft.com/office/drawing/2014/main" id="{766F9349-F6A9-189A-7F1A-0B7D10355076}"/>
              </a:ext>
            </a:extLst>
          </p:cNvPr>
          <p:cNvSpPr txBox="1"/>
          <p:nvPr/>
        </p:nvSpPr>
        <p:spPr>
          <a:xfrm>
            <a:off x="4246977" y="5595553"/>
            <a:ext cx="7193857" cy="830997"/>
          </a:xfrm>
          <a:prstGeom prst="rect">
            <a:avLst/>
          </a:prstGeom>
          <a:solidFill>
            <a:srgbClr val="F4EAE0"/>
          </a:solidFill>
        </p:spPr>
        <p:txBody>
          <a:bodyPr wrap="square" rtlCol="0">
            <a:spAutoFit/>
          </a:bodyPr>
          <a:lstStyle/>
          <a:p>
            <a:r>
              <a:rPr lang="en-US" sz="2400" dirty="0"/>
              <a:t>Bias PBE search + ranking using </a:t>
            </a:r>
            <a:br>
              <a:rPr lang="en-US" sz="2400" dirty="0"/>
            </a:br>
            <a:r>
              <a:rPr lang="en-US" sz="2400" dirty="0"/>
              <a:t>component distribution from GPT3 candidates. </a:t>
            </a:r>
          </a:p>
        </p:txBody>
      </p:sp>
      <p:sp>
        <p:nvSpPr>
          <p:cNvPr id="11" name="TextBox 10">
            <a:extLst>
              <a:ext uri="{FF2B5EF4-FFF2-40B4-BE49-F238E27FC236}">
                <a16:creationId xmlns:a16="http://schemas.microsoft.com/office/drawing/2014/main" id="{39B0619C-4238-DE04-91E3-41F01C786445}"/>
              </a:ext>
            </a:extLst>
          </p:cNvPr>
          <p:cNvSpPr txBox="1"/>
          <p:nvPr/>
        </p:nvSpPr>
        <p:spPr>
          <a:xfrm>
            <a:off x="4294848" y="4774207"/>
            <a:ext cx="7145987" cy="461665"/>
          </a:xfrm>
          <a:prstGeom prst="rect">
            <a:avLst/>
          </a:prstGeom>
          <a:solidFill>
            <a:srgbClr val="F4EAE0"/>
          </a:solidFill>
        </p:spPr>
        <p:txBody>
          <a:bodyPr wrap="square" rtlCol="0">
            <a:spAutoFit/>
          </a:bodyPr>
          <a:lstStyle/>
          <a:p>
            <a:r>
              <a:rPr lang="en-US" sz="2400" dirty="0"/>
              <a:t>PBE overfits or doesn’t scale with lots of examples.</a:t>
            </a:r>
          </a:p>
        </p:txBody>
      </p:sp>
      <p:sp>
        <p:nvSpPr>
          <p:cNvPr id="17" name="TextBox 16">
            <a:extLst>
              <a:ext uri="{FF2B5EF4-FFF2-40B4-BE49-F238E27FC236}">
                <a16:creationId xmlns:a16="http://schemas.microsoft.com/office/drawing/2014/main" id="{AEBD8B19-6888-112E-0384-235C48941D8E}"/>
              </a:ext>
            </a:extLst>
          </p:cNvPr>
          <p:cNvSpPr txBox="1"/>
          <p:nvPr/>
        </p:nvSpPr>
        <p:spPr>
          <a:xfrm>
            <a:off x="860968" y="4774207"/>
            <a:ext cx="3386009" cy="461665"/>
          </a:xfrm>
          <a:prstGeom prst="rect">
            <a:avLst/>
          </a:prstGeom>
          <a:noFill/>
        </p:spPr>
        <p:txBody>
          <a:bodyPr wrap="square" rtlCol="0">
            <a:spAutoFit/>
          </a:bodyPr>
          <a:lstStyle/>
          <a:p>
            <a:r>
              <a:rPr lang="en-US" sz="2400" dirty="0"/>
              <a:t>PBE on example spec:</a:t>
            </a:r>
          </a:p>
        </p:txBody>
      </p:sp>
      <p:sp>
        <p:nvSpPr>
          <p:cNvPr id="21" name="TextBox 20">
            <a:extLst>
              <a:ext uri="{FF2B5EF4-FFF2-40B4-BE49-F238E27FC236}">
                <a16:creationId xmlns:a16="http://schemas.microsoft.com/office/drawing/2014/main" id="{F2E1C0D2-39F8-0AB0-AE47-53A54CCC3A49}"/>
              </a:ext>
            </a:extLst>
          </p:cNvPr>
          <p:cNvSpPr txBox="1"/>
          <p:nvPr/>
        </p:nvSpPr>
        <p:spPr>
          <a:xfrm>
            <a:off x="3191019" y="5708490"/>
            <a:ext cx="992869" cy="461665"/>
          </a:xfrm>
          <a:prstGeom prst="rect">
            <a:avLst/>
          </a:prstGeom>
          <a:noFill/>
        </p:spPr>
        <p:txBody>
          <a:bodyPr wrap="square" rtlCol="0">
            <a:spAutoFit/>
          </a:bodyPr>
          <a:lstStyle/>
          <a:p>
            <a:r>
              <a:rPr lang="en-US" sz="2400" dirty="0"/>
              <a:t>Idea:</a:t>
            </a:r>
          </a:p>
        </p:txBody>
      </p:sp>
      <p:sp>
        <p:nvSpPr>
          <p:cNvPr id="23" name="TextBox 22">
            <a:extLst>
              <a:ext uri="{FF2B5EF4-FFF2-40B4-BE49-F238E27FC236}">
                <a16:creationId xmlns:a16="http://schemas.microsoft.com/office/drawing/2014/main" id="{ED895CBA-216A-032E-81C3-F37383F69BB9}"/>
              </a:ext>
            </a:extLst>
          </p:cNvPr>
          <p:cNvSpPr txBox="1"/>
          <p:nvPr/>
        </p:nvSpPr>
        <p:spPr>
          <a:xfrm>
            <a:off x="301445" y="2004849"/>
            <a:ext cx="3386009" cy="461665"/>
          </a:xfrm>
          <a:prstGeom prst="rect">
            <a:avLst/>
          </a:prstGeom>
          <a:noFill/>
        </p:spPr>
        <p:txBody>
          <a:bodyPr wrap="square" rtlCol="0">
            <a:spAutoFit/>
          </a:bodyPr>
          <a:lstStyle/>
          <a:p>
            <a:r>
              <a:rPr lang="en-US" sz="2400" dirty="0"/>
              <a:t>GPT3 on NL spec:</a:t>
            </a:r>
          </a:p>
        </p:txBody>
      </p:sp>
      <p:sp>
        <p:nvSpPr>
          <p:cNvPr id="3" name="TextBox 2">
            <a:extLst>
              <a:ext uri="{FF2B5EF4-FFF2-40B4-BE49-F238E27FC236}">
                <a16:creationId xmlns:a16="http://schemas.microsoft.com/office/drawing/2014/main" id="{3AC59BBC-D63F-684C-42EA-3564EEFF76FC}"/>
              </a:ext>
            </a:extLst>
          </p:cNvPr>
          <p:cNvSpPr txBox="1"/>
          <p:nvPr/>
        </p:nvSpPr>
        <p:spPr>
          <a:xfrm>
            <a:off x="-76203" y="6496063"/>
            <a:ext cx="11517037"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[OOPSLA 2021: </a:t>
            </a:r>
            <a:r>
              <a:rPr lang="en-US" sz="1600" i="1" dirty="0">
                <a:latin typeface="Arial"/>
                <a:cs typeface="Segoe UI" panose="020B0502040204020203" pitchFamily="34" charset="0"/>
              </a:rPr>
              <a:t>Multi-modal program inference: a marriage of pre-trained language models and component-based synthesis</a:t>
            </a:r>
            <a:r>
              <a:rPr lang="en-US" sz="1600" dirty="0">
                <a:latin typeface="Arial"/>
                <a:cs typeface="Segoe UI" panose="020B0502040204020203" pitchFamily="34" charset="0"/>
              </a:rPr>
              <a:t>]</a:t>
            </a:r>
          </a:p>
        </p:txBody>
      </p:sp>
      <p:sp>
        <p:nvSpPr>
          <p:cNvPr id="14" name="Title 1">
            <a:extLst>
              <a:ext uri="{FF2B5EF4-FFF2-40B4-BE49-F238E27FC236}">
                <a16:creationId xmlns:a16="http://schemas.microsoft.com/office/drawing/2014/main" id="{871C0BB1-CC8C-F26A-B67F-8110842F91A3}"/>
              </a:ext>
            </a:extLst>
          </p:cNvPr>
          <p:cNvSpPr txBox="1">
            <a:spLocks/>
          </p:cNvSpPr>
          <p:nvPr/>
        </p:nvSpPr>
        <p:spPr>
          <a:xfrm>
            <a:off x="0" y="40"/>
            <a:ext cx="12192000" cy="9998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Generate using NL &amp; Search using Examples</a:t>
            </a:r>
          </a:p>
        </p:txBody>
      </p:sp>
    </p:spTree>
    <p:extLst>
      <p:ext uri="{BB962C8B-B14F-4D97-AF65-F5344CB8AC3E}">
        <p14:creationId xmlns:p14="http://schemas.microsoft.com/office/powerpoint/2010/main" val="134206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2D23-0002-FB74-533A-7832C025F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A7110-0FC8-3026-02DD-77D6B1E6BA8F}"/>
              </a:ext>
            </a:extLst>
          </p:cNvPr>
          <p:cNvSpPr>
            <a:spLocks noGrp="1"/>
          </p:cNvSpPr>
          <p:nvPr>
            <p:ph type="title"/>
          </p:nvPr>
        </p:nvSpPr>
        <p:spPr>
          <a:xfrm>
            <a:off x="0" y="11084"/>
            <a:ext cx="12192000" cy="1085481"/>
          </a:xfrm>
        </p:spPr>
        <p:txBody>
          <a:bodyPr/>
          <a:lstStyle/>
          <a:p>
            <a:pPr algn="ctr"/>
            <a:r>
              <a:rPr lang="en-US" b="1" dirty="0"/>
              <a:t>Lecture 4: Programming by Natural Language</a:t>
            </a:r>
          </a:p>
        </p:txBody>
      </p:sp>
      <p:sp>
        <p:nvSpPr>
          <p:cNvPr id="3" name="Content Placeholder 2">
            <a:extLst>
              <a:ext uri="{FF2B5EF4-FFF2-40B4-BE49-F238E27FC236}">
                <a16:creationId xmlns:a16="http://schemas.microsoft.com/office/drawing/2014/main" id="{A71DED36-F8F1-2239-153D-AD6C8D52A728}"/>
              </a:ext>
            </a:extLst>
          </p:cNvPr>
          <p:cNvSpPr>
            <a:spLocks noGrp="1"/>
          </p:cNvSpPr>
          <p:nvPr>
            <p:ph idx="1"/>
          </p:nvPr>
        </p:nvSpPr>
        <p:spPr>
          <a:xfrm>
            <a:off x="627021" y="1221167"/>
            <a:ext cx="10772775" cy="5256326"/>
          </a:xfrm>
        </p:spPr>
        <p:txBody>
          <a:bodyPr>
            <a:normAutofit fontScale="92500" lnSpcReduction="10000"/>
          </a:bodyPr>
          <a:lstStyle/>
          <a:p>
            <a:pPr marL="0" indent="0">
              <a:buNone/>
            </a:pPr>
            <a:r>
              <a:rPr lang="en-US" sz="3000" dirty="0">
                <a:solidFill>
                  <a:srgbClr val="0070C0"/>
                </a:solidFill>
              </a:rPr>
              <a:t>Prompting </a:t>
            </a:r>
          </a:p>
          <a:p>
            <a:r>
              <a:rPr lang="en-US" dirty="0"/>
              <a:t>Example &amp; Document selection for in-context learning</a:t>
            </a:r>
          </a:p>
          <a:p>
            <a:r>
              <a:rPr lang="en-US" dirty="0"/>
              <a:t>Improve instructions using Meta-Reflection</a:t>
            </a:r>
          </a:p>
          <a:p>
            <a:pPr marL="0" indent="0">
              <a:buNone/>
            </a:pPr>
            <a:endParaRPr lang="en-US" sz="1300" dirty="0"/>
          </a:p>
          <a:p>
            <a:pPr marL="0" indent="0">
              <a:buNone/>
            </a:pPr>
            <a:r>
              <a:rPr lang="en-US" sz="3000" dirty="0">
                <a:solidFill>
                  <a:srgbClr val="0070C0"/>
                </a:solidFill>
              </a:rPr>
              <a:t>Post-processing Techniques</a:t>
            </a:r>
          </a:p>
          <a:p>
            <a:r>
              <a:rPr lang="en-US" dirty="0"/>
              <a:t>Constrained Semantic Decoding</a:t>
            </a:r>
          </a:p>
          <a:p>
            <a:r>
              <a:rPr lang="en-US" dirty="0"/>
              <a:t>Generate &amp; Rank</a:t>
            </a:r>
          </a:p>
          <a:p>
            <a:r>
              <a:rPr lang="en-US" dirty="0"/>
              <a:t>Generate &amp; Search</a:t>
            </a:r>
          </a:p>
          <a:p>
            <a:pPr marL="0" indent="0">
              <a:buNone/>
            </a:pPr>
            <a:endParaRPr lang="en-US" sz="1300" dirty="0"/>
          </a:p>
          <a:p>
            <a:pPr marL="0" indent="0">
              <a:buNone/>
            </a:pPr>
            <a:r>
              <a:rPr lang="en-US" sz="3000" dirty="0">
                <a:solidFill>
                  <a:srgbClr val="0070C0"/>
                </a:solidFill>
              </a:rPr>
              <a:t>Datasets and Evaluation</a:t>
            </a:r>
          </a:p>
          <a:p>
            <a:r>
              <a:rPr lang="en-US" dirty="0"/>
              <a:t>Synthetic Data Generation</a:t>
            </a:r>
          </a:p>
          <a:p>
            <a:r>
              <a:rPr lang="en-US" dirty="0"/>
              <a:t>Multiple correct outputs</a:t>
            </a:r>
          </a:p>
        </p:txBody>
      </p:sp>
      <p:pic>
        <p:nvPicPr>
          <p:cNvPr id="5" name="Picture 4" descr="A black arrow pointing towards the right&#10;&#10;Description automatically generated">
            <a:extLst>
              <a:ext uri="{FF2B5EF4-FFF2-40B4-BE49-F238E27FC236}">
                <a16:creationId xmlns:a16="http://schemas.microsoft.com/office/drawing/2014/main" id="{57BA7704-3FE5-0C80-1128-7E5DC6AFA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94" y="4852492"/>
            <a:ext cx="459627" cy="561765"/>
          </a:xfrm>
          <a:prstGeom prst="rect">
            <a:avLst/>
          </a:prstGeom>
        </p:spPr>
      </p:pic>
    </p:spTree>
    <p:extLst>
      <p:ext uri="{BB962C8B-B14F-4D97-AF65-F5344CB8AC3E}">
        <p14:creationId xmlns:p14="http://schemas.microsoft.com/office/powerpoint/2010/main" val="782068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94123-9A65-255C-117F-463F3D94FB45}"/>
              </a:ext>
            </a:extLst>
          </p:cNvPr>
          <p:cNvSpPr>
            <a:spLocks noGrp="1"/>
          </p:cNvSpPr>
          <p:nvPr>
            <p:ph type="title"/>
          </p:nvPr>
        </p:nvSpPr>
        <p:spPr>
          <a:xfrm>
            <a:off x="0" y="0"/>
            <a:ext cx="12192000" cy="1104899"/>
          </a:xfrm>
        </p:spPr>
        <p:txBody>
          <a:bodyPr/>
          <a:lstStyle/>
          <a:p>
            <a:pPr algn="ctr"/>
            <a:r>
              <a:rPr lang="en-US" b="1" dirty="0"/>
              <a:t>Synthetic Data Generation for NL2Code</a:t>
            </a:r>
          </a:p>
        </p:txBody>
      </p:sp>
      <p:sp>
        <p:nvSpPr>
          <p:cNvPr id="8" name="TextBox 7">
            <a:extLst>
              <a:ext uri="{FF2B5EF4-FFF2-40B4-BE49-F238E27FC236}">
                <a16:creationId xmlns:a16="http://schemas.microsoft.com/office/drawing/2014/main" id="{66123895-FDE9-52D8-B223-46964D6F5144}"/>
              </a:ext>
            </a:extLst>
          </p:cNvPr>
          <p:cNvSpPr txBox="1"/>
          <p:nvPr/>
        </p:nvSpPr>
        <p:spPr>
          <a:xfrm rot="10800000" flipH="1" flipV="1">
            <a:off x="190819" y="5380744"/>
            <a:ext cx="3496586" cy="707886"/>
          </a:xfrm>
          <a:prstGeom prst="rect">
            <a:avLst/>
          </a:prstGeom>
          <a:noFill/>
          <a:ln>
            <a:solidFill>
              <a:schemeClr val="tx1"/>
            </a:solidFill>
          </a:ln>
        </p:spPr>
        <p:txBody>
          <a:bodyPr wrap="square" rtlCol="0">
            <a:spAutoFit/>
          </a:bodyPr>
          <a:lstStyle/>
          <a:p>
            <a:pPr algn="l"/>
            <a:r>
              <a:rPr lang="en-US" sz="2000" b="0" i="0" u="none" strike="noStrike" baseline="0" dirty="0">
                <a:solidFill>
                  <a:srgbClr val="000000"/>
                </a:solidFill>
              </a:rPr>
              <a:t>Insert a dash between the first name and last name. </a:t>
            </a:r>
            <a:endParaRPr lang="en-US" sz="2000" dirty="0"/>
          </a:p>
        </p:txBody>
      </p:sp>
      <p:sp>
        <p:nvSpPr>
          <p:cNvPr id="4" name="TextBox 3">
            <a:extLst>
              <a:ext uri="{FF2B5EF4-FFF2-40B4-BE49-F238E27FC236}">
                <a16:creationId xmlns:a16="http://schemas.microsoft.com/office/drawing/2014/main" id="{BB3B7C06-F221-7C5D-267D-B73100BFE863}"/>
              </a:ext>
            </a:extLst>
          </p:cNvPr>
          <p:cNvSpPr txBox="1"/>
          <p:nvPr/>
        </p:nvSpPr>
        <p:spPr>
          <a:xfrm rot="10800000" flipH="1" flipV="1">
            <a:off x="190819" y="4360675"/>
            <a:ext cx="3496587" cy="707886"/>
          </a:xfrm>
          <a:prstGeom prst="rect">
            <a:avLst/>
          </a:prstGeom>
          <a:noFill/>
          <a:ln>
            <a:solidFill>
              <a:schemeClr val="tx1"/>
            </a:solidFill>
          </a:ln>
        </p:spPr>
        <p:txBody>
          <a:bodyPr wrap="square" rtlCol="0">
            <a:spAutoFit/>
          </a:bodyPr>
          <a:lstStyle/>
          <a:p>
            <a:pPr algn="l"/>
            <a:r>
              <a:rPr lang="en-US" sz="2000" b="0" i="0" u="none" strike="noStrike" baseline="0" dirty="0">
                <a:solidFill>
                  <a:srgbClr val="000000"/>
                </a:solidFill>
              </a:rPr>
              <a:t>Concatenate first name and last name. </a:t>
            </a:r>
            <a:endParaRPr lang="en-US" sz="2000" dirty="0"/>
          </a:p>
        </p:txBody>
      </p:sp>
      <p:sp>
        <p:nvSpPr>
          <p:cNvPr id="9" name="TextBox 8">
            <a:extLst>
              <a:ext uri="{FF2B5EF4-FFF2-40B4-BE49-F238E27FC236}">
                <a16:creationId xmlns:a16="http://schemas.microsoft.com/office/drawing/2014/main" id="{880869EA-2391-4A93-738B-A22EA80C7A96}"/>
              </a:ext>
            </a:extLst>
          </p:cNvPr>
          <p:cNvSpPr txBox="1"/>
          <p:nvPr/>
        </p:nvSpPr>
        <p:spPr>
          <a:xfrm>
            <a:off x="-76203" y="6496063"/>
            <a:ext cx="11517037" cy="369332"/>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[Under Submission: </a:t>
            </a:r>
            <a:r>
              <a:rPr lang="en-US" sz="1800" b="0" i="1" u="none" strike="noStrike" baseline="0" dirty="0">
                <a:latin typeface="NimbusRomNo9L-Medi"/>
              </a:rPr>
              <a:t>An Empirical Study of Validating Synthetic Data for Formula Generation</a:t>
            </a:r>
            <a:r>
              <a:rPr lang="en-US" sz="1600" dirty="0">
                <a:latin typeface="Arial"/>
                <a:cs typeface="Segoe UI" panose="020B0502040204020203" pitchFamily="34" charset="0"/>
              </a:rPr>
              <a:t>]</a:t>
            </a:r>
          </a:p>
        </p:txBody>
      </p:sp>
      <p:sp>
        <p:nvSpPr>
          <p:cNvPr id="10" name="Content Placeholder 2">
            <a:extLst>
              <a:ext uri="{FF2B5EF4-FFF2-40B4-BE49-F238E27FC236}">
                <a16:creationId xmlns:a16="http://schemas.microsoft.com/office/drawing/2014/main" id="{3C573B1D-EF5A-789C-A91E-1E5A2A78E77A}"/>
              </a:ext>
            </a:extLst>
          </p:cNvPr>
          <p:cNvSpPr txBox="1">
            <a:spLocks/>
          </p:cNvSpPr>
          <p:nvPr/>
        </p:nvSpPr>
        <p:spPr>
          <a:xfrm>
            <a:off x="105647" y="1409394"/>
            <a:ext cx="3967751" cy="7243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Challenge: Obtain correct NL descriptions from code</a:t>
            </a:r>
          </a:p>
        </p:txBody>
      </p:sp>
      <p:graphicFrame>
        <p:nvGraphicFramePr>
          <p:cNvPr id="15" name="Table 14">
            <a:extLst>
              <a:ext uri="{FF2B5EF4-FFF2-40B4-BE49-F238E27FC236}">
                <a16:creationId xmlns:a16="http://schemas.microsoft.com/office/drawing/2014/main" id="{4F99AFE2-A5DD-1446-39EB-A008BE9BE92D}"/>
              </a:ext>
            </a:extLst>
          </p:cNvPr>
          <p:cNvGraphicFramePr>
            <a:graphicFrameLocks noGrp="1"/>
          </p:cNvGraphicFramePr>
          <p:nvPr>
            <p:extLst>
              <p:ext uri="{D42A27DB-BD31-4B8C-83A1-F6EECF244321}">
                <p14:modId xmlns:p14="http://schemas.microsoft.com/office/powerpoint/2010/main" val="1681627706"/>
              </p:ext>
            </p:extLst>
          </p:nvPr>
        </p:nvGraphicFramePr>
        <p:xfrm>
          <a:off x="4097370" y="1026082"/>
          <a:ext cx="4424818" cy="1478280"/>
        </p:xfrm>
        <a:graphic>
          <a:graphicData uri="http://schemas.openxmlformats.org/drawingml/2006/table">
            <a:tbl>
              <a:tblPr firstRow="1" bandRow="1">
                <a:tableStyleId>{5C22544A-7EE6-4342-B048-85BDC9FD1C3A}</a:tableStyleId>
              </a:tblPr>
              <a:tblGrid>
                <a:gridCol w="1406524">
                  <a:extLst>
                    <a:ext uri="{9D8B030D-6E8A-4147-A177-3AD203B41FA5}">
                      <a16:colId xmlns:a16="http://schemas.microsoft.com/office/drawing/2014/main" val="1309705153"/>
                    </a:ext>
                  </a:extLst>
                </a:gridCol>
                <a:gridCol w="1343025">
                  <a:extLst>
                    <a:ext uri="{9D8B030D-6E8A-4147-A177-3AD203B41FA5}">
                      <a16:colId xmlns:a16="http://schemas.microsoft.com/office/drawing/2014/main" val="3331298202"/>
                    </a:ext>
                  </a:extLst>
                </a:gridCol>
                <a:gridCol w="1675269">
                  <a:extLst>
                    <a:ext uri="{9D8B030D-6E8A-4147-A177-3AD203B41FA5}">
                      <a16:colId xmlns:a16="http://schemas.microsoft.com/office/drawing/2014/main" val="3164710542"/>
                    </a:ext>
                  </a:extLst>
                </a:gridCol>
              </a:tblGrid>
              <a:tr h="0">
                <a:tc>
                  <a:txBody>
                    <a:bodyPr/>
                    <a:lstStyle/>
                    <a:p>
                      <a:r>
                        <a:rPr lang="en-US" dirty="0"/>
                        <a:t>FirstName</a:t>
                      </a:r>
                    </a:p>
                  </a:txBody>
                  <a:tcPr/>
                </a:tc>
                <a:tc>
                  <a:txBody>
                    <a:bodyPr/>
                    <a:lstStyle/>
                    <a:p>
                      <a:r>
                        <a:rPr lang="en-US" dirty="0" err="1"/>
                        <a:t>LastName</a:t>
                      </a:r>
                      <a:endParaRPr lang="en-US" dirty="0"/>
                    </a:p>
                  </a:txBody>
                  <a:tcPr/>
                </a:tc>
                <a:tc>
                  <a:txBody>
                    <a:bodyPr/>
                    <a:lstStyle/>
                    <a:p>
                      <a:r>
                        <a:rPr lang="en-US" dirty="0"/>
                        <a:t>Output</a:t>
                      </a:r>
                    </a:p>
                  </a:txBody>
                  <a:tcPr/>
                </a:tc>
                <a:extLst>
                  <a:ext uri="{0D108BD9-81ED-4DB2-BD59-A6C34878D82A}">
                    <a16:rowId xmlns:a16="http://schemas.microsoft.com/office/drawing/2014/main" val="3498460214"/>
                  </a:ext>
                </a:extLst>
              </a:tr>
              <a:tr h="370840">
                <a:tc>
                  <a:txBody>
                    <a:bodyPr/>
                    <a:lstStyle/>
                    <a:p>
                      <a:r>
                        <a:rPr lang="en-US" dirty="0"/>
                        <a:t>Joe</a:t>
                      </a:r>
                    </a:p>
                  </a:txBody>
                  <a:tcPr/>
                </a:tc>
                <a:tc>
                  <a:txBody>
                    <a:bodyPr/>
                    <a:lstStyle/>
                    <a:p>
                      <a:r>
                        <a:rPr lang="en-US" dirty="0"/>
                        <a:t>Doe</a:t>
                      </a:r>
                    </a:p>
                  </a:txBody>
                  <a:tcPr/>
                </a:tc>
                <a:tc>
                  <a:txBody>
                    <a:bodyPr/>
                    <a:lstStyle/>
                    <a:p>
                      <a:r>
                        <a:rPr lang="en-US" dirty="0"/>
                        <a:t>Joe-Doe</a:t>
                      </a:r>
                    </a:p>
                  </a:txBody>
                  <a:tcPr/>
                </a:tc>
                <a:extLst>
                  <a:ext uri="{0D108BD9-81ED-4DB2-BD59-A6C34878D82A}">
                    <a16:rowId xmlns:a16="http://schemas.microsoft.com/office/drawing/2014/main" val="2422957536"/>
                  </a:ext>
                </a:extLst>
              </a:tr>
              <a:tr h="370840">
                <a:tc>
                  <a:txBody>
                    <a:bodyPr/>
                    <a:lstStyle/>
                    <a:p>
                      <a:r>
                        <a:rPr lang="en-US" dirty="0"/>
                        <a:t>Sally</a:t>
                      </a:r>
                    </a:p>
                  </a:txBody>
                  <a:tcPr/>
                </a:tc>
                <a:tc>
                  <a:txBody>
                    <a:bodyPr/>
                    <a:lstStyle/>
                    <a:p>
                      <a:r>
                        <a:rPr lang="en-US" dirty="0" err="1"/>
                        <a:t>Jaikel</a:t>
                      </a:r>
                      <a:endParaRPr lang="en-US" dirty="0"/>
                    </a:p>
                  </a:txBody>
                  <a:tcPr/>
                </a:tc>
                <a:tc>
                  <a:txBody>
                    <a:bodyPr/>
                    <a:lstStyle/>
                    <a:p>
                      <a:r>
                        <a:rPr lang="en-US" dirty="0"/>
                        <a:t>Sally-</a:t>
                      </a:r>
                      <a:r>
                        <a:rPr lang="en-US" dirty="0" err="1"/>
                        <a:t>Jaikel</a:t>
                      </a:r>
                      <a:endParaRPr lang="en-US" dirty="0"/>
                    </a:p>
                  </a:txBody>
                  <a:tcPr/>
                </a:tc>
                <a:extLst>
                  <a:ext uri="{0D108BD9-81ED-4DB2-BD59-A6C34878D82A}">
                    <a16:rowId xmlns:a16="http://schemas.microsoft.com/office/drawing/2014/main" val="2118527146"/>
                  </a:ext>
                </a:extLst>
              </a:tr>
              <a:tr h="370840">
                <a:tc>
                  <a:txBody>
                    <a:bodyPr/>
                    <a:lstStyle/>
                    <a:p>
                      <a:r>
                        <a:rPr lang="en-US" dirty="0"/>
                        <a:t>Arun</a:t>
                      </a:r>
                    </a:p>
                  </a:txBody>
                  <a:tcPr/>
                </a:tc>
                <a:tc>
                  <a:txBody>
                    <a:bodyPr/>
                    <a:lstStyle/>
                    <a:p>
                      <a:r>
                        <a:rPr lang="en-US" dirty="0"/>
                        <a:t>Thomson</a:t>
                      </a:r>
                    </a:p>
                  </a:txBody>
                  <a:tcPr/>
                </a:tc>
                <a:tc>
                  <a:txBody>
                    <a:bodyPr/>
                    <a:lstStyle/>
                    <a:p>
                      <a:r>
                        <a:rPr lang="en-US" dirty="0"/>
                        <a:t>Arun-Thomson</a:t>
                      </a:r>
                    </a:p>
                  </a:txBody>
                  <a:tcPr/>
                </a:tc>
                <a:extLst>
                  <a:ext uri="{0D108BD9-81ED-4DB2-BD59-A6C34878D82A}">
                    <a16:rowId xmlns:a16="http://schemas.microsoft.com/office/drawing/2014/main" val="169141014"/>
                  </a:ext>
                </a:extLst>
              </a:tr>
            </a:tbl>
          </a:graphicData>
        </a:graphic>
      </p:graphicFrame>
      <p:sp>
        <p:nvSpPr>
          <p:cNvPr id="16" name="TextBox 15">
            <a:extLst>
              <a:ext uri="{FF2B5EF4-FFF2-40B4-BE49-F238E27FC236}">
                <a16:creationId xmlns:a16="http://schemas.microsoft.com/office/drawing/2014/main" id="{0F23A6F3-FC41-D68E-5F61-90A57D0C8EC6}"/>
              </a:ext>
            </a:extLst>
          </p:cNvPr>
          <p:cNvSpPr txBox="1"/>
          <p:nvPr/>
        </p:nvSpPr>
        <p:spPr>
          <a:xfrm rot="10800000" flipH="1" flipV="1">
            <a:off x="8570132" y="1411279"/>
            <a:ext cx="3545668" cy="707886"/>
          </a:xfrm>
          <a:prstGeom prst="rect">
            <a:avLst/>
          </a:prstGeom>
          <a:noFill/>
          <a:ln>
            <a:solidFill>
              <a:schemeClr val="tx1"/>
            </a:solidFill>
          </a:ln>
        </p:spPr>
        <p:txBody>
          <a:bodyPr wrap="square" rtlCol="0">
            <a:spAutoFit/>
          </a:bodyPr>
          <a:lstStyle/>
          <a:p>
            <a:pPr algn="l"/>
            <a:r>
              <a:rPr lang="en-US" sz="2000" b="0" i="0" u="none" strike="noStrike" baseline="0" dirty="0">
                <a:solidFill>
                  <a:srgbClr val="000000"/>
                </a:solidFill>
              </a:rPr>
              <a:t>CONCATENATE(@[FirstName],</a:t>
            </a:r>
          </a:p>
          <a:p>
            <a:pPr algn="l"/>
            <a:r>
              <a:rPr lang="en-US" sz="2000" b="0" i="0" u="none" strike="noStrike" baseline="0" dirty="0">
                <a:solidFill>
                  <a:srgbClr val="000000"/>
                </a:solidFill>
              </a:rPr>
              <a:t> ‘-’, @[LastName])</a:t>
            </a:r>
            <a:endParaRPr lang="en-US" sz="2000" dirty="0"/>
          </a:p>
        </p:txBody>
      </p:sp>
      <p:sp>
        <p:nvSpPr>
          <p:cNvPr id="18" name="TextBox 17">
            <a:extLst>
              <a:ext uri="{FF2B5EF4-FFF2-40B4-BE49-F238E27FC236}">
                <a16:creationId xmlns:a16="http://schemas.microsoft.com/office/drawing/2014/main" id="{FEDCEB0F-711C-A69D-A673-542281D43634}"/>
              </a:ext>
            </a:extLst>
          </p:cNvPr>
          <p:cNvSpPr txBox="1"/>
          <p:nvPr/>
        </p:nvSpPr>
        <p:spPr>
          <a:xfrm rot="10800000" flipH="1" flipV="1">
            <a:off x="7085984" y="4180924"/>
            <a:ext cx="2723751" cy="707886"/>
          </a:xfrm>
          <a:prstGeom prst="rect">
            <a:avLst/>
          </a:prstGeom>
          <a:noFill/>
          <a:ln>
            <a:solidFill>
              <a:schemeClr val="tx1"/>
            </a:solidFill>
          </a:ln>
        </p:spPr>
        <p:txBody>
          <a:bodyPr wrap="square" rtlCol="0">
            <a:spAutoFit/>
          </a:bodyPr>
          <a:lstStyle/>
          <a:p>
            <a:pPr algn="l"/>
            <a:r>
              <a:rPr lang="en-US" sz="2000" dirty="0" err="1">
                <a:solidFill>
                  <a:srgbClr val="000000"/>
                </a:solidFill>
              </a:rPr>
              <a:t>d</a:t>
            </a:r>
            <a:r>
              <a:rPr lang="en-US" sz="2000" b="0" i="0" u="none" strike="noStrike" baseline="0" dirty="0" err="1">
                <a:solidFill>
                  <a:srgbClr val="000000"/>
                </a:solidFill>
              </a:rPr>
              <a:t>f</a:t>
            </a:r>
            <a:r>
              <a:rPr lang="en-US" sz="2000" b="0" i="0" u="none" strike="noStrike" baseline="0" dirty="0">
                <a:solidFill>
                  <a:srgbClr val="000000"/>
                </a:solidFill>
              </a:rPr>
              <a:t>[‘FirstName’].str.cat(</a:t>
            </a:r>
            <a:r>
              <a:rPr lang="en-US" sz="2000" b="0" i="0" u="none" strike="noStrike" baseline="0" dirty="0" err="1">
                <a:solidFill>
                  <a:srgbClr val="000000"/>
                </a:solidFill>
              </a:rPr>
              <a:t>df</a:t>
            </a:r>
            <a:r>
              <a:rPr lang="en-US" sz="2000" b="0" i="0" u="none" strike="noStrike" baseline="0" dirty="0">
                <a:solidFill>
                  <a:srgbClr val="000000"/>
                </a:solidFill>
              </a:rPr>
              <a:t>[‘</a:t>
            </a:r>
            <a:r>
              <a:rPr lang="en-US" sz="2000" b="0" i="0" u="none" strike="noStrike" baseline="0" dirty="0" err="1">
                <a:solidFill>
                  <a:srgbClr val="000000"/>
                </a:solidFill>
              </a:rPr>
              <a:t>LastName</a:t>
            </a:r>
            <a:r>
              <a:rPr lang="en-US" sz="2000" b="0" i="0" u="none" strike="noStrike" baseline="0" dirty="0">
                <a:solidFill>
                  <a:srgbClr val="000000"/>
                </a:solidFill>
              </a:rPr>
              <a:t>’],</a:t>
            </a:r>
            <a:r>
              <a:rPr lang="en-US" sz="2000" b="0" i="0" u="none" strike="noStrike" baseline="0" dirty="0" err="1">
                <a:solidFill>
                  <a:srgbClr val="000000"/>
                </a:solidFill>
              </a:rPr>
              <a:t>sep</a:t>
            </a:r>
            <a:r>
              <a:rPr lang="en-US" sz="2000" b="0" i="0" u="none" strike="noStrike" baseline="0" dirty="0">
                <a:solidFill>
                  <a:srgbClr val="000000"/>
                </a:solidFill>
              </a:rPr>
              <a:t>=‘-’)</a:t>
            </a:r>
          </a:p>
        </p:txBody>
      </p:sp>
      <p:sp>
        <p:nvSpPr>
          <p:cNvPr id="19" name="TextBox 18">
            <a:extLst>
              <a:ext uri="{FF2B5EF4-FFF2-40B4-BE49-F238E27FC236}">
                <a16:creationId xmlns:a16="http://schemas.microsoft.com/office/drawing/2014/main" id="{4D7A12D9-8271-7370-46F1-6D77EC6353A0}"/>
              </a:ext>
            </a:extLst>
          </p:cNvPr>
          <p:cNvSpPr txBox="1"/>
          <p:nvPr/>
        </p:nvSpPr>
        <p:spPr>
          <a:xfrm rot="10800000" flipH="1" flipV="1">
            <a:off x="7085984" y="5496779"/>
            <a:ext cx="2390377" cy="707886"/>
          </a:xfrm>
          <a:prstGeom prst="rect">
            <a:avLst/>
          </a:prstGeom>
          <a:noFill/>
          <a:ln>
            <a:solidFill>
              <a:schemeClr val="tx1"/>
            </a:solidFill>
          </a:ln>
        </p:spPr>
        <p:txBody>
          <a:bodyPr wrap="square" rtlCol="0">
            <a:spAutoFit/>
          </a:bodyPr>
          <a:lstStyle/>
          <a:p>
            <a:pPr algn="l"/>
            <a:r>
              <a:rPr lang="en-US" sz="2000" dirty="0" err="1">
                <a:solidFill>
                  <a:srgbClr val="000000"/>
                </a:solidFill>
              </a:rPr>
              <a:t>d</a:t>
            </a:r>
            <a:r>
              <a:rPr lang="en-US" sz="2000" b="0" i="0" u="none" strike="noStrike" baseline="0" dirty="0" err="1">
                <a:solidFill>
                  <a:srgbClr val="000000"/>
                </a:solidFill>
              </a:rPr>
              <a:t>f</a:t>
            </a:r>
            <a:r>
              <a:rPr lang="en-US" sz="2000" b="0" i="0" u="none" strike="noStrike" baseline="0" dirty="0">
                <a:solidFill>
                  <a:srgbClr val="000000"/>
                </a:solidFill>
              </a:rPr>
              <a:t>[‘FirstName’] + ‘</a:t>
            </a:r>
            <a:r>
              <a:rPr lang="en-US" sz="2000" dirty="0">
                <a:solidFill>
                  <a:srgbClr val="000000"/>
                </a:solidFill>
              </a:rPr>
              <a:t> </a:t>
            </a:r>
            <a:r>
              <a:rPr lang="en-US" sz="2000" b="0" i="0" u="none" strike="noStrike" baseline="0" dirty="0">
                <a:solidFill>
                  <a:srgbClr val="000000"/>
                </a:solidFill>
              </a:rPr>
              <a:t>’ + </a:t>
            </a:r>
            <a:r>
              <a:rPr lang="en-US" sz="2000" b="0" i="0" u="none" strike="noStrike" baseline="0" dirty="0" err="1">
                <a:solidFill>
                  <a:srgbClr val="000000"/>
                </a:solidFill>
              </a:rPr>
              <a:t>df</a:t>
            </a:r>
            <a:r>
              <a:rPr lang="en-US" sz="2000" b="0" i="0" u="none" strike="noStrike" baseline="0" dirty="0">
                <a:solidFill>
                  <a:srgbClr val="000000"/>
                </a:solidFill>
              </a:rPr>
              <a:t>[‘</a:t>
            </a:r>
            <a:r>
              <a:rPr lang="en-US" sz="2000" b="0" i="0" u="none" strike="noStrike" baseline="0" dirty="0" err="1">
                <a:solidFill>
                  <a:srgbClr val="000000"/>
                </a:solidFill>
              </a:rPr>
              <a:t>LastName</a:t>
            </a:r>
            <a:r>
              <a:rPr lang="en-US" sz="2000" b="0" i="0" u="none" strike="noStrike" baseline="0" dirty="0">
                <a:solidFill>
                  <a:srgbClr val="000000"/>
                </a:solidFill>
              </a:rPr>
              <a:t>’]</a:t>
            </a:r>
          </a:p>
        </p:txBody>
      </p:sp>
      <p:cxnSp>
        <p:nvCxnSpPr>
          <p:cNvPr id="23" name="Straight Connector 22">
            <a:extLst>
              <a:ext uri="{FF2B5EF4-FFF2-40B4-BE49-F238E27FC236}">
                <a16:creationId xmlns:a16="http://schemas.microsoft.com/office/drawing/2014/main" id="{7433AA95-D22C-B5F0-914B-E03299168802}"/>
              </a:ext>
            </a:extLst>
          </p:cNvPr>
          <p:cNvCxnSpPr>
            <a:cxnSpLocks/>
          </p:cNvCxnSpPr>
          <p:nvPr/>
        </p:nvCxnSpPr>
        <p:spPr>
          <a:xfrm>
            <a:off x="-9528" y="5206818"/>
            <a:ext cx="1220152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82B2B17A-22BD-2FB0-7ABF-2178562109FC}"/>
              </a:ext>
            </a:extLst>
          </p:cNvPr>
          <p:cNvCxnSpPr>
            <a:cxnSpLocks/>
          </p:cNvCxnSpPr>
          <p:nvPr/>
        </p:nvCxnSpPr>
        <p:spPr>
          <a:xfrm>
            <a:off x="-9528" y="3932919"/>
            <a:ext cx="12201528" cy="8799"/>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25" name="Table 24">
            <a:extLst>
              <a:ext uri="{FF2B5EF4-FFF2-40B4-BE49-F238E27FC236}">
                <a16:creationId xmlns:a16="http://schemas.microsoft.com/office/drawing/2014/main" id="{6C2E2D56-8C35-9F13-A534-2945694456F4}"/>
              </a:ext>
            </a:extLst>
          </p:cNvPr>
          <p:cNvGraphicFramePr>
            <a:graphicFrameLocks noGrp="1"/>
          </p:cNvGraphicFramePr>
          <p:nvPr>
            <p:extLst>
              <p:ext uri="{D42A27DB-BD31-4B8C-83A1-F6EECF244321}">
                <p14:modId xmlns:p14="http://schemas.microsoft.com/office/powerpoint/2010/main" val="3766041857"/>
              </p:ext>
            </p:extLst>
          </p:nvPr>
        </p:nvGraphicFramePr>
        <p:xfrm>
          <a:off x="4263132" y="4008449"/>
          <a:ext cx="1651247" cy="1112520"/>
        </p:xfrm>
        <a:graphic>
          <a:graphicData uri="http://schemas.openxmlformats.org/drawingml/2006/table">
            <a:tbl>
              <a:tblPr bandRow="1">
                <a:tableStyleId>{5C22544A-7EE6-4342-B048-85BDC9FD1C3A}</a:tableStyleId>
              </a:tblPr>
              <a:tblGrid>
                <a:gridCol w="1651247">
                  <a:extLst>
                    <a:ext uri="{9D8B030D-6E8A-4147-A177-3AD203B41FA5}">
                      <a16:colId xmlns:a16="http://schemas.microsoft.com/office/drawing/2014/main" val="3246516980"/>
                    </a:ext>
                  </a:extLst>
                </a:gridCol>
              </a:tblGrid>
              <a:tr h="370840">
                <a:tc>
                  <a:txBody>
                    <a:bodyPr/>
                    <a:lstStyle/>
                    <a:p>
                      <a:r>
                        <a:rPr lang="en-US" dirty="0"/>
                        <a:t>John Doe</a:t>
                      </a:r>
                    </a:p>
                  </a:txBody>
                  <a:tcPr/>
                </a:tc>
                <a:extLst>
                  <a:ext uri="{0D108BD9-81ED-4DB2-BD59-A6C34878D82A}">
                    <a16:rowId xmlns:a16="http://schemas.microsoft.com/office/drawing/2014/main" val="3170868464"/>
                  </a:ext>
                </a:extLst>
              </a:tr>
              <a:tr h="370840">
                <a:tc>
                  <a:txBody>
                    <a:bodyPr/>
                    <a:lstStyle/>
                    <a:p>
                      <a:r>
                        <a:rPr lang="en-US" dirty="0"/>
                        <a:t>Sally </a:t>
                      </a:r>
                      <a:r>
                        <a:rPr lang="en-US" dirty="0" err="1"/>
                        <a:t>Jaikel</a:t>
                      </a:r>
                      <a:endParaRPr lang="en-US" dirty="0"/>
                    </a:p>
                  </a:txBody>
                  <a:tcPr/>
                </a:tc>
                <a:extLst>
                  <a:ext uri="{0D108BD9-81ED-4DB2-BD59-A6C34878D82A}">
                    <a16:rowId xmlns:a16="http://schemas.microsoft.com/office/drawing/2014/main" val="1573748801"/>
                  </a:ext>
                </a:extLst>
              </a:tr>
              <a:tr h="370840">
                <a:tc>
                  <a:txBody>
                    <a:bodyPr/>
                    <a:lstStyle/>
                    <a:p>
                      <a:r>
                        <a:rPr lang="en-US" dirty="0"/>
                        <a:t>Arun Thomson</a:t>
                      </a:r>
                    </a:p>
                  </a:txBody>
                  <a:tcPr/>
                </a:tc>
                <a:extLst>
                  <a:ext uri="{0D108BD9-81ED-4DB2-BD59-A6C34878D82A}">
                    <a16:rowId xmlns:a16="http://schemas.microsoft.com/office/drawing/2014/main" val="3552300743"/>
                  </a:ext>
                </a:extLst>
              </a:tr>
            </a:tbl>
          </a:graphicData>
        </a:graphic>
      </p:graphicFrame>
      <p:graphicFrame>
        <p:nvGraphicFramePr>
          <p:cNvPr id="27" name="Table 26">
            <a:extLst>
              <a:ext uri="{FF2B5EF4-FFF2-40B4-BE49-F238E27FC236}">
                <a16:creationId xmlns:a16="http://schemas.microsoft.com/office/drawing/2014/main" id="{0CDC9803-DDA1-4D2B-4018-F75AC82B7FCF}"/>
              </a:ext>
            </a:extLst>
          </p:cNvPr>
          <p:cNvGraphicFramePr>
            <a:graphicFrameLocks noGrp="1"/>
          </p:cNvGraphicFramePr>
          <p:nvPr>
            <p:extLst>
              <p:ext uri="{D42A27DB-BD31-4B8C-83A1-F6EECF244321}">
                <p14:modId xmlns:p14="http://schemas.microsoft.com/office/powerpoint/2010/main" val="748998313"/>
              </p:ext>
            </p:extLst>
          </p:nvPr>
        </p:nvGraphicFramePr>
        <p:xfrm>
          <a:off x="4263132" y="5269887"/>
          <a:ext cx="1651247" cy="1112520"/>
        </p:xfrm>
        <a:graphic>
          <a:graphicData uri="http://schemas.openxmlformats.org/drawingml/2006/table">
            <a:tbl>
              <a:tblPr bandRow="1">
                <a:tableStyleId>{5C22544A-7EE6-4342-B048-85BDC9FD1C3A}</a:tableStyleId>
              </a:tblPr>
              <a:tblGrid>
                <a:gridCol w="1651247">
                  <a:extLst>
                    <a:ext uri="{9D8B030D-6E8A-4147-A177-3AD203B41FA5}">
                      <a16:colId xmlns:a16="http://schemas.microsoft.com/office/drawing/2014/main" val="3246516980"/>
                    </a:ext>
                  </a:extLst>
                </a:gridCol>
              </a:tblGrid>
              <a:tr h="370840">
                <a:tc>
                  <a:txBody>
                    <a:bodyPr/>
                    <a:lstStyle/>
                    <a:p>
                      <a:r>
                        <a:rPr lang="en-US" dirty="0"/>
                        <a:t>John-Doe</a:t>
                      </a:r>
                    </a:p>
                  </a:txBody>
                  <a:tcPr/>
                </a:tc>
                <a:extLst>
                  <a:ext uri="{0D108BD9-81ED-4DB2-BD59-A6C34878D82A}">
                    <a16:rowId xmlns:a16="http://schemas.microsoft.com/office/drawing/2014/main" val="3170868464"/>
                  </a:ext>
                </a:extLst>
              </a:tr>
              <a:tr h="370840">
                <a:tc>
                  <a:txBody>
                    <a:bodyPr/>
                    <a:lstStyle/>
                    <a:p>
                      <a:r>
                        <a:rPr lang="en-US" dirty="0"/>
                        <a:t>Sally-</a:t>
                      </a:r>
                      <a:r>
                        <a:rPr lang="en-US" dirty="0" err="1"/>
                        <a:t>Jaikel</a:t>
                      </a:r>
                      <a:endParaRPr lang="en-US" dirty="0"/>
                    </a:p>
                  </a:txBody>
                  <a:tcPr/>
                </a:tc>
                <a:extLst>
                  <a:ext uri="{0D108BD9-81ED-4DB2-BD59-A6C34878D82A}">
                    <a16:rowId xmlns:a16="http://schemas.microsoft.com/office/drawing/2014/main" val="1573748801"/>
                  </a:ext>
                </a:extLst>
              </a:tr>
              <a:tr h="370840">
                <a:tc>
                  <a:txBody>
                    <a:bodyPr/>
                    <a:lstStyle/>
                    <a:p>
                      <a:r>
                        <a:rPr lang="en-US" dirty="0"/>
                        <a:t>Arun-Thomson</a:t>
                      </a:r>
                    </a:p>
                  </a:txBody>
                  <a:tcPr/>
                </a:tc>
                <a:extLst>
                  <a:ext uri="{0D108BD9-81ED-4DB2-BD59-A6C34878D82A}">
                    <a16:rowId xmlns:a16="http://schemas.microsoft.com/office/drawing/2014/main" val="3552300743"/>
                  </a:ext>
                </a:extLst>
              </a:tr>
            </a:tbl>
          </a:graphicData>
        </a:graphic>
      </p:graphicFrame>
      <p:cxnSp>
        <p:nvCxnSpPr>
          <p:cNvPr id="28" name="Straight Connector 27">
            <a:extLst>
              <a:ext uri="{FF2B5EF4-FFF2-40B4-BE49-F238E27FC236}">
                <a16:creationId xmlns:a16="http://schemas.microsoft.com/office/drawing/2014/main" id="{04AF77FF-DF55-967B-60D9-892C08009861}"/>
              </a:ext>
            </a:extLst>
          </p:cNvPr>
          <p:cNvCxnSpPr>
            <a:cxnSpLocks/>
          </p:cNvCxnSpPr>
          <p:nvPr/>
        </p:nvCxnSpPr>
        <p:spPr>
          <a:xfrm>
            <a:off x="4762" y="6450758"/>
            <a:ext cx="12201528" cy="45305"/>
          </a:xfrm>
          <a:prstGeom prst="line">
            <a:avLst/>
          </a:prstGeom>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E46EF009-A755-637E-1E16-807C9ED6151B}"/>
              </a:ext>
            </a:extLst>
          </p:cNvPr>
          <p:cNvSpPr txBox="1"/>
          <p:nvPr/>
        </p:nvSpPr>
        <p:spPr>
          <a:xfrm>
            <a:off x="269067" y="2999421"/>
            <a:ext cx="3596344" cy="830997"/>
          </a:xfrm>
          <a:prstGeom prst="rect">
            <a:avLst/>
          </a:prstGeom>
          <a:noFill/>
        </p:spPr>
        <p:txBody>
          <a:bodyPr wrap="square" rtlCol="0">
            <a:spAutoFit/>
          </a:bodyPr>
          <a:lstStyle/>
          <a:p>
            <a:r>
              <a:rPr lang="en-US" sz="2400" b="1" dirty="0"/>
              <a:t>Generate Utterances from Formula using LLM.</a:t>
            </a:r>
          </a:p>
        </p:txBody>
      </p:sp>
      <p:sp>
        <p:nvSpPr>
          <p:cNvPr id="30" name="TextBox 29">
            <a:extLst>
              <a:ext uri="{FF2B5EF4-FFF2-40B4-BE49-F238E27FC236}">
                <a16:creationId xmlns:a16="http://schemas.microsoft.com/office/drawing/2014/main" id="{32CBE47C-E472-10AF-453F-64F6FBECDC68}"/>
              </a:ext>
            </a:extLst>
          </p:cNvPr>
          <p:cNvSpPr txBox="1"/>
          <p:nvPr/>
        </p:nvSpPr>
        <p:spPr>
          <a:xfrm>
            <a:off x="3933681" y="2851766"/>
            <a:ext cx="3078796" cy="1107996"/>
          </a:xfrm>
          <a:prstGeom prst="rect">
            <a:avLst/>
          </a:prstGeom>
          <a:noFill/>
        </p:spPr>
        <p:txBody>
          <a:bodyPr wrap="square" rtlCol="0">
            <a:spAutoFit/>
          </a:bodyPr>
          <a:lstStyle/>
          <a:p>
            <a:r>
              <a:rPr lang="en-US" sz="2200" b="1" dirty="0"/>
              <a:t>Validator 1</a:t>
            </a:r>
            <a:r>
              <a:rPr lang="en-US" sz="2200" dirty="0"/>
              <a:t>: Generate Output from utterances using LLM.</a:t>
            </a:r>
          </a:p>
        </p:txBody>
      </p:sp>
      <p:sp>
        <p:nvSpPr>
          <p:cNvPr id="31" name="TextBox 30">
            <a:extLst>
              <a:ext uri="{FF2B5EF4-FFF2-40B4-BE49-F238E27FC236}">
                <a16:creationId xmlns:a16="http://schemas.microsoft.com/office/drawing/2014/main" id="{1622F8EA-C1F2-827E-10A7-E6909072B04C}"/>
              </a:ext>
            </a:extLst>
          </p:cNvPr>
          <p:cNvSpPr txBox="1"/>
          <p:nvPr/>
        </p:nvSpPr>
        <p:spPr>
          <a:xfrm>
            <a:off x="7014781" y="2848680"/>
            <a:ext cx="5013686" cy="1107996"/>
          </a:xfrm>
          <a:prstGeom prst="rect">
            <a:avLst/>
          </a:prstGeom>
          <a:noFill/>
        </p:spPr>
        <p:txBody>
          <a:bodyPr wrap="square" rtlCol="0">
            <a:spAutoFit/>
          </a:bodyPr>
          <a:lstStyle/>
          <a:p>
            <a:r>
              <a:rPr lang="en-US" sz="2200" b="1" dirty="0"/>
              <a:t>Validator 2</a:t>
            </a:r>
            <a:r>
              <a:rPr lang="en-US" sz="2200" dirty="0"/>
              <a:t>: Generate Python code from utterances using LLM and execute Python code to generate Output.</a:t>
            </a:r>
          </a:p>
        </p:txBody>
      </p:sp>
      <p:graphicFrame>
        <p:nvGraphicFramePr>
          <p:cNvPr id="32" name="Table 31">
            <a:extLst>
              <a:ext uri="{FF2B5EF4-FFF2-40B4-BE49-F238E27FC236}">
                <a16:creationId xmlns:a16="http://schemas.microsoft.com/office/drawing/2014/main" id="{4F507223-41B4-C160-0D8F-D47A31C85214}"/>
              </a:ext>
            </a:extLst>
          </p:cNvPr>
          <p:cNvGraphicFramePr>
            <a:graphicFrameLocks noGrp="1"/>
          </p:cNvGraphicFramePr>
          <p:nvPr>
            <p:extLst>
              <p:ext uri="{D42A27DB-BD31-4B8C-83A1-F6EECF244321}">
                <p14:modId xmlns:p14="http://schemas.microsoft.com/office/powerpoint/2010/main" val="3292596129"/>
              </p:ext>
            </p:extLst>
          </p:nvPr>
        </p:nvGraphicFramePr>
        <p:xfrm>
          <a:off x="9926790" y="4018374"/>
          <a:ext cx="1651247" cy="1112520"/>
        </p:xfrm>
        <a:graphic>
          <a:graphicData uri="http://schemas.openxmlformats.org/drawingml/2006/table">
            <a:tbl>
              <a:tblPr bandRow="1">
                <a:tableStyleId>{5C22544A-7EE6-4342-B048-85BDC9FD1C3A}</a:tableStyleId>
              </a:tblPr>
              <a:tblGrid>
                <a:gridCol w="1651247">
                  <a:extLst>
                    <a:ext uri="{9D8B030D-6E8A-4147-A177-3AD203B41FA5}">
                      <a16:colId xmlns:a16="http://schemas.microsoft.com/office/drawing/2014/main" val="3246516980"/>
                    </a:ext>
                  </a:extLst>
                </a:gridCol>
              </a:tblGrid>
              <a:tr h="370840">
                <a:tc>
                  <a:txBody>
                    <a:bodyPr/>
                    <a:lstStyle/>
                    <a:p>
                      <a:r>
                        <a:rPr lang="en-US" dirty="0"/>
                        <a:t>John Doe</a:t>
                      </a:r>
                    </a:p>
                  </a:txBody>
                  <a:tcPr/>
                </a:tc>
                <a:extLst>
                  <a:ext uri="{0D108BD9-81ED-4DB2-BD59-A6C34878D82A}">
                    <a16:rowId xmlns:a16="http://schemas.microsoft.com/office/drawing/2014/main" val="3170868464"/>
                  </a:ext>
                </a:extLst>
              </a:tr>
              <a:tr h="370840">
                <a:tc>
                  <a:txBody>
                    <a:bodyPr/>
                    <a:lstStyle/>
                    <a:p>
                      <a:r>
                        <a:rPr lang="en-US" dirty="0"/>
                        <a:t>Sally </a:t>
                      </a:r>
                      <a:r>
                        <a:rPr lang="en-US" dirty="0" err="1"/>
                        <a:t>Jaikel</a:t>
                      </a:r>
                      <a:endParaRPr lang="en-US" dirty="0"/>
                    </a:p>
                  </a:txBody>
                  <a:tcPr/>
                </a:tc>
                <a:extLst>
                  <a:ext uri="{0D108BD9-81ED-4DB2-BD59-A6C34878D82A}">
                    <a16:rowId xmlns:a16="http://schemas.microsoft.com/office/drawing/2014/main" val="1573748801"/>
                  </a:ext>
                </a:extLst>
              </a:tr>
              <a:tr h="370840">
                <a:tc>
                  <a:txBody>
                    <a:bodyPr/>
                    <a:lstStyle/>
                    <a:p>
                      <a:r>
                        <a:rPr lang="en-US" dirty="0"/>
                        <a:t>Arun Thomson</a:t>
                      </a:r>
                    </a:p>
                  </a:txBody>
                  <a:tcPr/>
                </a:tc>
                <a:extLst>
                  <a:ext uri="{0D108BD9-81ED-4DB2-BD59-A6C34878D82A}">
                    <a16:rowId xmlns:a16="http://schemas.microsoft.com/office/drawing/2014/main" val="3552300743"/>
                  </a:ext>
                </a:extLst>
              </a:tr>
            </a:tbl>
          </a:graphicData>
        </a:graphic>
      </p:graphicFrame>
      <p:graphicFrame>
        <p:nvGraphicFramePr>
          <p:cNvPr id="33" name="Table 32">
            <a:extLst>
              <a:ext uri="{FF2B5EF4-FFF2-40B4-BE49-F238E27FC236}">
                <a16:creationId xmlns:a16="http://schemas.microsoft.com/office/drawing/2014/main" id="{4EB55502-DC23-09AA-9B57-CD05AAE2E725}"/>
              </a:ext>
            </a:extLst>
          </p:cNvPr>
          <p:cNvGraphicFramePr>
            <a:graphicFrameLocks noGrp="1"/>
          </p:cNvGraphicFramePr>
          <p:nvPr>
            <p:extLst>
              <p:ext uri="{D42A27DB-BD31-4B8C-83A1-F6EECF244321}">
                <p14:modId xmlns:p14="http://schemas.microsoft.com/office/powerpoint/2010/main" val="1835732268"/>
              </p:ext>
            </p:extLst>
          </p:nvPr>
        </p:nvGraphicFramePr>
        <p:xfrm>
          <a:off x="9926790" y="5279812"/>
          <a:ext cx="1651247" cy="1112520"/>
        </p:xfrm>
        <a:graphic>
          <a:graphicData uri="http://schemas.openxmlformats.org/drawingml/2006/table">
            <a:tbl>
              <a:tblPr bandRow="1">
                <a:tableStyleId>{5C22544A-7EE6-4342-B048-85BDC9FD1C3A}</a:tableStyleId>
              </a:tblPr>
              <a:tblGrid>
                <a:gridCol w="1651247">
                  <a:extLst>
                    <a:ext uri="{9D8B030D-6E8A-4147-A177-3AD203B41FA5}">
                      <a16:colId xmlns:a16="http://schemas.microsoft.com/office/drawing/2014/main" val="3246516980"/>
                    </a:ext>
                  </a:extLst>
                </a:gridCol>
              </a:tblGrid>
              <a:tr h="370840">
                <a:tc>
                  <a:txBody>
                    <a:bodyPr/>
                    <a:lstStyle/>
                    <a:p>
                      <a:r>
                        <a:rPr lang="en-US" dirty="0"/>
                        <a:t>John-Doe</a:t>
                      </a:r>
                    </a:p>
                  </a:txBody>
                  <a:tcPr/>
                </a:tc>
                <a:extLst>
                  <a:ext uri="{0D108BD9-81ED-4DB2-BD59-A6C34878D82A}">
                    <a16:rowId xmlns:a16="http://schemas.microsoft.com/office/drawing/2014/main" val="3170868464"/>
                  </a:ext>
                </a:extLst>
              </a:tr>
              <a:tr h="370840">
                <a:tc>
                  <a:txBody>
                    <a:bodyPr/>
                    <a:lstStyle/>
                    <a:p>
                      <a:r>
                        <a:rPr lang="en-US" dirty="0"/>
                        <a:t>Sally-</a:t>
                      </a:r>
                      <a:r>
                        <a:rPr lang="en-US" dirty="0" err="1"/>
                        <a:t>Jaikel</a:t>
                      </a:r>
                      <a:endParaRPr lang="en-US" dirty="0"/>
                    </a:p>
                  </a:txBody>
                  <a:tcPr/>
                </a:tc>
                <a:extLst>
                  <a:ext uri="{0D108BD9-81ED-4DB2-BD59-A6C34878D82A}">
                    <a16:rowId xmlns:a16="http://schemas.microsoft.com/office/drawing/2014/main" val="1573748801"/>
                  </a:ext>
                </a:extLst>
              </a:tr>
              <a:tr h="370840">
                <a:tc>
                  <a:txBody>
                    <a:bodyPr/>
                    <a:lstStyle/>
                    <a:p>
                      <a:r>
                        <a:rPr lang="en-US" dirty="0"/>
                        <a:t>Arun-Thomson</a:t>
                      </a:r>
                    </a:p>
                  </a:txBody>
                  <a:tcPr/>
                </a:tc>
                <a:extLst>
                  <a:ext uri="{0D108BD9-81ED-4DB2-BD59-A6C34878D82A}">
                    <a16:rowId xmlns:a16="http://schemas.microsoft.com/office/drawing/2014/main" val="3552300743"/>
                  </a:ext>
                </a:extLst>
              </a:tr>
            </a:tbl>
          </a:graphicData>
        </a:graphic>
      </p:graphicFrame>
      <p:cxnSp>
        <p:nvCxnSpPr>
          <p:cNvPr id="35" name="Straight Connector 34">
            <a:extLst>
              <a:ext uri="{FF2B5EF4-FFF2-40B4-BE49-F238E27FC236}">
                <a16:creationId xmlns:a16="http://schemas.microsoft.com/office/drawing/2014/main" id="{3C95E1D2-5670-10F9-CDD3-6136B4F06BB0}"/>
              </a:ext>
            </a:extLst>
          </p:cNvPr>
          <p:cNvCxnSpPr/>
          <p:nvPr/>
        </p:nvCxnSpPr>
        <p:spPr>
          <a:xfrm>
            <a:off x="3865411" y="2950962"/>
            <a:ext cx="0" cy="3449865"/>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5ADD3C5-8368-B71A-6AAE-9B45989C7AE7}"/>
              </a:ext>
            </a:extLst>
          </p:cNvPr>
          <p:cNvCxnSpPr/>
          <p:nvPr/>
        </p:nvCxnSpPr>
        <p:spPr>
          <a:xfrm>
            <a:off x="6951518" y="2932542"/>
            <a:ext cx="0" cy="3449865"/>
          </a:xfrm>
          <a:prstGeom prst="line">
            <a:avLst/>
          </a:prstGeom>
        </p:spPr>
        <p:style>
          <a:lnRef idx="2">
            <a:schemeClr val="accent1"/>
          </a:lnRef>
          <a:fillRef idx="0">
            <a:schemeClr val="accent1"/>
          </a:fillRef>
          <a:effectRef idx="1">
            <a:schemeClr val="accent1"/>
          </a:effectRef>
          <a:fontRef idx="minor">
            <a:schemeClr val="tx1"/>
          </a:fontRef>
        </p:style>
      </p:cxnSp>
      <p:sp>
        <p:nvSpPr>
          <p:cNvPr id="40" name="Multiplication Sign 39">
            <a:extLst>
              <a:ext uri="{FF2B5EF4-FFF2-40B4-BE49-F238E27FC236}">
                <a16:creationId xmlns:a16="http://schemas.microsoft.com/office/drawing/2014/main" id="{01A38943-A991-55E7-3FF1-80DA45B481A0}"/>
              </a:ext>
            </a:extLst>
          </p:cNvPr>
          <p:cNvSpPr/>
          <p:nvPr/>
        </p:nvSpPr>
        <p:spPr>
          <a:xfrm>
            <a:off x="6096000" y="4360675"/>
            <a:ext cx="333375" cy="432158"/>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ultiplication Sign 40">
            <a:extLst>
              <a:ext uri="{FF2B5EF4-FFF2-40B4-BE49-F238E27FC236}">
                <a16:creationId xmlns:a16="http://schemas.microsoft.com/office/drawing/2014/main" id="{B1EE6856-1560-C2F9-AEF4-D699FA23A9BF}"/>
              </a:ext>
            </a:extLst>
          </p:cNvPr>
          <p:cNvSpPr/>
          <p:nvPr/>
        </p:nvSpPr>
        <p:spPr>
          <a:xfrm>
            <a:off x="11695092" y="4313433"/>
            <a:ext cx="333375" cy="432158"/>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9843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10" grpId="0"/>
      <p:bldP spid="18" grpId="0" animBg="1"/>
      <p:bldP spid="19" grpId="0" animBg="1"/>
      <p:bldP spid="29" grpId="0"/>
      <p:bldP spid="30" grpId="0"/>
      <p:bldP spid="31" grpId="0"/>
      <p:bldP spid="40" grpId="0" animBg="1"/>
      <p:bldP spid="4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24012-1EA1-6537-7727-5BAB1DC46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F4207-106D-314A-955F-A9A12618AB8D}"/>
              </a:ext>
            </a:extLst>
          </p:cNvPr>
          <p:cNvSpPr>
            <a:spLocks noGrp="1"/>
          </p:cNvSpPr>
          <p:nvPr>
            <p:ph type="title"/>
          </p:nvPr>
        </p:nvSpPr>
        <p:spPr>
          <a:xfrm>
            <a:off x="0" y="1"/>
            <a:ext cx="12192000" cy="914400"/>
          </a:xfrm>
        </p:spPr>
        <p:txBody>
          <a:bodyPr/>
          <a:lstStyle/>
          <a:p>
            <a:pPr algn="ctr"/>
            <a:r>
              <a:rPr lang="en-US" b="1" dirty="0"/>
              <a:t>NL2Code Evaluation: Multiple correct outputs</a:t>
            </a:r>
          </a:p>
        </p:txBody>
      </p:sp>
      <p:sp>
        <p:nvSpPr>
          <p:cNvPr id="5" name="TextBox 4">
            <a:extLst>
              <a:ext uri="{FF2B5EF4-FFF2-40B4-BE49-F238E27FC236}">
                <a16:creationId xmlns:a16="http://schemas.microsoft.com/office/drawing/2014/main" id="{EA6AEADA-145D-99BD-B78C-F76C1612F70F}"/>
              </a:ext>
            </a:extLst>
          </p:cNvPr>
          <p:cNvSpPr txBox="1"/>
          <p:nvPr/>
        </p:nvSpPr>
        <p:spPr>
          <a:xfrm rot="10800000" flipH="1" flipV="1">
            <a:off x="202569" y="4285920"/>
            <a:ext cx="5213739" cy="1107996"/>
          </a:xfrm>
          <a:prstGeom prst="rect">
            <a:avLst/>
          </a:prstGeom>
          <a:noFill/>
          <a:ln>
            <a:solidFill>
              <a:schemeClr val="tx1"/>
            </a:solidFill>
          </a:ln>
        </p:spPr>
        <p:txBody>
          <a:bodyPr wrap="square" rtlCol="0">
            <a:spAutoFit/>
          </a:bodyPr>
          <a:lstStyle/>
          <a:p>
            <a:pPr algn="l"/>
            <a:r>
              <a:rPr lang="en-US" sz="2200" b="0" i="0" u="none" strike="noStrike" baseline="0" dirty="0">
                <a:solidFill>
                  <a:srgbClr val="0000FF"/>
                </a:solidFill>
                <a:latin typeface="Inconsolatazi4-Regular"/>
              </a:rPr>
              <a:t>assert </a:t>
            </a:r>
            <a:r>
              <a:rPr lang="en-US" sz="2200" b="0" i="0" u="none" strike="noStrike" baseline="0" dirty="0">
                <a:solidFill>
                  <a:srgbClr val="000000"/>
                </a:solidFill>
                <a:latin typeface="Inconsolatazi4-Regular"/>
              </a:rPr>
              <a:t>f(</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aab_cbbbc</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 == </a:t>
            </a:r>
            <a:r>
              <a:rPr lang="en-US" sz="2200" b="0" i="0" u="none" strike="noStrike" baseline="0" dirty="0">
                <a:solidFill>
                  <a:srgbClr val="808080"/>
                </a:solidFill>
                <a:latin typeface="Inconsolatazi4-Regular"/>
              </a:rPr>
              <a:t>'Found a match !’</a:t>
            </a:r>
          </a:p>
          <a:p>
            <a:pPr algn="l"/>
            <a:r>
              <a:rPr lang="en-US" sz="2200" b="0" i="0" u="none" strike="noStrike" baseline="0" dirty="0">
                <a:solidFill>
                  <a:srgbClr val="0000FF"/>
                </a:solidFill>
                <a:latin typeface="Inconsolatazi4-Regular"/>
              </a:rPr>
              <a:t>assert </a:t>
            </a:r>
            <a:r>
              <a:rPr lang="en-US" sz="2200" b="0" i="0" u="none" strike="noStrike" baseline="0" dirty="0">
                <a:solidFill>
                  <a:srgbClr val="000000"/>
                </a:solidFill>
                <a:latin typeface="Inconsolatazi4-Regular"/>
              </a:rPr>
              <a:t>f(</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aab_Abbbc</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 == </a:t>
            </a:r>
            <a:r>
              <a:rPr lang="en-US" sz="2200" b="0" i="0" u="none" strike="noStrike" baseline="0" dirty="0">
                <a:solidFill>
                  <a:srgbClr val="808080"/>
                </a:solidFill>
                <a:latin typeface="Inconsolatazi4-Regular"/>
              </a:rPr>
              <a:t>'Not matched !'</a:t>
            </a:r>
            <a:endParaRPr lang="en-US" sz="2200" b="1" i="0" u="none" strike="noStrike" baseline="0" dirty="0">
              <a:solidFill>
                <a:srgbClr val="C0C0C0"/>
              </a:solidFill>
              <a:latin typeface="NimbusSanL-Bold"/>
            </a:endParaRPr>
          </a:p>
          <a:p>
            <a:pPr algn="l"/>
            <a:r>
              <a:rPr lang="en-US" sz="2200" b="0" i="0" u="none" strike="noStrike" baseline="0" dirty="0">
                <a:solidFill>
                  <a:srgbClr val="0000FF"/>
                </a:solidFill>
                <a:latin typeface="Inconsolatazi4-Regular"/>
              </a:rPr>
              <a:t>assert </a:t>
            </a:r>
            <a:r>
              <a:rPr lang="en-US" sz="2200" b="0" i="0" u="none" strike="noStrike" baseline="0" dirty="0">
                <a:solidFill>
                  <a:srgbClr val="000000"/>
                </a:solidFill>
                <a:latin typeface="Inconsolatazi4-Regular"/>
              </a:rPr>
              <a:t>f(</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Aaab_abbbc</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 == </a:t>
            </a:r>
            <a:r>
              <a:rPr lang="en-US" sz="2200" b="0" i="0" u="none" strike="noStrike" baseline="0" dirty="0">
                <a:solidFill>
                  <a:srgbClr val="808080"/>
                </a:solidFill>
                <a:latin typeface="Inconsolatazi4-Regular"/>
              </a:rPr>
              <a:t>'Not matched !'</a:t>
            </a:r>
            <a:endParaRPr lang="en-US" sz="2200" dirty="0"/>
          </a:p>
        </p:txBody>
      </p:sp>
      <p:sp>
        <p:nvSpPr>
          <p:cNvPr id="6" name="TextBox 5">
            <a:extLst>
              <a:ext uri="{FF2B5EF4-FFF2-40B4-BE49-F238E27FC236}">
                <a16:creationId xmlns:a16="http://schemas.microsoft.com/office/drawing/2014/main" id="{BE1ED5AB-DD30-B269-B519-7A3CF3274BC3}"/>
              </a:ext>
            </a:extLst>
          </p:cNvPr>
          <p:cNvSpPr txBox="1"/>
          <p:nvPr/>
        </p:nvSpPr>
        <p:spPr>
          <a:xfrm rot="10800000" flipH="1" flipV="1">
            <a:off x="5909303" y="2237117"/>
            <a:ext cx="6234092" cy="3139321"/>
          </a:xfrm>
          <a:prstGeom prst="rect">
            <a:avLst/>
          </a:prstGeom>
          <a:noFill/>
          <a:ln>
            <a:solidFill>
              <a:schemeClr val="tx1"/>
            </a:solidFill>
          </a:ln>
        </p:spPr>
        <p:txBody>
          <a:bodyPr wrap="square" rtlCol="0">
            <a:spAutoFit/>
          </a:bodyPr>
          <a:lstStyle/>
          <a:p>
            <a:pPr algn="l"/>
            <a:r>
              <a:rPr lang="en-US" sz="2200" b="0" i="0" u="none" strike="noStrike" baseline="0" dirty="0">
                <a:solidFill>
                  <a:srgbClr val="009A00"/>
                </a:solidFill>
                <a:latin typeface="Inconsolatazi4-Regular"/>
              </a:rPr>
              <a:t>validator</a:t>
            </a:r>
          </a:p>
          <a:p>
            <a:pPr algn="l"/>
            <a:r>
              <a:rPr lang="en-US" sz="2200" b="0" i="0" u="none" strike="noStrike" baseline="0" dirty="0">
                <a:solidFill>
                  <a:srgbClr val="0000FF"/>
                </a:solidFill>
                <a:latin typeface="Inconsolatazi4-Regular"/>
              </a:rPr>
              <a:t>assert </a:t>
            </a:r>
            <a:r>
              <a:rPr lang="en-US" sz="2200" b="0" i="0" u="none" strike="noStrike" baseline="0" dirty="0">
                <a:solidFill>
                  <a:srgbClr val="000000"/>
                </a:solidFill>
                <a:latin typeface="Inconsolatazi4-Regular"/>
              </a:rPr>
              <a:t>f(</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aab_cbbbc</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 == </a:t>
            </a:r>
            <a:r>
              <a:rPr lang="en-US" sz="2200" b="0" i="0" u="none" strike="noStrike" baseline="0" dirty="0">
                <a:solidFill>
                  <a:srgbClr val="0000FF"/>
                </a:solidFill>
                <a:latin typeface="Inconsolatazi4-Regular"/>
              </a:rPr>
              <a:t>True</a:t>
            </a:r>
          </a:p>
          <a:p>
            <a:pPr algn="l"/>
            <a:r>
              <a:rPr lang="en-US" sz="2200" b="0" i="0" u="none" strike="noStrike" baseline="0" dirty="0">
                <a:solidFill>
                  <a:srgbClr val="000000"/>
                </a:solidFill>
                <a:latin typeface="Inconsolatazi4-Regular"/>
              </a:rPr>
              <a:t>...</a:t>
            </a:r>
          </a:p>
          <a:p>
            <a:pPr algn="l"/>
            <a:r>
              <a:rPr lang="en-US" sz="2200" b="0" i="0" u="none" strike="noStrike" baseline="0" dirty="0">
                <a:solidFill>
                  <a:srgbClr val="009A00"/>
                </a:solidFill>
                <a:latin typeface="Inconsolatazi4-Regular"/>
              </a:rPr>
              <a:t># filter</a:t>
            </a:r>
          </a:p>
          <a:p>
            <a:pPr algn="l"/>
            <a:r>
              <a:rPr lang="nb-NO" sz="2200" b="0" i="0" u="none" strike="noStrike" baseline="0" dirty="0">
                <a:solidFill>
                  <a:srgbClr val="0000FF"/>
                </a:solidFill>
                <a:latin typeface="Inconsolatazi4-Regular"/>
              </a:rPr>
              <a:t>assert </a:t>
            </a:r>
            <a:r>
              <a:rPr lang="nb-NO" sz="2200" b="0" i="0" u="none" strike="noStrike" baseline="0" dirty="0">
                <a:solidFill>
                  <a:srgbClr val="000000"/>
                </a:solidFill>
                <a:latin typeface="Inconsolatazi4-Regular"/>
              </a:rPr>
              <a:t>f([ </a:t>
            </a:r>
            <a:r>
              <a:rPr lang="nb-NO" sz="2200" b="0" i="0" u="none" strike="noStrike" baseline="0" dirty="0">
                <a:solidFill>
                  <a:srgbClr val="808080"/>
                </a:solidFill>
                <a:latin typeface="Inconsolatazi4-Regular"/>
              </a:rPr>
              <a:t>'aab_cbbb '</a:t>
            </a:r>
            <a:r>
              <a:rPr lang="nb-NO" sz="2200" b="0" i="0" u="none" strike="noStrike" baseline="0" dirty="0">
                <a:solidFill>
                  <a:srgbClr val="000000"/>
                </a:solidFill>
                <a:latin typeface="Inconsolatazi4-Regular"/>
              </a:rPr>
              <a:t>,</a:t>
            </a:r>
            <a:r>
              <a:rPr lang="en-US" sz="2200" b="1" i="0" u="none" strike="noStrike" baseline="0" dirty="0">
                <a:solidFill>
                  <a:srgbClr val="C0C0C0"/>
                </a:solidFill>
                <a:latin typeface="NimbusSanL-Bold"/>
              </a:rPr>
              <a:t> </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aab_Abbbc</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 == [</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aab_cbbb</a:t>
            </a:r>
            <a:r>
              <a:rPr lang="en-US" sz="2200" b="0" i="0" u="none" strike="noStrike" baseline="0" dirty="0">
                <a:solidFill>
                  <a:srgbClr val="808080"/>
                </a:solidFill>
                <a:latin typeface="Inconsolatazi4-Regular"/>
              </a:rPr>
              <a:t> '</a:t>
            </a:r>
            <a:r>
              <a:rPr lang="en-US" sz="2200" b="0" i="0" u="none" strike="noStrike" baseline="0" dirty="0">
                <a:solidFill>
                  <a:srgbClr val="000000"/>
                </a:solidFill>
                <a:latin typeface="Inconsolatazi4-Regular"/>
              </a:rPr>
              <a:t>]</a:t>
            </a:r>
          </a:p>
          <a:p>
            <a:pPr algn="l"/>
            <a:r>
              <a:rPr lang="en-US" sz="2200" b="0" i="0" u="none" strike="noStrike" baseline="0" dirty="0">
                <a:solidFill>
                  <a:srgbClr val="000000"/>
                </a:solidFill>
                <a:latin typeface="Inconsolatazi4-Regular"/>
              </a:rPr>
              <a:t>...</a:t>
            </a:r>
          </a:p>
          <a:p>
            <a:pPr algn="l"/>
            <a:r>
              <a:rPr lang="en-US" sz="2200" b="0" i="0" u="none" strike="noStrike" baseline="0" dirty="0">
                <a:solidFill>
                  <a:srgbClr val="009A00"/>
                </a:solidFill>
                <a:latin typeface="Inconsolatazi4-Regular"/>
              </a:rPr>
              <a:t># extractor</a:t>
            </a:r>
          </a:p>
          <a:p>
            <a:pPr algn="l"/>
            <a:r>
              <a:rPr lang="en-US" sz="2200" b="0" i="0" u="none" strike="noStrike" baseline="0" dirty="0">
                <a:solidFill>
                  <a:srgbClr val="0000FF"/>
                </a:solidFill>
                <a:latin typeface="Inconsolatazi4-Regular"/>
              </a:rPr>
              <a:t>assert </a:t>
            </a:r>
            <a:r>
              <a:rPr lang="en-US" sz="2200" b="0" i="0" u="none" strike="noStrike" baseline="0" dirty="0">
                <a:solidFill>
                  <a:srgbClr val="000000"/>
                </a:solidFill>
                <a:latin typeface="Inconsolatazi4-Regular"/>
              </a:rPr>
              <a:t>f(</a:t>
            </a:r>
            <a:r>
              <a:rPr lang="en-US" sz="2200" b="0" i="0" u="none" strike="noStrike" baseline="0" dirty="0">
                <a:solidFill>
                  <a:srgbClr val="808080"/>
                </a:solidFill>
                <a:latin typeface="Inconsolatazi4-Regular"/>
              </a:rPr>
              <a:t>'01 </a:t>
            </a:r>
            <a:r>
              <a:rPr lang="en-US" sz="2200" b="0" i="0" u="none" strike="noStrike" baseline="0" dirty="0" err="1">
                <a:solidFill>
                  <a:srgbClr val="808080"/>
                </a:solidFill>
                <a:latin typeface="Inconsolatazi4-Regular"/>
              </a:rPr>
              <a:t>aab_cbbbc</a:t>
            </a:r>
            <a:r>
              <a:rPr lang="en-US" sz="2200" b="0" i="0" u="none" strike="noStrike" baseline="0" dirty="0">
                <a:solidFill>
                  <a:srgbClr val="808080"/>
                </a:solidFill>
                <a:latin typeface="Inconsolatazi4-Regular"/>
              </a:rPr>
              <a:t> 23 '</a:t>
            </a:r>
            <a:r>
              <a:rPr lang="en-US" sz="2200" b="0" i="0" u="none" strike="noStrike" baseline="0" dirty="0">
                <a:solidFill>
                  <a:srgbClr val="000000"/>
                </a:solidFill>
                <a:latin typeface="Inconsolatazi4-Regular"/>
              </a:rPr>
              <a:t>) == </a:t>
            </a:r>
            <a:r>
              <a:rPr lang="en-US" sz="2200" b="0" i="0" u="none" strike="noStrike" baseline="0" dirty="0">
                <a:solidFill>
                  <a:srgbClr val="808080"/>
                </a:solidFill>
                <a:latin typeface="Inconsolatazi4-Regular"/>
              </a:rPr>
              <a:t>'</a:t>
            </a:r>
            <a:r>
              <a:rPr lang="en-US" sz="2200" b="0" i="0" u="none" strike="noStrike" baseline="0" dirty="0" err="1">
                <a:solidFill>
                  <a:srgbClr val="808080"/>
                </a:solidFill>
                <a:latin typeface="Inconsolatazi4-Regular"/>
              </a:rPr>
              <a:t>aab_cbbbc</a:t>
            </a:r>
            <a:r>
              <a:rPr lang="en-US" sz="2200" b="0" i="0" u="none" strike="noStrike" baseline="0" dirty="0">
                <a:solidFill>
                  <a:srgbClr val="808080"/>
                </a:solidFill>
                <a:latin typeface="Inconsolatazi4-Regular"/>
              </a:rPr>
              <a:t> '</a:t>
            </a:r>
          </a:p>
          <a:p>
            <a:pPr algn="l"/>
            <a:r>
              <a:rPr lang="en-US" sz="2200" b="0" i="0" u="none" strike="noStrike" baseline="0" dirty="0">
                <a:solidFill>
                  <a:srgbClr val="000000"/>
                </a:solidFill>
                <a:latin typeface="Inconsolatazi4-Regular"/>
              </a:rPr>
              <a:t>...</a:t>
            </a:r>
            <a:endParaRPr lang="en-US" sz="2200" dirty="0"/>
          </a:p>
        </p:txBody>
      </p:sp>
      <p:sp>
        <p:nvSpPr>
          <p:cNvPr id="9" name="TextBox 8">
            <a:extLst>
              <a:ext uri="{FF2B5EF4-FFF2-40B4-BE49-F238E27FC236}">
                <a16:creationId xmlns:a16="http://schemas.microsoft.com/office/drawing/2014/main" id="{135CC885-A30C-F45A-0F2A-4AD21BDFF7F9}"/>
              </a:ext>
            </a:extLst>
          </p:cNvPr>
          <p:cNvSpPr txBox="1"/>
          <p:nvPr/>
        </p:nvSpPr>
        <p:spPr>
          <a:xfrm>
            <a:off x="-76203" y="6496063"/>
            <a:ext cx="11517037" cy="369332"/>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[Under Submission: </a:t>
            </a:r>
            <a:r>
              <a:rPr lang="en-US" sz="1800" b="0" i="1" u="none" strike="noStrike" baseline="0" dirty="0">
                <a:latin typeface="NimbusRomNo9L-Medi"/>
              </a:rPr>
              <a:t>One-to-many testing for code generation from (just) natural language</a:t>
            </a:r>
            <a:r>
              <a:rPr lang="en-US" sz="1600" dirty="0">
                <a:latin typeface="Arial"/>
                <a:cs typeface="Segoe UI" panose="020B0502040204020203" pitchFamily="34" charset="0"/>
              </a:rPr>
              <a:t>]</a:t>
            </a:r>
          </a:p>
        </p:txBody>
      </p:sp>
      <p:sp>
        <p:nvSpPr>
          <p:cNvPr id="10" name="Content Placeholder 2">
            <a:extLst>
              <a:ext uri="{FF2B5EF4-FFF2-40B4-BE49-F238E27FC236}">
                <a16:creationId xmlns:a16="http://schemas.microsoft.com/office/drawing/2014/main" id="{73B96444-E2BC-4255-7A51-D71805440567}"/>
              </a:ext>
            </a:extLst>
          </p:cNvPr>
          <p:cNvSpPr txBox="1">
            <a:spLocks/>
          </p:cNvSpPr>
          <p:nvPr/>
        </p:nvSpPr>
        <p:spPr>
          <a:xfrm>
            <a:off x="106754" y="934252"/>
            <a:ext cx="12004181" cy="1939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Challenge in MBPP dataset</a:t>
            </a:r>
            <a:r>
              <a:rPr lang="en-US" sz="2400" dirty="0"/>
              <a:t>: Input/Output type signatures are not specified </a:t>
            </a:r>
          </a:p>
          <a:p>
            <a:pPr marL="0" indent="0">
              <a:buFont typeface="Arial" panose="020B0604020202020204" pitchFamily="34" charset="0"/>
              <a:buNone/>
            </a:pPr>
            <a:r>
              <a:rPr lang="en-US" sz="2400" b="1" dirty="0"/>
              <a:t>Key Idea</a:t>
            </a:r>
            <a:r>
              <a:rPr lang="en-US" sz="2400" dirty="0"/>
              <a:t>: Generate multiple sets of assertions</a:t>
            </a:r>
          </a:p>
        </p:txBody>
      </p:sp>
      <p:grpSp>
        <p:nvGrpSpPr>
          <p:cNvPr id="13" name="Group 12">
            <a:extLst>
              <a:ext uri="{FF2B5EF4-FFF2-40B4-BE49-F238E27FC236}">
                <a16:creationId xmlns:a16="http://schemas.microsoft.com/office/drawing/2014/main" id="{04AA17C7-6A05-7794-A45C-A665E258C5C5}"/>
              </a:ext>
            </a:extLst>
          </p:cNvPr>
          <p:cNvGrpSpPr/>
          <p:nvPr/>
        </p:nvGrpSpPr>
        <p:grpSpPr>
          <a:xfrm>
            <a:off x="430990" y="2586943"/>
            <a:ext cx="4479060" cy="1193661"/>
            <a:chOff x="430990" y="2586943"/>
            <a:chExt cx="4479060" cy="1193661"/>
          </a:xfrm>
        </p:grpSpPr>
        <p:sp>
          <p:nvSpPr>
            <p:cNvPr id="8" name="TextBox 7">
              <a:extLst>
                <a:ext uri="{FF2B5EF4-FFF2-40B4-BE49-F238E27FC236}">
                  <a16:creationId xmlns:a16="http://schemas.microsoft.com/office/drawing/2014/main" id="{0D79CCD4-2D7D-3018-AF02-A62917B75E0C}"/>
                </a:ext>
              </a:extLst>
            </p:cNvPr>
            <p:cNvSpPr txBox="1"/>
            <p:nvPr/>
          </p:nvSpPr>
          <p:spPr>
            <a:xfrm rot="10800000" flipH="1" flipV="1">
              <a:off x="474314" y="2593214"/>
              <a:ext cx="4392411" cy="1107996"/>
            </a:xfrm>
            <a:prstGeom prst="rect">
              <a:avLst/>
            </a:prstGeom>
            <a:noFill/>
          </p:spPr>
          <p:txBody>
            <a:bodyPr wrap="square" rtlCol="0">
              <a:spAutoFit/>
            </a:bodyPr>
            <a:lstStyle/>
            <a:p>
              <a:pPr algn="l"/>
              <a:r>
                <a:rPr lang="en-US" sz="2200" b="0" i="0" u="none" strike="noStrike" baseline="0" dirty="0">
                  <a:solidFill>
                    <a:srgbClr val="000000"/>
                  </a:solidFill>
                  <a:latin typeface="NimbusRomNo9L-ReguItal"/>
                </a:rPr>
                <a:t>Write a function to find sequences of lowercase letters</a:t>
              </a:r>
              <a:r>
                <a:rPr lang="en-US" sz="2200" b="1" dirty="0">
                  <a:solidFill>
                    <a:srgbClr val="C0C0C0"/>
                  </a:solidFill>
                  <a:latin typeface="NimbusSanL-Bold"/>
                </a:rPr>
                <a:t> </a:t>
              </a:r>
              <a:r>
                <a:rPr lang="en-US" sz="2200" b="0" i="0" u="none" strike="noStrike" baseline="0" dirty="0">
                  <a:solidFill>
                    <a:srgbClr val="000000"/>
                  </a:solidFill>
                  <a:latin typeface="NimbusRomNo9L-ReguItal"/>
                </a:rPr>
                <a:t>joined with an underscore. </a:t>
              </a:r>
              <a:endParaRPr lang="en-US" sz="2200" dirty="0"/>
            </a:p>
          </p:txBody>
        </p:sp>
        <p:sp>
          <p:nvSpPr>
            <p:cNvPr id="3" name="Rectangle 2">
              <a:extLst>
                <a:ext uri="{FF2B5EF4-FFF2-40B4-BE49-F238E27FC236}">
                  <a16:creationId xmlns:a16="http://schemas.microsoft.com/office/drawing/2014/main" id="{8CB1CD31-4E5D-E434-0AE1-37D7EA9B7FAB}"/>
                </a:ext>
              </a:extLst>
            </p:cNvPr>
            <p:cNvSpPr/>
            <p:nvPr/>
          </p:nvSpPr>
          <p:spPr>
            <a:xfrm>
              <a:off x="430990" y="2586943"/>
              <a:ext cx="4479060" cy="119366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Arrow Connector 11">
            <a:extLst>
              <a:ext uri="{FF2B5EF4-FFF2-40B4-BE49-F238E27FC236}">
                <a16:creationId xmlns:a16="http://schemas.microsoft.com/office/drawing/2014/main" id="{558526E6-AC16-B18B-A82E-8165377BE87C}"/>
              </a:ext>
            </a:extLst>
          </p:cNvPr>
          <p:cNvCxnSpPr/>
          <p:nvPr/>
        </p:nvCxnSpPr>
        <p:spPr>
          <a:xfrm>
            <a:off x="5225935" y="3674225"/>
            <a:ext cx="61514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83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2BA6E-5552-DFF8-5651-ACA25439D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DB19F-87FA-64DA-31F2-EFD767807CD4}"/>
              </a:ext>
            </a:extLst>
          </p:cNvPr>
          <p:cNvSpPr>
            <a:spLocks noGrp="1"/>
          </p:cNvSpPr>
          <p:nvPr>
            <p:ph type="title"/>
          </p:nvPr>
        </p:nvSpPr>
        <p:spPr>
          <a:xfrm>
            <a:off x="0" y="0"/>
            <a:ext cx="12192000" cy="961595"/>
          </a:xfrm>
        </p:spPr>
        <p:txBody>
          <a:bodyPr>
            <a:normAutofit/>
          </a:bodyPr>
          <a:lstStyle/>
          <a:p>
            <a:pPr algn="ctr"/>
            <a:r>
              <a:rPr lang="en-US" b="1" dirty="0"/>
              <a:t>Opportunities</a:t>
            </a:r>
          </a:p>
        </p:txBody>
      </p:sp>
      <p:sp>
        <p:nvSpPr>
          <p:cNvPr id="3" name="Content Placeholder 2">
            <a:extLst>
              <a:ext uri="{FF2B5EF4-FFF2-40B4-BE49-F238E27FC236}">
                <a16:creationId xmlns:a16="http://schemas.microsoft.com/office/drawing/2014/main" id="{F963D9CE-49AD-519C-5146-962704764AAE}"/>
              </a:ext>
            </a:extLst>
          </p:cNvPr>
          <p:cNvSpPr>
            <a:spLocks noGrp="1"/>
          </p:cNvSpPr>
          <p:nvPr>
            <p:ph idx="1"/>
          </p:nvPr>
        </p:nvSpPr>
        <p:spPr>
          <a:xfrm>
            <a:off x="246789" y="1162173"/>
            <a:ext cx="11546021" cy="5474601"/>
          </a:xfrm>
        </p:spPr>
        <p:txBody>
          <a:bodyPr>
            <a:normAutofit/>
          </a:bodyPr>
          <a:lstStyle/>
          <a:p>
            <a:pPr marL="0" indent="0">
              <a:buNone/>
            </a:pPr>
            <a:r>
              <a:rPr lang="en-US" dirty="0"/>
              <a:t>Natural Language is desirable not just as </a:t>
            </a:r>
            <a:r>
              <a:rPr lang="en-US" dirty="0">
                <a:solidFill>
                  <a:srgbClr val="0070C0"/>
                </a:solidFill>
              </a:rPr>
              <a:t>Input</a:t>
            </a:r>
            <a:r>
              <a:rPr lang="en-US" dirty="0"/>
              <a:t> but also as:</a:t>
            </a:r>
          </a:p>
          <a:p>
            <a:endParaRPr lang="en-US" sz="1000" dirty="0"/>
          </a:p>
          <a:p>
            <a:r>
              <a:rPr lang="en-US" dirty="0">
                <a:solidFill>
                  <a:srgbClr val="0070C0"/>
                </a:solidFill>
              </a:rPr>
              <a:t>Output </a:t>
            </a:r>
          </a:p>
          <a:p>
            <a:pPr lvl="1"/>
            <a:r>
              <a:rPr lang="en-US" dirty="0"/>
              <a:t>Program explanation</a:t>
            </a:r>
          </a:p>
          <a:p>
            <a:pPr lvl="1"/>
            <a:r>
              <a:rPr lang="en-US" dirty="0"/>
              <a:t>Hint generation</a:t>
            </a:r>
          </a:p>
          <a:p>
            <a:pPr lvl="1"/>
            <a:r>
              <a:rPr lang="en-US" b="1" dirty="0"/>
              <a:t>What constitutes a good explanation, hint? </a:t>
            </a:r>
          </a:p>
          <a:p>
            <a:endParaRPr lang="en-US" sz="1000" dirty="0"/>
          </a:p>
          <a:p>
            <a:r>
              <a:rPr lang="en-US" dirty="0">
                <a:solidFill>
                  <a:srgbClr val="0070C0"/>
                </a:solidFill>
              </a:rPr>
              <a:t>Conversation</a:t>
            </a:r>
          </a:p>
          <a:p>
            <a:pPr lvl="1"/>
            <a:r>
              <a:rPr lang="en-US" dirty="0"/>
              <a:t>Ambiguity Resolution with user</a:t>
            </a:r>
          </a:p>
          <a:p>
            <a:pPr lvl="2"/>
            <a:r>
              <a:rPr lang="en-US" dirty="0"/>
              <a:t>Leverage good conversation principles. [1]</a:t>
            </a:r>
          </a:p>
          <a:p>
            <a:pPr lvl="2"/>
            <a:r>
              <a:rPr lang="en-US" b="1" dirty="0"/>
              <a:t>How to (automatically) evaluate and improve conversation quality? </a:t>
            </a:r>
            <a:r>
              <a:rPr lang="en-US" dirty="0"/>
              <a:t>[2]</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A0AA8733-A567-E591-D90D-29BFB025BC8F}"/>
              </a:ext>
            </a:extLst>
          </p:cNvPr>
          <p:cNvSpPr txBox="1"/>
          <p:nvPr/>
        </p:nvSpPr>
        <p:spPr>
          <a:xfrm>
            <a:off x="59482" y="6189297"/>
            <a:ext cx="11517037" cy="646331"/>
          </a:xfrm>
          <a:prstGeom prst="rect">
            <a:avLst/>
          </a:prstGeom>
          <a:noFill/>
          <a:ln>
            <a:noFill/>
          </a:ln>
        </p:spPr>
        <p:txBody>
          <a:bodyPr wrap="square" rtlCol="0">
            <a:spAutoFit/>
          </a:bodyPr>
          <a:lstStyle/>
          <a:p>
            <a:pPr defTabSz="609585">
              <a:defRPr/>
            </a:pPr>
            <a:r>
              <a:rPr lang="en-US" dirty="0">
                <a:latin typeface="Arial" panose="020B0604020202020204" pitchFamily="34" charset="0"/>
                <a:cs typeface="Arial" panose="020B0604020202020204" pitchFamily="34" charset="0"/>
              </a:rPr>
              <a:t>1. [VLHCC 2024: </a:t>
            </a:r>
            <a:r>
              <a:rPr lang="en-US" i="1" u="none" strike="noStrike" dirty="0">
                <a:effectLst/>
                <a:latin typeface="Arial" panose="020B0604020202020204" pitchFamily="34" charset="0"/>
                <a:cs typeface="Arial" panose="020B0604020202020204" pitchFamily="34" charset="0"/>
              </a:rPr>
              <a:t>Let’s Fix this Together: Conversational Debugging with GitHub Copilot</a:t>
            </a:r>
            <a:r>
              <a:rPr lang="en-US" u="none" strike="noStrike" dirty="0">
                <a:solidFill>
                  <a:srgbClr val="00000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defTabSz="609585">
              <a:defRPr/>
            </a:pPr>
            <a:r>
              <a:rPr lang="en-US" dirty="0">
                <a:latin typeface="Arial" panose="020B0604020202020204" pitchFamily="34" charset="0"/>
                <a:cs typeface="Arial" panose="020B0604020202020204" pitchFamily="34" charset="0"/>
              </a:rPr>
              <a:t>2. [</a:t>
            </a:r>
            <a:r>
              <a:rPr lang="en-US" dirty="0" err="1">
                <a:latin typeface="Arial" panose="020B0604020202020204" pitchFamily="34" charset="0"/>
                <a:cs typeface="Arial" panose="020B0604020202020204" pitchFamily="34" charset="0"/>
              </a:rPr>
              <a:t>AIWare</a:t>
            </a:r>
            <a:r>
              <a:rPr lang="en-US" dirty="0">
                <a:latin typeface="Arial" panose="020B0604020202020204" pitchFamily="34" charset="0"/>
                <a:cs typeface="Arial" panose="020B0604020202020204" pitchFamily="34" charset="0"/>
              </a:rPr>
              <a:t> 2024: </a:t>
            </a:r>
            <a:r>
              <a:rPr lang="en-US" i="1" dirty="0">
                <a:solidFill>
                  <a:srgbClr val="000000"/>
                </a:solidFill>
                <a:effectLst/>
                <a:latin typeface="Arial" panose="020B0604020202020204" pitchFamily="34" charset="0"/>
                <a:cs typeface="Arial" panose="020B0604020202020204" pitchFamily="34" charset="0"/>
              </a:rPr>
              <a:t>RUBICON: Rubric-based Evaluation of Domain Specific Human-AI Conversations</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8683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37D45FD-5EAF-7017-CDF1-F1147678626C}"/>
              </a:ext>
            </a:extLst>
          </p:cNvPr>
          <p:cNvPicPr>
            <a:picLocks noChangeAspect="1"/>
          </p:cNvPicPr>
          <p:nvPr/>
        </p:nvPicPr>
        <p:blipFill>
          <a:blip r:embed="rId3"/>
          <a:stretch>
            <a:fillRect/>
          </a:stretch>
        </p:blipFill>
        <p:spPr>
          <a:xfrm>
            <a:off x="6278062" y="284713"/>
            <a:ext cx="5913938" cy="6288573"/>
          </a:xfrm>
          <a:prstGeom prst="rect">
            <a:avLst/>
          </a:prstGeom>
        </p:spPr>
      </p:pic>
      <p:sp>
        <p:nvSpPr>
          <p:cNvPr id="7" name="Title 6">
            <a:extLst>
              <a:ext uri="{FF2B5EF4-FFF2-40B4-BE49-F238E27FC236}">
                <a16:creationId xmlns:a16="http://schemas.microsoft.com/office/drawing/2014/main" id="{68AFA975-61FE-40BA-E790-69ACD7735C3B}"/>
              </a:ext>
            </a:extLst>
          </p:cNvPr>
          <p:cNvSpPr>
            <a:spLocks noGrp="1"/>
          </p:cNvSpPr>
          <p:nvPr>
            <p:ph type="title"/>
          </p:nvPr>
        </p:nvSpPr>
        <p:spPr>
          <a:xfrm>
            <a:off x="724146" y="0"/>
            <a:ext cx="10515600" cy="655463"/>
          </a:xfrm>
        </p:spPr>
        <p:txBody>
          <a:bodyPr>
            <a:normAutofit fontScale="90000"/>
          </a:bodyPr>
          <a:lstStyle/>
          <a:p>
            <a:pPr algn="ctr"/>
            <a:r>
              <a:rPr lang="en-US" b="1" dirty="0"/>
              <a:t>Bad vs. Good Conversations</a:t>
            </a:r>
          </a:p>
        </p:txBody>
      </p:sp>
      <p:pic>
        <p:nvPicPr>
          <p:cNvPr id="10" name="Picture 9" descr="A screenshot of a chat&#10;&#10;Description automatically generated">
            <a:extLst>
              <a:ext uri="{FF2B5EF4-FFF2-40B4-BE49-F238E27FC236}">
                <a16:creationId xmlns:a16="http://schemas.microsoft.com/office/drawing/2014/main" id="{54350F02-A59A-D752-2884-AA5E895CDB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91" y="575847"/>
            <a:ext cx="6058637" cy="5997439"/>
          </a:xfrm>
          <a:prstGeom prst="rect">
            <a:avLst/>
          </a:prstGeom>
        </p:spPr>
      </p:pic>
      <p:cxnSp>
        <p:nvCxnSpPr>
          <p:cNvPr id="12" name="Straight Connector 11">
            <a:extLst>
              <a:ext uri="{FF2B5EF4-FFF2-40B4-BE49-F238E27FC236}">
                <a16:creationId xmlns:a16="http://schemas.microsoft.com/office/drawing/2014/main" id="{66344479-EF35-E97A-402B-E663980363A0}"/>
              </a:ext>
            </a:extLst>
          </p:cNvPr>
          <p:cNvCxnSpPr/>
          <p:nvPr/>
        </p:nvCxnSpPr>
        <p:spPr>
          <a:xfrm>
            <a:off x="6052738" y="655463"/>
            <a:ext cx="43262" cy="5816129"/>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4059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5D56A-A510-DFA9-658A-F654BDE0856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8A8A216-6AA8-F2A7-5007-0859475CADE7}"/>
              </a:ext>
            </a:extLst>
          </p:cNvPr>
          <p:cNvSpPr>
            <a:spLocks noGrp="1"/>
          </p:cNvSpPr>
          <p:nvPr>
            <p:ph type="title"/>
          </p:nvPr>
        </p:nvSpPr>
        <p:spPr>
          <a:xfrm>
            <a:off x="0" y="0"/>
            <a:ext cx="12192000" cy="1109079"/>
          </a:xfrm>
        </p:spPr>
        <p:txBody>
          <a:bodyPr>
            <a:noAutofit/>
          </a:bodyPr>
          <a:lstStyle/>
          <a:p>
            <a:pPr algn="ctr"/>
            <a:r>
              <a:rPr lang="en-US" b="1" dirty="0"/>
              <a:t>How to evaluate and facilitate good conversations</a:t>
            </a:r>
          </a:p>
        </p:txBody>
      </p:sp>
      <p:sp>
        <p:nvSpPr>
          <p:cNvPr id="13" name="TextBox 12">
            <a:extLst>
              <a:ext uri="{FF2B5EF4-FFF2-40B4-BE49-F238E27FC236}">
                <a16:creationId xmlns:a16="http://schemas.microsoft.com/office/drawing/2014/main" id="{AC63045D-162C-7074-584E-12C883035FEB}"/>
              </a:ext>
            </a:extLst>
          </p:cNvPr>
          <p:cNvSpPr txBox="1"/>
          <p:nvPr/>
        </p:nvSpPr>
        <p:spPr>
          <a:xfrm>
            <a:off x="1081975" y="2909119"/>
            <a:ext cx="3550444" cy="1200329"/>
          </a:xfrm>
          <a:prstGeom prst="rect">
            <a:avLst/>
          </a:prstGeom>
          <a:noFill/>
        </p:spPr>
        <p:txBody>
          <a:bodyPr wrap="square">
            <a:spAutoFit/>
          </a:bodyPr>
          <a:lstStyle/>
          <a:p>
            <a:pPr algn="ctr"/>
            <a:r>
              <a:rPr lang="en-IN" sz="2400" b="1" dirty="0">
                <a:solidFill>
                  <a:schemeClr val="accent5"/>
                </a:solidFill>
                <a:latin typeface="Arial" panose="020B0604020202020204" pitchFamily="34" charset="0"/>
                <a:cs typeface="Arial" panose="020B0604020202020204" pitchFamily="34" charset="0"/>
              </a:rPr>
              <a:t>Maxim of Quality</a:t>
            </a:r>
            <a:br>
              <a:rPr lang="en-IN" sz="24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Only presenting true/factual information</a:t>
            </a:r>
          </a:p>
        </p:txBody>
      </p:sp>
      <p:sp>
        <p:nvSpPr>
          <p:cNvPr id="14" name="TextBox 13">
            <a:extLst>
              <a:ext uri="{FF2B5EF4-FFF2-40B4-BE49-F238E27FC236}">
                <a16:creationId xmlns:a16="http://schemas.microsoft.com/office/drawing/2014/main" id="{722CD25A-937C-16F2-71ED-2C6BC8145082}"/>
              </a:ext>
            </a:extLst>
          </p:cNvPr>
          <p:cNvSpPr txBox="1"/>
          <p:nvPr/>
        </p:nvSpPr>
        <p:spPr>
          <a:xfrm>
            <a:off x="1081640" y="5015826"/>
            <a:ext cx="3753114" cy="1200329"/>
          </a:xfrm>
          <a:prstGeom prst="rect">
            <a:avLst/>
          </a:prstGeom>
          <a:noFill/>
        </p:spPr>
        <p:txBody>
          <a:bodyPr wrap="square">
            <a:spAutoFit/>
          </a:bodyPr>
          <a:lstStyle/>
          <a:p>
            <a:pPr algn="ctr"/>
            <a:r>
              <a:rPr lang="en-IN" sz="2400" b="1" dirty="0">
                <a:solidFill>
                  <a:schemeClr val="accent5"/>
                </a:solidFill>
                <a:latin typeface="Arial" panose="020B0604020202020204" pitchFamily="34" charset="0"/>
                <a:cs typeface="Arial" panose="020B0604020202020204" pitchFamily="34" charset="0"/>
              </a:rPr>
              <a:t>Maxim of Quantity</a:t>
            </a:r>
            <a:br>
              <a:rPr lang="en-IN" sz="24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Not contributing more, or less, than required</a:t>
            </a:r>
          </a:p>
        </p:txBody>
      </p:sp>
      <p:sp>
        <p:nvSpPr>
          <p:cNvPr id="15" name="TextBox 14">
            <a:extLst>
              <a:ext uri="{FF2B5EF4-FFF2-40B4-BE49-F238E27FC236}">
                <a16:creationId xmlns:a16="http://schemas.microsoft.com/office/drawing/2014/main" id="{E60F675D-4762-6883-4D09-5E06F4925CAC}"/>
              </a:ext>
            </a:extLst>
          </p:cNvPr>
          <p:cNvSpPr txBox="1"/>
          <p:nvPr/>
        </p:nvSpPr>
        <p:spPr>
          <a:xfrm>
            <a:off x="7079285" y="2828835"/>
            <a:ext cx="3753114" cy="1200329"/>
          </a:xfrm>
          <a:prstGeom prst="rect">
            <a:avLst/>
          </a:prstGeom>
          <a:noFill/>
        </p:spPr>
        <p:txBody>
          <a:bodyPr wrap="square">
            <a:spAutoFit/>
          </a:bodyPr>
          <a:lstStyle/>
          <a:p>
            <a:pPr algn="ctr"/>
            <a:r>
              <a:rPr lang="en-IN" sz="2400" b="1" dirty="0">
                <a:solidFill>
                  <a:schemeClr val="accent5"/>
                </a:solidFill>
                <a:latin typeface="Arial" panose="020B0604020202020204" pitchFamily="34" charset="0"/>
                <a:cs typeface="Arial" panose="020B0604020202020204" pitchFamily="34" charset="0"/>
              </a:rPr>
              <a:t>Maxim of Relevance</a:t>
            </a:r>
            <a:br>
              <a:rPr lang="en-IN" sz="24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On track conversation, avoid discontinuity. </a:t>
            </a:r>
          </a:p>
        </p:txBody>
      </p:sp>
      <p:sp>
        <p:nvSpPr>
          <p:cNvPr id="16" name="TextBox 15">
            <a:extLst>
              <a:ext uri="{FF2B5EF4-FFF2-40B4-BE49-F238E27FC236}">
                <a16:creationId xmlns:a16="http://schemas.microsoft.com/office/drawing/2014/main" id="{25CD03A0-891B-45A0-FD6C-66186FC8300E}"/>
              </a:ext>
            </a:extLst>
          </p:cNvPr>
          <p:cNvSpPr txBox="1"/>
          <p:nvPr/>
        </p:nvSpPr>
        <p:spPr>
          <a:xfrm>
            <a:off x="7079285" y="4916840"/>
            <a:ext cx="3550444" cy="1200329"/>
          </a:xfrm>
          <a:prstGeom prst="rect">
            <a:avLst/>
          </a:prstGeom>
          <a:noFill/>
        </p:spPr>
        <p:txBody>
          <a:bodyPr wrap="square">
            <a:spAutoFit/>
          </a:bodyPr>
          <a:lstStyle/>
          <a:p>
            <a:pPr algn="ctr"/>
            <a:r>
              <a:rPr lang="en-IN" sz="2400" b="1" dirty="0">
                <a:solidFill>
                  <a:schemeClr val="accent5"/>
                </a:solidFill>
                <a:latin typeface="Arial" panose="020B0604020202020204" pitchFamily="34" charset="0"/>
                <a:cs typeface="Arial" panose="020B0604020202020204" pitchFamily="34" charset="0"/>
              </a:rPr>
              <a:t>Maxim of Manner</a:t>
            </a:r>
            <a:br>
              <a:rPr lang="en-IN" sz="24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Being clear, concise and orderly. </a:t>
            </a:r>
          </a:p>
        </p:txBody>
      </p:sp>
      <p:sp>
        <p:nvSpPr>
          <p:cNvPr id="17" name="Title 1">
            <a:extLst>
              <a:ext uri="{FF2B5EF4-FFF2-40B4-BE49-F238E27FC236}">
                <a16:creationId xmlns:a16="http://schemas.microsoft.com/office/drawing/2014/main" id="{1F0943BA-7E9C-B27F-4CA1-0AA70ADAF597}"/>
              </a:ext>
            </a:extLst>
          </p:cNvPr>
          <p:cNvSpPr txBox="1">
            <a:spLocks/>
          </p:cNvSpPr>
          <p:nvPr/>
        </p:nvSpPr>
        <p:spPr>
          <a:xfrm>
            <a:off x="3371647" y="1941159"/>
            <a:ext cx="4859389" cy="8215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3200" b="1" dirty="0">
                <a:solidFill>
                  <a:schemeClr val="accent5">
                    <a:lumMod val="75000"/>
                  </a:schemeClr>
                </a:solidFill>
                <a:latin typeface="Arial" panose="020B0604020202020204" pitchFamily="34" charset="0"/>
                <a:cs typeface="Arial" panose="020B0604020202020204" pitchFamily="34" charset="0"/>
              </a:rPr>
              <a:t>Gricean Maxims</a:t>
            </a:r>
            <a:endParaRPr lang="en-IN" sz="32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81C9D3CB-D09B-4340-F796-8A0724DD553C}"/>
              </a:ext>
            </a:extLst>
          </p:cNvPr>
          <p:cNvSpPr txBox="1">
            <a:spLocks/>
          </p:cNvSpPr>
          <p:nvPr/>
        </p:nvSpPr>
        <p:spPr>
          <a:xfrm>
            <a:off x="129746" y="922106"/>
            <a:ext cx="11735287" cy="8215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IN" sz="3200" dirty="0">
                <a:latin typeface="Arial" panose="020B0604020202020204" pitchFamily="34" charset="0"/>
                <a:cs typeface="Arial" panose="020B0604020202020204" pitchFamily="34" charset="0"/>
              </a:rPr>
            </a:br>
            <a:r>
              <a:rPr lang="en-IN" sz="2400" dirty="0">
                <a:latin typeface="Arial" panose="020B0604020202020204" pitchFamily="34" charset="0"/>
                <a:cs typeface="Arial" panose="020B0604020202020204" pitchFamily="34" charset="0"/>
              </a:rPr>
              <a:t>We searched for </a:t>
            </a:r>
            <a:r>
              <a:rPr lang="en-IN" sz="2400" i="1" dirty="0">
                <a:latin typeface="Arial" panose="020B0604020202020204" pitchFamily="34" charset="0"/>
                <a:cs typeface="Arial" panose="020B0604020202020204" pitchFamily="34" charset="0"/>
              </a:rPr>
              <a:t>Principles of Effective Communication </a:t>
            </a:r>
            <a:r>
              <a:rPr lang="en-IN" sz="2400" dirty="0">
                <a:latin typeface="Arial" panose="020B0604020202020204" pitchFamily="34" charset="0"/>
                <a:cs typeface="Arial" panose="020B0604020202020204" pitchFamily="34" charset="0"/>
              </a:rPr>
              <a:t>in social sciences literature. </a:t>
            </a:r>
          </a:p>
        </p:txBody>
      </p:sp>
    </p:spTree>
    <p:extLst>
      <p:ext uri="{BB962C8B-B14F-4D97-AF65-F5344CB8AC3E}">
        <p14:creationId xmlns:p14="http://schemas.microsoft.com/office/powerpoint/2010/main" val="329406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6CDAB-1851-C535-D98D-F9F3B92B9E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FFCAED-E7D4-B4B9-52F9-4C47C5D37968}"/>
              </a:ext>
            </a:extLst>
          </p:cNvPr>
          <p:cNvSpPr>
            <a:spLocks noGrp="1"/>
          </p:cNvSpPr>
          <p:nvPr>
            <p:ph type="title"/>
          </p:nvPr>
        </p:nvSpPr>
        <p:spPr>
          <a:xfrm>
            <a:off x="0" y="0"/>
            <a:ext cx="12192000" cy="961595"/>
          </a:xfrm>
        </p:spPr>
        <p:txBody>
          <a:bodyPr>
            <a:normAutofit/>
          </a:bodyPr>
          <a:lstStyle/>
          <a:p>
            <a:pPr algn="ctr"/>
            <a:r>
              <a:rPr lang="en-US" b="1" dirty="0"/>
              <a:t>Opportunities</a:t>
            </a:r>
          </a:p>
        </p:txBody>
      </p:sp>
      <p:sp>
        <p:nvSpPr>
          <p:cNvPr id="3" name="Content Placeholder 2">
            <a:extLst>
              <a:ext uri="{FF2B5EF4-FFF2-40B4-BE49-F238E27FC236}">
                <a16:creationId xmlns:a16="http://schemas.microsoft.com/office/drawing/2014/main" id="{19A1B007-637E-7B1D-59E0-7E2C53279DDC}"/>
              </a:ext>
            </a:extLst>
          </p:cNvPr>
          <p:cNvSpPr>
            <a:spLocks noGrp="1"/>
          </p:cNvSpPr>
          <p:nvPr>
            <p:ph idx="1"/>
          </p:nvPr>
        </p:nvSpPr>
        <p:spPr>
          <a:xfrm>
            <a:off x="246789" y="1162173"/>
            <a:ext cx="11546021" cy="5474601"/>
          </a:xfrm>
        </p:spPr>
        <p:txBody>
          <a:bodyPr>
            <a:normAutofit/>
          </a:bodyPr>
          <a:lstStyle/>
          <a:p>
            <a:pPr marL="0" indent="0">
              <a:buNone/>
            </a:pPr>
            <a:r>
              <a:rPr lang="en-US" dirty="0"/>
              <a:t>Natural Language is desirable not just as </a:t>
            </a:r>
            <a:r>
              <a:rPr lang="en-US" dirty="0">
                <a:solidFill>
                  <a:srgbClr val="0070C0"/>
                </a:solidFill>
              </a:rPr>
              <a:t>Input</a:t>
            </a:r>
            <a:r>
              <a:rPr lang="en-US" dirty="0"/>
              <a:t> but also as:</a:t>
            </a:r>
          </a:p>
          <a:p>
            <a:endParaRPr lang="en-US" sz="1000" dirty="0"/>
          </a:p>
          <a:p>
            <a:r>
              <a:rPr lang="en-US" dirty="0">
                <a:solidFill>
                  <a:srgbClr val="0070C0"/>
                </a:solidFill>
              </a:rPr>
              <a:t>Output </a:t>
            </a:r>
          </a:p>
          <a:p>
            <a:pPr lvl="1"/>
            <a:r>
              <a:rPr lang="en-US" dirty="0"/>
              <a:t>Program explanation</a:t>
            </a:r>
          </a:p>
          <a:p>
            <a:pPr lvl="1"/>
            <a:r>
              <a:rPr lang="en-US" dirty="0"/>
              <a:t>Hint generation</a:t>
            </a:r>
          </a:p>
          <a:p>
            <a:pPr lvl="1"/>
            <a:r>
              <a:rPr lang="en-US" b="1" dirty="0"/>
              <a:t>What constitutes a good explanation, hint? </a:t>
            </a:r>
          </a:p>
          <a:p>
            <a:endParaRPr lang="en-US" sz="1000" dirty="0"/>
          </a:p>
          <a:p>
            <a:r>
              <a:rPr lang="en-US" dirty="0">
                <a:solidFill>
                  <a:srgbClr val="0070C0"/>
                </a:solidFill>
              </a:rPr>
              <a:t>Conversation</a:t>
            </a:r>
          </a:p>
          <a:p>
            <a:pPr lvl="1"/>
            <a:r>
              <a:rPr lang="en-US" dirty="0"/>
              <a:t>Ambiguity Resolution with user</a:t>
            </a:r>
          </a:p>
          <a:p>
            <a:pPr lvl="2"/>
            <a:r>
              <a:rPr lang="en-US" dirty="0"/>
              <a:t>Leverage good conversation principles. [1]</a:t>
            </a:r>
          </a:p>
          <a:p>
            <a:pPr lvl="2"/>
            <a:r>
              <a:rPr lang="en-US" b="1" dirty="0"/>
              <a:t>How to (automatically) evaluate and improve conversation quality? </a:t>
            </a:r>
            <a:r>
              <a:rPr lang="en-US" dirty="0"/>
              <a:t>[2]</a:t>
            </a:r>
          </a:p>
          <a:p>
            <a:pPr lvl="1"/>
            <a:r>
              <a:rPr lang="en-US" dirty="0"/>
              <a:t>Think, Plan, Reflect =&gt; </a:t>
            </a:r>
            <a:r>
              <a:rPr lang="en-US" b="1" dirty="0"/>
              <a:t>Agentic Architectures</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F2481BA5-3B1A-B0E6-232F-E27F1505FF12}"/>
              </a:ext>
            </a:extLst>
          </p:cNvPr>
          <p:cNvSpPr txBox="1"/>
          <p:nvPr/>
        </p:nvSpPr>
        <p:spPr>
          <a:xfrm>
            <a:off x="59482" y="6189297"/>
            <a:ext cx="11517037" cy="646331"/>
          </a:xfrm>
          <a:prstGeom prst="rect">
            <a:avLst/>
          </a:prstGeom>
          <a:noFill/>
          <a:ln>
            <a:noFill/>
          </a:ln>
        </p:spPr>
        <p:txBody>
          <a:bodyPr wrap="square" rtlCol="0">
            <a:spAutoFit/>
          </a:bodyPr>
          <a:lstStyle/>
          <a:p>
            <a:pPr defTabSz="609585">
              <a:defRPr/>
            </a:pPr>
            <a:r>
              <a:rPr lang="en-US" dirty="0">
                <a:latin typeface="Arial" panose="020B0604020202020204" pitchFamily="34" charset="0"/>
                <a:cs typeface="Arial" panose="020B0604020202020204" pitchFamily="34" charset="0"/>
              </a:rPr>
              <a:t>1. [VLHCC 2024: </a:t>
            </a:r>
            <a:r>
              <a:rPr lang="en-US" i="1" u="none" strike="noStrike" dirty="0">
                <a:effectLst/>
                <a:latin typeface="Arial" panose="020B0604020202020204" pitchFamily="34" charset="0"/>
                <a:cs typeface="Arial" panose="020B0604020202020204" pitchFamily="34" charset="0"/>
              </a:rPr>
              <a:t>Let’s Fix this Together: Conversational Debugging with GitHub Copilot</a:t>
            </a:r>
            <a:r>
              <a:rPr lang="en-US" u="none" strike="noStrike" dirty="0">
                <a:solidFill>
                  <a:srgbClr val="000000"/>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defTabSz="609585">
              <a:defRPr/>
            </a:pPr>
            <a:r>
              <a:rPr lang="en-US" dirty="0">
                <a:latin typeface="Arial" panose="020B0604020202020204" pitchFamily="34" charset="0"/>
                <a:cs typeface="Arial" panose="020B0604020202020204" pitchFamily="34" charset="0"/>
              </a:rPr>
              <a:t>2. [</a:t>
            </a:r>
            <a:r>
              <a:rPr lang="en-US" dirty="0" err="1">
                <a:latin typeface="Arial" panose="020B0604020202020204" pitchFamily="34" charset="0"/>
                <a:cs typeface="Arial" panose="020B0604020202020204" pitchFamily="34" charset="0"/>
              </a:rPr>
              <a:t>AIWare</a:t>
            </a:r>
            <a:r>
              <a:rPr lang="en-US" dirty="0">
                <a:latin typeface="Arial" panose="020B0604020202020204" pitchFamily="34" charset="0"/>
                <a:cs typeface="Arial" panose="020B0604020202020204" pitchFamily="34" charset="0"/>
              </a:rPr>
              <a:t> 2024: </a:t>
            </a:r>
            <a:r>
              <a:rPr lang="en-US" i="1" dirty="0">
                <a:solidFill>
                  <a:srgbClr val="000000"/>
                </a:solidFill>
                <a:effectLst/>
                <a:latin typeface="Arial" panose="020B0604020202020204" pitchFamily="34" charset="0"/>
                <a:cs typeface="Arial" panose="020B0604020202020204" pitchFamily="34" charset="0"/>
              </a:rPr>
              <a:t>RUBICON: Rubric-based Evaluation of Domain Specific Human-AI Conversations</a:t>
            </a:r>
            <a:r>
              <a:rPr lang="en-US" dirty="0">
                <a:latin typeface="Arial" panose="020B0604020202020204" pitchFamily="34" charset="0"/>
                <a:cs typeface="Arial" panose="020B0604020202020204" pitchFamily="34" charset="0"/>
              </a:rPr>
              <a:t>]</a:t>
            </a:r>
          </a:p>
        </p:txBody>
      </p:sp>
      <p:sp>
        <p:nvSpPr>
          <p:cNvPr id="5" name="Rectangle 4">
            <a:extLst>
              <a:ext uri="{FF2B5EF4-FFF2-40B4-BE49-F238E27FC236}">
                <a16:creationId xmlns:a16="http://schemas.microsoft.com/office/drawing/2014/main" id="{5DFD7BF3-F0B1-11DB-F20E-EEB6F463DF74}"/>
              </a:ext>
            </a:extLst>
          </p:cNvPr>
          <p:cNvSpPr/>
          <p:nvPr/>
        </p:nvSpPr>
        <p:spPr>
          <a:xfrm>
            <a:off x="703810" y="5421506"/>
            <a:ext cx="6495011" cy="408486"/>
          </a:xfrm>
          <a:prstGeom prst="rect">
            <a:avLst/>
          </a:prstGeom>
          <a:noFill/>
          <a:ln w="28575">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196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4"/>
          <p:cNvPicPr>
            <a:picLocks noChangeAspect="1"/>
          </p:cNvPicPr>
          <p:nvPr/>
        </p:nvPicPr>
        <p:blipFill rotWithShape="1">
          <a:blip r:embed="rId3"/>
          <a:srcRect l="5" t="13665" r="49093" b="30210"/>
          <a:stretch/>
        </p:blipFill>
        <p:spPr>
          <a:xfrm>
            <a:off x="287133" y="1761903"/>
            <a:ext cx="4145280" cy="2072640"/>
          </a:xfrm>
          <a:prstGeom prst="rect">
            <a:avLst/>
          </a:prstGeom>
        </p:spPr>
      </p:pic>
      <p:sp>
        <p:nvSpPr>
          <p:cNvPr id="4" name="Slide Number Placeholder 3"/>
          <p:cNvSpPr>
            <a:spLocks noGrp="1"/>
          </p:cNvSpPr>
          <p:nvPr>
            <p:ph type="sldNum" sz="quarter" idx="4"/>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pPr/>
              <a:t>3</a:t>
            </a:fld>
            <a:r>
              <a:rPr lang="en-US"/>
              <a:t>/18</a:t>
            </a:r>
          </a:p>
        </p:txBody>
      </p:sp>
      <p:sp>
        <p:nvSpPr>
          <p:cNvPr id="8" name="Content Placeholder 7"/>
          <p:cNvSpPr>
            <a:spLocks noGrp="1"/>
          </p:cNvSpPr>
          <p:nvPr>
            <p:ph idx="1"/>
          </p:nvPr>
        </p:nvSpPr>
        <p:spPr>
          <a:xfrm>
            <a:off x="171570" y="4448106"/>
            <a:ext cx="12459573" cy="615553"/>
          </a:xfrm>
          <a:noFill/>
          <a:ln>
            <a:noFill/>
          </a:ln>
        </p:spPr>
        <p:txBody>
          <a:bodyPr>
            <a:normAutofit/>
          </a:bodyPr>
          <a:lstStyle/>
          <a:p>
            <a:pPr marL="0" lvl="2" indent="0">
              <a:spcBef>
                <a:spcPts val="0"/>
              </a:spcBef>
              <a:buNone/>
            </a:pPr>
            <a:r>
              <a:rPr lang="en-US" dirty="0">
                <a:solidFill>
                  <a:srgbClr val="FF0000"/>
                </a:solidFill>
                <a:latin typeface="+mj-lt"/>
                <a:cs typeface="Segoe UI" panose="020B0502040204020203" pitchFamily="34" charset="0"/>
              </a:rPr>
              <a:t>                     </a:t>
            </a:r>
            <a:endParaRPr lang="en-US" sz="2800" dirty="0">
              <a:solidFill>
                <a:srgbClr val="FF0000"/>
              </a:solidFill>
              <a:latin typeface="+mj-lt"/>
              <a:cs typeface="Segoe UI" panose="020B0502040204020203" pitchFamily="34" charset="0"/>
            </a:endParaRPr>
          </a:p>
        </p:txBody>
      </p:sp>
      <p:sp>
        <p:nvSpPr>
          <p:cNvPr id="2" name="Title 1"/>
          <p:cNvSpPr>
            <a:spLocks noGrp="1"/>
          </p:cNvSpPr>
          <p:nvPr>
            <p:ph type="title"/>
          </p:nvPr>
        </p:nvSpPr>
        <p:spPr>
          <a:xfrm>
            <a:off x="-37083" y="-73819"/>
            <a:ext cx="12229083" cy="1143000"/>
          </a:xfrm>
        </p:spPr>
        <p:txBody>
          <a:bodyPr>
            <a:normAutofit/>
          </a:bodyPr>
          <a:lstStyle/>
          <a:p>
            <a:pPr algn="ctr"/>
            <a:r>
              <a:rPr lang="en-US" b="1" dirty="0"/>
              <a:t>Programming by Natural Language</a:t>
            </a:r>
          </a:p>
        </p:txBody>
      </p:sp>
      <p:sp>
        <p:nvSpPr>
          <p:cNvPr id="11" name="Rectangle 10">
            <a:extLst>
              <a:ext uri="{FF2B5EF4-FFF2-40B4-BE49-F238E27FC236}">
                <a16:creationId xmlns:a16="http://schemas.microsoft.com/office/drawing/2014/main" id="{8242F6C7-276A-4D06-8FE8-834AFBE71E00}"/>
              </a:ext>
            </a:extLst>
          </p:cNvPr>
          <p:cNvSpPr/>
          <p:nvPr/>
        </p:nvSpPr>
        <p:spPr>
          <a:xfrm>
            <a:off x="-37083" y="6492231"/>
            <a:ext cx="11169748" cy="338554"/>
          </a:xfrm>
          <a:prstGeom prst="rect">
            <a:avLst/>
          </a:prstGeom>
        </p:spPr>
        <p:txBody>
          <a:bodyPr wrap="square" lIns="121920" tIns="60960" rIns="121920" bIns="60960" anchor="t">
            <a:spAutoFit/>
          </a:bodyPr>
          <a:lstStyle/>
          <a:p>
            <a:r>
              <a:rPr lang="en-US" sz="1400" dirty="0">
                <a:latin typeface="Arial" panose="020B0604020202020204" pitchFamily="34" charset="0"/>
                <a:ea typeface="Calibri" panose="020F0502020204030204" pitchFamily="34" charset="0"/>
                <a:cs typeface="Arial" panose="020B0604020202020204" pitchFamily="34" charset="0"/>
              </a:rPr>
              <a:t>[SIGMOD 2014: </a:t>
            </a:r>
            <a:r>
              <a:rPr lang="en-US" sz="1400" i="1" dirty="0" err="1">
                <a:latin typeface="Arial" panose="020B0604020202020204" pitchFamily="34" charset="0"/>
                <a:ea typeface="Open Sans"/>
                <a:cs typeface="Arial" panose="020B0604020202020204" pitchFamily="34" charset="0"/>
              </a:rPr>
              <a:t>NLyze</a:t>
            </a:r>
            <a:r>
              <a:rPr lang="en-US" sz="1400" i="1" dirty="0">
                <a:latin typeface="Arial" panose="020B0604020202020204" pitchFamily="34" charset="0"/>
                <a:ea typeface="Open Sans"/>
                <a:cs typeface="Arial" panose="020B0604020202020204" pitchFamily="34" charset="0"/>
              </a:rPr>
              <a:t>: interactive programming by natural language for spreadsheet data analysis</a:t>
            </a:r>
            <a:r>
              <a:rPr lang="en-US" sz="1400" dirty="0">
                <a:latin typeface="Arial" panose="020B0604020202020204" pitchFamily="34" charset="0"/>
                <a:ea typeface="Open Sans"/>
                <a:cs typeface="Arial" panose="020B0604020202020204" pitchFamily="34" charset="0"/>
              </a:rPr>
              <a:t>]</a:t>
            </a:r>
          </a:p>
        </p:txBody>
      </p:sp>
      <p:sp>
        <p:nvSpPr>
          <p:cNvPr id="3" name="TextBox 2">
            <a:extLst>
              <a:ext uri="{FF2B5EF4-FFF2-40B4-BE49-F238E27FC236}">
                <a16:creationId xmlns:a16="http://schemas.microsoft.com/office/drawing/2014/main" id="{B58C4F5C-3FC7-43C7-8408-164D67BE51DD}"/>
              </a:ext>
            </a:extLst>
          </p:cNvPr>
          <p:cNvSpPr txBox="1"/>
          <p:nvPr/>
        </p:nvSpPr>
        <p:spPr>
          <a:xfrm>
            <a:off x="0" y="916381"/>
            <a:ext cx="10769600" cy="502766"/>
          </a:xfrm>
          <a:prstGeom prst="rect">
            <a:avLst/>
          </a:prstGeom>
          <a:noFill/>
        </p:spPr>
        <p:txBody>
          <a:bodyPr wrap="square" rtlCol="0">
            <a:spAutoFit/>
          </a:bodyPr>
          <a:lstStyle/>
          <a:p>
            <a:r>
              <a:rPr lang="en-US" sz="2667"/>
              <a:t>Some tasks like queries are best described using natural language. </a:t>
            </a:r>
          </a:p>
        </p:txBody>
      </p:sp>
      <p:sp>
        <p:nvSpPr>
          <p:cNvPr id="5" name="Content Placeholder 7">
            <a:extLst>
              <a:ext uri="{FF2B5EF4-FFF2-40B4-BE49-F238E27FC236}">
                <a16:creationId xmlns:a16="http://schemas.microsoft.com/office/drawing/2014/main" id="{C8974B72-B6AE-6C77-28A1-6C48AB8BD456}"/>
              </a:ext>
            </a:extLst>
          </p:cNvPr>
          <p:cNvSpPr txBox="1">
            <a:spLocks/>
          </p:cNvSpPr>
          <p:nvPr/>
        </p:nvSpPr>
        <p:spPr>
          <a:xfrm>
            <a:off x="4677205" y="2394748"/>
            <a:ext cx="7268111" cy="998153"/>
          </a:xfrm>
          <a:prstGeom prst="rect">
            <a:avLst/>
          </a:prstGeom>
          <a:solidFill>
            <a:srgbClr val="F4EAE0"/>
          </a:solidFill>
          <a:ln>
            <a:noFill/>
          </a:ln>
        </p:spPr>
        <p:txBody>
          <a:bodyPr vert="horz" lIns="121920" tIns="0" rIns="121920" bIns="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spcBef>
                <a:spcPts val="0"/>
              </a:spcBef>
              <a:buNone/>
            </a:pPr>
            <a:r>
              <a:rPr lang="en-US" dirty="0">
                <a:solidFill>
                  <a:schemeClr val="tx1"/>
                </a:solidFill>
                <a:latin typeface="+mj-lt"/>
                <a:cs typeface="Segoe UI" panose="020B0502040204020203" pitchFamily="34" charset="0"/>
              </a:rPr>
              <a:t>“sum the hours for the capitol hill location cashiers”</a:t>
            </a:r>
          </a:p>
          <a:p>
            <a:pPr marL="0" lvl="2" indent="0">
              <a:spcBef>
                <a:spcPts val="0"/>
              </a:spcBef>
              <a:buNone/>
            </a:pPr>
            <a:r>
              <a:rPr lang="en-US" dirty="0">
                <a:solidFill>
                  <a:schemeClr val="tx1"/>
                </a:solidFill>
                <a:latin typeface="+mj-lt"/>
                <a:cs typeface="Segoe UI" panose="020B0502040204020203" pitchFamily="34" charset="0"/>
              </a:rPr>
              <a:t>“total hours capitol hill cashiers”</a:t>
            </a:r>
          </a:p>
          <a:p>
            <a:pPr marL="0" lvl="2" indent="0">
              <a:spcBef>
                <a:spcPts val="0"/>
              </a:spcBef>
              <a:buNone/>
            </a:pPr>
            <a:r>
              <a:rPr lang="en-US" dirty="0">
                <a:solidFill>
                  <a:schemeClr val="tx1"/>
                </a:solidFill>
                <a:latin typeface="+mj-lt"/>
                <a:cs typeface="Segoe UI" panose="020B0502040204020203" pitchFamily="34" charset="0"/>
              </a:rPr>
              <a:t>“sum column D where column C is cashier and A is capitol hill”</a:t>
            </a:r>
          </a:p>
        </p:txBody>
      </p:sp>
      <p:sp>
        <p:nvSpPr>
          <p:cNvPr id="6" name="Content Placeholder 7">
            <a:extLst>
              <a:ext uri="{FF2B5EF4-FFF2-40B4-BE49-F238E27FC236}">
                <a16:creationId xmlns:a16="http://schemas.microsoft.com/office/drawing/2014/main" id="{E2FCBE9E-52F7-FC06-1D78-705272D1414C}"/>
              </a:ext>
            </a:extLst>
          </p:cNvPr>
          <p:cNvSpPr txBox="1">
            <a:spLocks/>
          </p:cNvSpPr>
          <p:nvPr/>
        </p:nvSpPr>
        <p:spPr>
          <a:xfrm>
            <a:off x="501572" y="4337788"/>
            <a:ext cx="9746610" cy="1534297"/>
          </a:xfrm>
          <a:prstGeom prst="rect">
            <a:avLst/>
          </a:prstGeom>
          <a:noFill/>
          <a:ln>
            <a:noFill/>
          </a:ln>
        </p:spPr>
        <p:txBody>
          <a:bodyPr vert="horz" lIns="121920" tIns="60960" rIns="121920" bIns="60960" rtlCol="0">
            <a:normAutofit/>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spcBef>
                <a:spcPts val="0"/>
              </a:spcBef>
              <a:buNone/>
            </a:pPr>
            <a:r>
              <a:rPr lang="en-US" sz="2400" dirty="0">
                <a:solidFill>
                  <a:schemeClr val="tx1"/>
                </a:solidFill>
                <a:latin typeface="+mn-lt"/>
                <a:cs typeface="Segoe UI" panose="020B0502040204020203" pitchFamily="34" charset="0"/>
              </a:rPr>
              <a:t>Domain-specific investments: task dataset + model training.</a:t>
            </a:r>
          </a:p>
          <a:p>
            <a:pPr marL="0" lvl="2" indent="0">
              <a:spcBef>
                <a:spcPts val="0"/>
              </a:spcBef>
              <a:buNone/>
            </a:pPr>
            <a:r>
              <a:rPr lang="en-US" sz="2667" dirty="0">
                <a:solidFill>
                  <a:schemeClr val="tx1"/>
                </a:solidFill>
                <a:latin typeface="+mn-lt"/>
                <a:cs typeface="Segoe UI" panose="020B0502040204020203" pitchFamily="34" charset="0"/>
              </a:rPr>
              <a:t>Challenge: </a:t>
            </a:r>
            <a:r>
              <a:rPr lang="en-US" sz="2400" dirty="0">
                <a:solidFill>
                  <a:schemeClr val="tx1"/>
                </a:solidFill>
                <a:latin typeface="+mn-lt"/>
                <a:cs typeface="Segoe UI" panose="020B0502040204020203" pitchFamily="34" charset="0"/>
              </a:rPr>
              <a:t>Too much variability in NL description.</a:t>
            </a:r>
          </a:p>
          <a:p>
            <a:pPr marL="0" lvl="2" indent="0">
              <a:spcBef>
                <a:spcPts val="0"/>
              </a:spcBef>
              <a:buNone/>
            </a:pPr>
            <a:r>
              <a:rPr lang="en-US" sz="2400" dirty="0">
                <a:solidFill>
                  <a:schemeClr val="tx1"/>
                </a:solidFill>
                <a:latin typeface="+mn-lt"/>
                <a:cs typeface="Segoe UI" panose="020B0502040204020203" pitchFamily="34" charset="0"/>
              </a:rPr>
              <a:t> </a:t>
            </a:r>
          </a:p>
        </p:txBody>
      </p:sp>
    </p:spTree>
    <p:extLst>
      <p:ext uri="{BB962C8B-B14F-4D97-AF65-F5344CB8AC3E}">
        <p14:creationId xmlns:p14="http://schemas.microsoft.com/office/powerpoint/2010/main" val="411186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46B9-D0A7-963D-CAA5-C8F18E2C8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313CB5-43D2-F91B-1041-290F3A5CF244}"/>
              </a:ext>
            </a:extLst>
          </p:cNvPr>
          <p:cNvSpPr>
            <a:spLocks noGrp="1"/>
          </p:cNvSpPr>
          <p:nvPr>
            <p:ph type="title"/>
          </p:nvPr>
        </p:nvSpPr>
        <p:spPr>
          <a:xfrm>
            <a:off x="0" y="0"/>
            <a:ext cx="12192000" cy="961595"/>
          </a:xfrm>
        </p:spPr>
        <p:txBody>
          <a:bodyPr>
            <a:normAutofit/>
          </a:bodyPr>
          <a:lstStyle/>
          <a:p>
            <a:pPr algn="ctr"/>
            <a:r>
              <a:rPr lang="en-US" b="1" dirty="0"/>
              <a:t>Opportunities</a:t>
            </a:r>
          </a:p>
        </p:txBody>
      </p:sp>
      <p:sp>
        <p:nvSpPr>
          <p:cNvPr id="3" name="Content Placeholder 2">
            <a:extLst>
              <a:ext uri="{FF2B5EF4-FFF2-40B4-BE49-F238E27FC236}">
                <a16:creationId xmlns:a16="http://schemas.microsoft.com/office/drawing/2014/main" id="{1D192B88-DE3B-7FB7-C867-8D1859F0231C}"/>
              </a:ext>
            </a:extLst>
          </p:cNvPr>
          <p:cNvSpPr>
            <a:spLocks noGrp="1"/>
          </p:cNvSpPr>
          <p:nvPr>
            <p:ph idx="1"/>
          </p:nvPr>
        </p:nvSpPr>
        <p:spPr>
          <a:xfrm>
            <a:off x="322989" y="1356852"/>
            <a:ext cx="11546021" cy="4513006"/>
          </a:xfrm>
        </p:spPr>
        <p:txBody>
          <a:bodyPr>
            <a:normAutofit lnSpcReduction="10000"/>
          </a:bodyPr>
          <a:lstStyle/>
          <a:p>
            <a:pPr marL="0" indent="0">
              <a:buNone/>
            </a:pPr>
            <a:endParaRPr lang="en-US" dirty="0"/>
          </a:p>
          <a:p>
            <a:pPr marL="0" indent="0">
              <a:buNone/>
            </a:pPr>
            <a:r>
              <a:rPr lang="en-US" dirty="0"/>
              <a:t>Prompting as a new programming paradigm.</a:t>
            </a:r>
          </a:p>
          <a:p>
            <a:endParaRPr lang="en-US" dirty="0"/>
          </a:p>
          <a:p>
            <a:r>
              <a:rPr lang="en-US" dirty="0"/>
              <a:t>Prompt Synthesis</a:t>
            </a:r>
          </a:p>
          <a:p>
            <a:pPr lvl="1"/>
            <a:r>
              <a:rPr lang="en-US" dirty="0"/>
              <a:t>Smart example/document selection</a:t>
            </a:r>
          </a:p>
          <a:p>
            <a:pPr lvl="1"/>
            <a:r>
              <a:rPr lang="en-US" dirty="0"/>
              <a:t>Meta-reflection for improving prompt instructions</a:t>
            </a:r>
          </a:p>
          <a:p>
            <a:endParaRPr lang="en-US" dirty="0"/>
          </a:p>
          <a:p>
            <a:r>
              <a:rPr lang="en-US" b="1" dirty="0"/>
              <a:t>Prompt Maintenance</a:t>
            </a:r>
          </a:p>
          <a:p>
            <a:pPr lvl="1"/>
            <a:r>
              <a:rPr lang="en-US" dirty="0"/>
              <a:t>What part of a prompt affects an input? (for bug localization)</a:t>
            </a:r>
          </a:p>
          <a:p>
            <a:pPr lvl="1"/>
            <a:r>
              <a:rPr lang="en-US" dirty="0"/>
              <a:t>What tests are sensitive to a prompt instruction? (regression prediction)</a:t>
            </a:r>
          </a:p>
          <a:p>
            <a:pPr marL="0" indent="0">
              <a:buNone/>
            </a:pPr>
            <a:endParaRPr lang="en-US" dirty="0"/>
          </a:p>
        </p:txBody>
      </p:sp>
    </p:spTree>
    <p:extLst>
      <p:ext uri="{BB962C8B-B14F-4D97-AF65-F5344CB8AC3E}">
        <p14:creationId xmlns:p14="http://schemas.microsoft.com/office/powerpoint/2010/main" val="531744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9FC962-C8A5-F86B-CA28-5B61397171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2693" y="-27962"/>
            <a:ext cx="9218565" cy="6913924"/>
          </a:xfrm>
        </p:spPr>
      </p:pic>
      <p:sp>
        <p:nvSpPr>
          <p:cNvPr id="2" name="TextBox 1">
            <a:extLst>
              <a:ext uri="{FF2B5EF4-FFF2-40B4-BE49-F238E27FC236}">
                <a16:creationId xmlns:a16="http://schemas.microsoft.com/office/drawing/2014/main" id="{72A7BDD9-320E-717A-90A0-935B5FFA35F6}"/>
              </a:ext>
            </a:extLst>
          </p:cNvPr>
          <p:cNvSpPr txBox="1"/>
          <p:nvPr/>
        </p:nvSpPr>
        <p:spPr>
          <a:xfrm>
            <a:off x="-290945" y="2523943"/>
            <a:ext cx="3923607" cy="1477328"/>
          </a:xfrm>
          <a:prstGeom prst="rect">
            <a:avLst/>
          </a:prstGeom>
          <a:noFill/>
        </p:spPr>
        <p:txBody>
          <a:bodyPr wrap="square" rtlCol="0">
            <a:spAutoFit/>
          </a:bodyPr>
          <a:lstStyle/>
          <a:p>
            <a:pPr algn="ctr"/>
            <a:r>
              <a:rPr lang="en-US" sz="3000" b="1" dirty="0"/>
              <a:t>PROSE </a:t>
            </a:r>
          </a:p>
          <a:p>
            <a:pPr algn="ctr"/>
            <a:r>
              <a:rPr lang="en-US" sz="3000" b="1" i="1" dirty="0"/>
              <a:t>Research Fellows </a:t>
            </a:r>
          </a:p>
          <a:p>
            <a:pPr algn="ctr"/>
            <a:r>
              <a:rPr lang="en-US" sz="3000" b="1" dirty="0"/>
              <a:t>India</a:t>
            </a:r>
          </a:p>
        </p:txBody>
      </p:sp>
    </p:spTree>
    <p:extLst>
      <p:ext uri="{BB962C8B-B14F-4D97-AF65-F5344CB8AC3E}">
        <p14:creationId xmlns:p14="http://schemas.microsoft.com/office/powerpoint/2010/main" val="1338066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57372-0D60-3448-B815-E04C34D800F8}"/>
              </a:ext>
            </a:extLst>
          </p:cNvPr>
          <p:cNvSpPr>
            <a:spLocks noGrp="1"/>
          </p:cNvSpPr>
          <p:nvPr>
            <p:ph type="title"/>
          </p:nvPr>
        </p:nvSpPr>
        <p:spPr>
          <a:xfrm>
            <a:off x="3656734" y="2594668"/>
            <a:ext cx="5653520" cy="1325563"/>
          </a:xfrm>
        </p:spPr>
        <p:txBody>
          <a:bodyPr>
            <a:noAutofit/>
          </a:bodyPr>
          <a:lstStyle/>
          <a:p>
            <a:r>
              <a:rPr lang="en-US" sz="6000" b="1" dirty="0"/>
              <a:t>CONCLUSION</a:t>
            </a:r>
          </a:p>
        </p:txBody>
      </p:sp>
    </p:spTree>
    <p:extLst>
      <p:ext uri="{BB962C8B-B14F-4D97-AF65-F5344CB8AC3E}">
        <p14:creationId xmlns:p14="http://schemas.microsoft.com/office/powerpoint/2010/main" val="2404943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6CDC9-C5B6-BF1E-8D17-E8942F2F3768}"/>
              </a:ext>
            </a:extLst>
          </p:cNvPr>
          <p:cNvSpPr>
            <a:spLocks noGrp="1"/>
          </p:cNvSpPr>
          <p:nvPr>
            <p:ph type="title"/>
          </p:nvPr>
        </p:nvSpPr>
        <p:spPr>
          <a:xfrm>
            <a:off x="0" y="18255"/>
            <a:ext cx="12191999" cy="1325563"/>
          </a:xfrm>
        </p:spPr>
        <p:txBody>
          <a:bodyPr/>
          <a:lstStyle/>
          <a:p>
            <a:pPr algn="ctr"/>
            <a:r>
              <a:rPr lang="en-US" b="1" dirty="0"/>
              <a:t>Intent Specification</a:t>
            </a:r>
          </a:p>
        </p:txBody>
      </p:sp>
      <p:sp>
        <p:nvSpPr>
          <p:cNvPr id="3" name="Content Placeholder 2">
            <a:extLst>
              <a:ext uri="{FF2B5EF4-FFF2-40B4-BE49-F238E27FC236}">
                <a16:creationId xmlns:a16="http://schemas.microsoft.com/office/drawing/2014/main" id="{4E0C0E63-974C-B0FB-3513-A0E1A7A11316}"/>
              </a:ext>
            </a:extLst>
          </p:cNvPr>
          <p:cNvSpPr>
            <a:spLocks noGrp="1"/>
          </p:cNvSpPr>
          <p:nvPr>
            <p:ph idx="1"/>
          </p:nvPr>
        </p:nvSpPr>
        <p:spPr>
          <a:xfrm>
            <a:off x="204511" y="1253331"/>
            <a:ext cx="11987489" cy="4809418"/>
          </a:xfrm>
        </p:spPr>
        <p:txBody>
          <a:bodyPr>
            <a:normAutofit/>
          </a:bodyPr>
          <a:lstStyle/>
          <a:p>
            <a:r>
              <a:rPr lang="en-US" dirty="0"/>
              <a:t>If you insist on </a:t>
            </a:r>
            <a:r>
              <a:rPr lang="en-US" b="1" dirty="0"/>
              <a:t>complete and formal/logical spec</a:t>
            </a:r>
            <a:r>
              <a:rPr lang="en-US" dirty="0"/>
              <a:t>, you will miss out!</a:t>
            </a:r>
          </a:p>
          <a:p>
            <a:r>
              <a:rPr lang="en-US" b="1" dirty="0"/>
              <a:t>Examples</a:t>
            </a:r>
            <a:r>
              <a:rPr lang="en-US" dirty="0"/>
              <a:t>, being verifiable, are a very special form of specification. </a:t>
            </a:r>
          </a:p>
          <a:p>
            <a:pPr lvl="1"/>
            <a:r>
              <a:rPr lang="en-US" dirty="0"/>
              <a:t>Enable use of backtracking-based search or failure-guided refinement techniques.</a:t>
            </a:r>
          </a:p>
          <a:p>
            <a:pPr lvl="1"/>
            <a:r>
              <a:rPr lang="en-US" dirty="0"/>
              <a:t>NL and Predictive tasks can often be reduced to examples. </a:t>
            </a:r>
          </a:p>
          <a:p>
            <a:pPr lvl="1"/>
            <a:r>
              <a:rPr lang="en-US" dirty="0"/>
              <a:t>NL and Repair tasks are often augmented with examples. </a:t>
            </a:r>
          </a:p>
          <a:p>
            <a:r>
              <a:rPr lang="en-US" b="1" dirty="0"/>
              <a:t>Temporal Context </a:t>
            </a:r>
            <a:r>
              <a:rPr lang="en-US" dirty="0"/>
              <a:t>can contain user intent. </a:t>
            </a:r>
          </a:p>
          <a:p>
            <a:pPr marL="0" indent="0">
              <a:buNone/>
            </a:pPr>
            <a:endParaRPr lang="en-US" b="1" dirty="0"/>
          </a:p>
          <a:p>
            <a:pPr marL="0" indent="0">
              <a:buNone/>
            </a:pPr>
            <a:r>
              <a:rPr lang="en-US" dirty="0"/>
              <a:t>Opportunities</a:t>
            </a:r>
          </a:p>
          <a:p>
            <a:r>
              <a:rPr lang="en-US" dirty="0"/>
              <a:t>Develop techniques, experiences for </a:t>
            </a:r>
            <a:r>
              <a:rPr lang="en-US" b="1" dirty="0"/>
              <a:t>multi-modal specifications</a:t>
            </a:r>
            <a:r>
              <a:rPr lang="en-US" dirty="0"/>
              <a:t>. </a:t>
            </a:r>
          </a:p>
          <a:p>
            <a:r>
              <a:rPr lang="en-US" dirty="0"/>
              <a:t>Image/Video as input.</a:t>
            </a:r>
          </a:p>
        </p:txBody>
      </p:sp>
    </p:spTree>
    <p:extLst>
      <p:ext uri="{BB962C8B-B14F-4D97-AF65-F5344CB8AC3E}">
        <p14:creationId xmlns:p14="http://schemas.microsoft.com/office/powerpoint/2010/main" val="3821771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E771-1A1C-9288-35A4-86E6C80BD11E}"/>
              </a:ext>
            </a:extLst>
          </p:cNvPr>
          <p:cNvSpPr>
            <a:spLocks noGrp="1"/>
          </p:cNvSpPr>
          <p:nvPr>
            <p:ph type="title"/>
          </p:nvPr>
        </p:nvSpPr>
        <p:spPr>
          <a:xfrm>
            <a:off x="0" y="18255"/>
            <a:ext cx="12191999" cy="1235075"/>
          </a:xfrm>
        </p:spPr>
        <p:txBody>
          <a:bodyPr/>
          <a:lstStyle/>
          <a:p>
            <a:pPr algn="ctr"/>
            <a:r>
              <a:rPr lang="en-US" b="1" dirty="0"/>
              <a:t>Applications</a:t>
            </a:r>
          </a:p>
        </p:txBody>
      </p:sp>
      <p:sp>
        <p:nvSpPr>
          <p:cNvPr id="3" name="Content Placeholder 2">
            <a:extLst>
              <a:ext uri="{FF2B5EF4-FFF2-40B4-BE49-F238E27FC236}">
                <a16:creationId xmlns:a16="http://schemas.microsoft.com/office/drawing/2014/main" id="{D58C6130-FBD9-1817-309F-F1ED1AA584B5}"/>
              </a:ext>
            </a:extLst>
          </p:cNvPr>
          <p:cNvSpPr>
            <a:spLocks noGrp="1"/>
          </p:cNvSpPr>
          <p:nvPr>
            <p:ph idx="1"/>
          </p:nvPr>
        </p:nvSpPr>
        <p:spPr>
          <a:xfrm>
            <a:off x="779207" y="1253330"/>
            <a:ext cx="10515600" cy="5371645"/>
          </a:xfrm>
        </p:spPr>
        <p:txBody>
          <a:bodyPr>
            <a:normAutofit/>
          </a:bodyPr>
          <a:lstStyle/>
          <a:p>
            <a:r>
              <a:rPr lang="en-US" dirty="0"/>
              <a:t>String Transformations (syntactic and semantic)</a:t>
            </a:r>
          </a:p>
          <a:p>
            <a:r>
              <a:rPr lang="en-US" dirty="0"/>
              <a:t>Table Extraction (text files, webpages, PDF/images)</a:t>
            </a:r>
          </a:p>
          <a:p>
            <a:r>
              <a:rPr lang="en-US" dirty="0"/>
              <a:t>Code Edits </a:t>
            </a:r>
          </a:p>
          <a:p>
            <a:r>
              <a:rPr lang="en-US" dirty="0"/>
              <a:t>Accessibility  (not just Productivity)</a:t>
            </a:r>
          </a:p>
          <a:p>
            <a:r>
              <a:rPr lang="en-US" dirty="0"/>
              <a:t>Code Repair</a:t>
            </a:r>
          </a:p>
          <a:p>
            <a:r>
              <a:rPr lang="en-US" dirty="0"/>
              <a:t>Education</a:t>
            </a:r>
          </a:p>
          <a:p>
            <a:endParaRPr lang="en-US" dirty="0"/>
          </a:p>
          <a:p>
            <a:r>
              <a:rPr lang="en-US" dirty="0"/>
              <a:t>Next Action prediction (Action transformer)</a:t>
            </a:r>
          </a:p>
          <a:p>
            <a:r>
              <a:rPr lang="en-US" dirty="0"/>
              <a:t>App Creation</a:t>
            </a:r>
          </a:p>
          <a:p>
            <a:r>
              <a:rPr lang="en-US" dirty="0"/>
              <a:t>Robotics</a:t>
            </a:r>
          </a:p>
          <a:p>
            <a:endParaRPr lang="en-US" dirty="0"/>
          </a:p>
          <a:p>
            <a:endParaRPr lang="en-US" dirty="0"/>
          </a:p>
        </p:txBody>
      </p:sp>
    </p:spTree>
    <p:extLst>
      <p:ext uri="{BB962C8B-B14F-4D97-AF65-F5344CB8AC3E}">
        <p14:creationId xmlns:p14="http://schemas.microsoft.com/office/powerpoint/2010/main" val="173594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B64A2-7700-2255-0C5E-90A44E568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2C8124-1611-C502-7F9C-14C3709FF8B1}"/>
              </a:ext>
            </a:extLst>
          </p:cNvPr>
          <p:cNvSpPr>
            <a:spLocks noGrp="1"/>
          </p:cNvSpPr>
          <p:nvPr>
            <p:ph type="title"/>
          </p:nvPr>
        </p:nvSpPr>
        <p:spPr>
          <a:xfrm>
            <a:off x="0" y="18255"/>
            <a:ext cx="12191999" cy="1325563"/>
          </a:xfrm>
        </p:spPr>
        <p:txBody>
          <a:bodyPr/>
          <a:lstStyle/>
          <a:p>
            <a:pPr algn="ctr"/>
            <a:r>
              <a:rPr lang="en-US" b="1" dirty="0"/>
              <a:t>User Experiences</a:t>
            </a:r>
          </a:p>
        </p:txBody>
      </p:sp>
      <p:sp>
        <p:nvSpPr>
          <p:cNvPr id="3" name="Content Placeholder 2">
            <a:extLst>
              <a:ext uri="{FF2B5EF4-FFF2-40B4-BE49-F238E27FC236}">
                <a16:creationId xmlns:a16="http://schemas.microsoft.com/office/drawing/2014/main" id="{3E7DFEC2-5DA8-7716-FBC5-BBB3BAE53641}"/>
              </a:ext>
            </a:extLst>
          </p:cNvPr>
          <p:cNvSpPr>
            <a:spLocks noGrp="1"/>
          </p:cNvSpPr>
          <p:nvPr>
            <p:ph idx="1"/>
          </p:nvPr>
        </p:nvSpPr>
        <p:spPr>
          <a:xfrm>
            <a:off x="640661" y="1510073"/>
            <a:ext cx="11263165" cy="5094375"/>
          </a:xfrm>
        </p:spPr>
        <p:txBody>
          <a:bodyPr>
            <a:normAutofit/>
          </a:bodyPr>
          <a:lstStyle/>
          <a:p>
            <a:r>
              <a:rPr lang="en-US" b="1" dirty="0"/>
              <a:t>Distinguishing Inputs</a:t>
            </a:r>
            <a:r>
              <a:rPr lang="en-US" dirty="0"/>
              <a:t> for finding representative inputs</a:t>
            </a:r>
          </a:p>
          <a:p>
            <a:r>
              <a:rPr lang="en-US" dirty="0"/>
              <a:t>Smart Copy Paste</a:t>
            </a:r>
          </a:p>
          <a:p>
            <a:r>
              <a:rPr lang="en-US" dirty="0"/>
              <a:t>Leverage </a:t>
            </a:r>
            <a:r>
              <a:rPr lang="en-US" b="1" dirty="0"/>
              <a:t>temporal context</a:t>
            </a:r>
          </a:p>
          <a:p>
            <a:r>
              <a:rPr lang="en-US" dirty="0"/>
              <a:t>Investigate and Respond pattern to facilitate </a:t>
            </a:r>
            <a:r>
              <a:rPr lang="en-US" b="1" dirty="0"/>
              <a:t>interactive conversation</a:t>
            </a:r>
          </a:p>
          <a:p>
            <a:r>
              <a:rPr lang="en-US" dirty="0"/>
              <a:t>Generate </a:t>
            </a:r>
            <a:r>
              <a:rPr lang="en-US" b="1" dirty="0"/>
              <a:t>hints</a:t>
            </a:r>
            <a:r>
              <a:rPr lang="en-US" dirty="0"/>
              <a:t> instead of repair</a:t>
            </a:r>
          </a:p>
          <a:p>
            <a:endParaRPr lang="en-US" dirty="0"/>
          </a:p>
          <a:p>
            <a:endParaRPr lang="en-US" dirty="0"/>
          </a:p>
        </p:txBody>
      </p:sp>
    </p:spTree>
    <p:extLst>
      <p:ext uri="{BB962C8B-B14F-4D97-AF65-F5344CB8AC3E}">
        <p14:creationId xmlns:p14="http://schemas.microsoft.com/office/powerpoint/2010/main" val="3174182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C29CB-593B-C800-709B-4B9CD1F571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850D06-12AB-0B1C-AE18-C0AD6BC83594}"/>
              </a:ext>
            </a:extLst>
          </p:cNvPr>
          <p:cNvSpPr>
            <a:spLocks noGrp="1"/>
          </p:cNvSpPr>
          <p:nvPr>
            <p:ph type="title"/>
          </p:nvPr>
        </p:nvSpPr>
        <p:spPr>
          <a:xfrm>
            <a:off x="0" y="0"/>
            <a:ext cx="12192000" cy="956441"/>
          </a:xfrm>
        </p:spPr>
        <p:txBody>
          <a:bodyPr/>
          <a:lstStyle/>
          <a:p>
            <a:pPr algn="ctr"/>
            <a:r>
              <a:rPr lang="en-US" b="1" dirty="0"/>
              <a:t>Neuro-Symbolic Techniques</a:t>
            </a:r>
          </a:p>
        </p:txBody>
      </p:sp>
      <p:sp>
        <p:nvSpPr>
          <p:cNvPr id="3" name="Content Placeholder 2">
            <a:extLst>
              <a:ext uri="{FF2B5EF4-FFF2-40B4-BE49-F238E27FC236}">
                <a16:creationId xmlns:a16="http://schemas.microsoft.com/office/drawing/2014/main" id="{886F363F-6450-CE2D-C799-863243BFFF80}"/>
              </a:ext>
            </a:extLst>
          </p:cNvPr>
          <p:cNvSpPr>
            <a:spLocks noGrp="1"/>
          </p:cNvSpPr>
          <p:nvPr>
            <p:ph idx="1"/>
          </p:nvPr>
        </p:nvSpPr>
        <p:spPr>
          <a:xfrm>
            <a:off x="371668" y="1135158"/>
            <a:ext cx="11238261" cy="5430824"/>
          </a:xfrm>
        </p:spPr>
        <p:txBody>
          <a:bodyPr>
            <a:normAutofit/>
          </a:bodyPr>
          <a:lstStyle/>
          <a:p>
            <a:pPr marL="0" indent="0">
              <a:spcBef>
                <a:spcPts val="0"/>
              </a:spcBef>
              <a:buNone/>
            </a:pPr>
            <a:r>
              <a:rPr lang="en-US" dirty="0"/>
              <a:t>Logical reasoning provides correctness, regularity, </a:t>
            </a:r>
            <a:r>
              <a:rPr lang="en-US" dirty="0" err="1"/>
              <a:t>inspectability</a:t>
            </a:r>
            <a:r>
              <a:rPr lang="en-US" dirty="0"/>
              <a:t>. </a:t>
            </a:r>
          </a:p>
          <a:p>
            <a:pPr marL="0" indent="0">
              <a:spcBef>
                <a:spcPts val="0"/>
              </a:spcBef>
              <a:buNone/>
            </a:pPr>
            <a:endParaRPr lang="en-US" dirty="0"/>
          </a:p>
          <a:p>
            <a:pPr marL="0" indent="0">
              <a:spcBef>
                <a:spcPts val="0"/>
              </a:spcBef>
              <a:buNone/>
            </a:pPr>
            <a:r>
              <a:rPr lang="en-US" dirty="0"/>
              <a:t>ML techniques provide:</a:t>
            </a:r>
          </a:p>
          <a:p>
            <a:pPr lvl="1">
              <a:spcBef>
                <a:spcPts val="0"/>
              </a:spcBef>
            </a:pPr>
            <a:r>
              <a:rPr lang="en-US" dirty="0"/>
              <a:t>Biases for search and ranking heuristics. </a:t>
            </a:r>
          </a:p>
          <a:p>
            <a:pPr lvl="1">
              <a:spcBef>
                <a:spcPts val="0"/>
              </a:spcBef>
            </a:pPr>
            <a:r>
              <a:rPr lang="en-US" dirty="0"/>
              <a:t>Semantic/world knowledge for transformations, variable renaming</a:t>
            </a:r>
          </a:p>
          <a:p>
            <a:pPr lvl="1">
              <a:spcBef>
                <a:spcPts val="0"/>
              </a:spcBef>
            </a:pPr>
            <a:r>
              <a:rPr lang="en-US" dirty="0"/>
              <a:t>Natural language understanding</a:t>
            </a:r>
          </a:p>
          <a:p>
            <a:pPr lvl="2">
              <a:spcBef>
                <a:spcPts val="0"/>
              </a:spcBef>
            </a:pPr>
            <a:endParaRPr lang="en-US" dirty="0"/>
          </a:p>
          <a:p>
            <a:pPr marL="0" indent="0">
              <a:buNone/>
            </a:pPr>
            <a:r>
              <a:rPr lang="en-US" dirty="0"/>
              <a:t>Different ways to combine logical reasoning and machine learning.</a:t>
            </a:r>
          </a:p>
          <a:p>
            <a:endParaRPr lang="en-US" dirty="0"/>
          </a:p>
          <a:p>
            <a:pPr marL="457200" lvl="1" indent="0">
              <a:spcBef>
                <a:spcPts val="0"/>
              </a:spcBef>
              <a:buNone/>
            </a:pPr>
            <a:endParaRPr lang="en-US" dirty="0"/>
          </a:p>
          <a:p>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859421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Table 63">
            <a:extLst>
              <a:ext uri="{FF2B5EF4-FFF2-40B4-BE49-F238E27FC236}">
                <a16:creationId xmlns:a16="http://schemas.microsoft.com/office/drawing/2014/main" id="{7C576433-D18F-34BB-057C-1356E58EFB65}"/>
              </a:ext>
            </a:extLst>
          </p:cNvPr>
          <p:cNvGraphicFramePr>
            <a:graphicFrameLocks noGrp="1"/>
          </p:cNvGraphicFramePr>
          <p:nvPr>
            <p:extLst>
              <p:ext uri="{D42A27DB-BD31-4B8C-83A1-F6EECF244321}">
                <p14:modId xmlns:p14="http://schemas.microsoft.com/office/powerpoint/2010/main" val="2445798023"/>
              </p:ext>
            </p:extLst>
          </p:nvPr>
        </p:nvGraphicFramePr>
        <p:xfrm>
          <a:off x="543098" y="3737017"/>
          <a:ext cx="10611489" cy="2813875"/>
        </p:xfrm>
        <a:graphic>
          <a:graphicData uri="http://schemas.openxmlformats.org/drawingml/2006/table">
            <a:tbl>
              <a:tblPr firstRow="1" bandRow="1">
                <a:tableStyleId>{5C22544A-7EE6-4342-B048-85BDC9FD1C3A}</a:tableStyleId>
              </a:tblPr>
              <a:tblGrid>
                <a:gridCol w="2410691">
                  <a:extLst>
                    <a:ext uri="{9D8B030D-6E8A-4147-A177-3AD203B41FA5}">
                      <a16:colId xmlns:a16="http://schemas.microsoft.com/office/drawing/2014/main" val="2423730313"/>
                    </a:ext>
                  </a:extLst>
                </a:gridCol>
                <a:gridCol w="3204014">
                  <a:extLst>
                    <a:ext uri="{9D8B030D-6E8A-4147-A177-3AD203B41FA5}">
                      <a16:colId xmlns:a16="http://schemas.microsoft.com/office/drawing/2014/main" val="1756426112"/>
                    </a:ext>
                  </a:extLst>
                </a:gridCol>
                <a:gridCol w="4996784">
                  <a:extLst>
                    <a:ext uri="{9D8B030D-6E8A-4147-A177-3AD203B41FA5}">
                      <a16:colId xmlns:a16="http://schemas.microsoft.com/office/drawing/2014/main" val="963917302"/>
                    </a:ext>
                  </a:extLst>
                </a:gridCol>
              </a:tblGrid>
              <a:tr h="881495">
                <a:tc>
                  <a:txBody>
                    <a:bodyPr/>
                    <a:lstStyle/>
                    <a:p>
                      <a:pPr fontAlgn="base"/>
                      <a:r>
                        <a:rPr lang="en-US" sz="2200">
                          <a:effectLst/>
                        </a:rPr>
                        <a:t>Technology​</a:t>
                      </a:r>
                      <a:endParaRPr lang="en-US" sz="2200" b="1">
                        <a:solidFill>
                          <a:srgbClr val="FFFFFF"/>
                        </a:solidFill>
                        <a:effectLst/>
                      </a:endParaRPr>
                    </a:p>
                  </a:txBody>
                  <a:tcPr/>
                </a:tc>
                <a:tc>
                  <a:txBody>
                    <a:bodyPr/>
                    <a:lstStyle/>
                    <a:p>
                      <a:pPr lvl="0">
                        <a:buNone/>
                      </a:pPr>
                      <a:r>
                        <a:rPr lang="en-US" sz="2200" dirty="0">
                          <a:effectLst/>
                        </a:rPr>
                        <a:t>Help provided by symbolic model​</a:t>
                      </a:r>
                      <a:endParaRPr lang="en-US" sz="2200" b="1" dirty="0">
                        <a:solidFill>
                          <a:srgbClr val="FFFFFF"/>
                        </a:solidFill>
                        <a:effectLst/>
                      </a:endParaRPr>
                    </a:p>
                  </a:txBody>
                  <a:tcPr/>
                </a:tc>
                <a:tc>
                  <a:txBody>
                    <a:bodyPr/>
                    <a:lstStyle/>
                    <a:p>
                      <a:pPr fontAlgn="base"/>
                      <a:r>
                        <a:rPr lang="en-US" sz="2200" dirty="0">
                          <a:effectLst/>
                        </a:rPr>
                        <a:t>Reference</a:t>
                      </a:r>
                    </a:p>
                  </a:txBody>
                  <a:tcPr/>
                </a:tc>
                <a:extLst>
                  <a:ext uri="{0D108BD9-81ED-4DB2-BD59-A6C34878D82A}">
                    <a16:rowId xmlns:a16="http://schemas.microsoft.com/office/drawing/2014/main" val="263959765"/>
                  </a:ext>
                </a:extLst>
              </a:tr>
              <a:tr h="835100">
                <a:tc>
                  <a:txBody>
                    <a:bodyPr/>
                    <a:lstStyle/>
                    <a:p>
                      <a:pPr fontAlgn="base"/>
                      <a:r>
                        <a:rPr lang="en-US" sz="2200" dirty="0">
                          <a:effectLst/>
                        </a:rPr>
                        <a:t>Synchromesh</a:t>
                      </a:r>
                      <a:br>
                        <a:rPr lang="en-US" sz="2200" dirty="0">
                          <a:effectLst/>
                        </a:rPr>
                      </a:br>
                      <a:r>
                        <a:rPr lang="en-US" sz="2200" dirty="0">
                          <a:effectLst/>
                        </a:rPr>
                        <a:t>(post-processing)</a:t>
                      </a:r>
                    </a:p>
                  </a:txBody>
                  <a:tcPr/>
                </a:tc>
                <a:tc>
                  <a:txBody>
                    <a:bodyPr/>
                    <a:lstStyle/>
                    <a:p>
                      <a:pPr lvl="0">
                        <a:buNone/>
                      </a:pPr>
                      <a:r>
                        <a:rPr lang="en-US" sz="2200" dirty="0">
                          <a:effectLst/>
                        </a:rPr>
                        <a:t>Constrained Semantic Decoding</a:t>
                      </a:r>
                    </a:p>
                  </a:txBody>
                  <a:tcPr/>
                </a:tc>
                <a:tc>
                  <a:txBody>
                    <a:bodyPr/>
                    <a:lstStyle/>
                    <a:p>
                      <a:pPr lvl="0">
                        <a:buNone/>
                      </a:pPr>
                      <a:r>
                        <a:rPr lang="en-US" sz="2200" b="0" i="0" u="none" strike="noStrike" kern="1200">
                          <a:solidFill>
                            <a:schemeClr val="dk1"/>
                          </a:solidFill>
                          <a:effectLst/>
                          <a:latin typeface="+mn-lt"/>
                          <a:ea typeface="+mn-ea"/>
                          <a:cs typeface="+mn-cs"/>
                        </a:rPr>
                        <a:t>ICLR ’22; </a:t>
                      </a:r>
                      <a:r>
                        <a:rPr lang="en-US" sz="2200" b="0" i="1" u="none" strike="noStrike" kern="1200">
                          <a:solidFill>
                            <a:schemeClr val="dk1"/>
                          </a:solidFill>
                          <a:effectLst/>
                          <a:latin typeface="+mn-lt"/>
                          <a:ea typeface="+mn-ea"/>
                          <a:cs typeface="+mn-cs"/>
                        </a:rPr>
                        <a:t>Synchromesh: Reliable code generation from pre-trained language models. </a:t>
                      </a:r>
                      <a:endParaRPr lang="en-US" sz="2200" i="1"/>
                    </a:p>
                  </a:txBody>
                  <a:tcPr/>
                </a:tc>
                <a:extLst>
                  <a:ext uri="{0D108BD9-81ED-4DB2-BD59-A6C34878D82A}">
                    <a16:rowId xmlns:a16="http://schemas.microsoft.com/office/drawing/2014/main" val="4176841231"/>
                  </a:ext>
                </a:extLst>
              </a:tr>
              <a:tr h="835100">
                <a:tc>
                  <a:txBody>
                    <a:bodyPr/>
                    <a:lstStyle/>
                    <a:p>
                      <a:pPr fontAlgn="base"/>
                      <a:r>
                        <a:rPr lang="en-US" sz="2200" dirty="0">
                          <a:effectLst/>
                        </a:rPr>
                        <a:t>PBE using LLMs</a:t>
                      </a:r>
                    </a:p>
                  </a:txBody>
                  <a:tcPr/>
                </a:tc>
                <a:tc>
                  <a:txBody>
                    <a:bodyPr/>
                    <a:lstStyle/>
                    <a:p>
                      <a:pPr lvl="0">
                        <a:buNone/>
                      </a:pPr>
                      <a:r>
                        <a:rPr lang="en-US" sz="2200" dirty="0">
                          <a:effectLst/>
                        </a:rPr>
                        <a:t>Execution-aware Semantic Decoding</a:t>
                      </a:r>
                    </a:p>
                  </a:txBody>
                  <a:tcPr/>
                </a:tc>
                <a:tc>
                  <a:txBody>
                    <a:bodyPr/>
                    <a:lstStyle/>
                    <a:p>
                      <a:pPr lvl="0">
                        <a:buNone/>
                      </a:pPr>
                      <a:r>
                        <a:rPr lang="en-US" sz="2200" b="0" i="0" dirty="0">
                          <a:solidFill>
                            <a:srgbClr val="000000"/>
                          </a:solidFill>
                          <a:effectLst/>
                          <a:latin typeface="Calibri" panose="020F0502020204030204" pitchFamily="34" charset="0"/>
                        </a:rPr>
                        <a:t>Under Submission</a:t>
                      </a:r>
                      <a:endParaRPr lang="en-US" sz="2200" i="1" dirty="0"/>
                    </a:p>
                  </a:txBody>
                  <a:tcPr/>
                </a:tc>
                <a:extLst>
                  <a:ext uri="{0D108BD9-81ED-4DB2-BD59-A6C34878D82A}">
                    <a16:rowId xmlns:a16="http://schemas.microsoft.com/office/drawing/2014/main" val="490495080"/>
                  </a:ext>
                </a:extLst>
              </a:tr>
            </a:tbl>
          </a:graphicData>
        </a:graphic>
      </p:graphicFrame>
      <p:grpSp>
        <p:nvGrpSpPr>
          <p:cNvPr id="77" name="Group 76">
            <a:extLst>
              <a:ext uri="{FF2B5EF4-FFF2-40B4-BE49-F238E27FC236}">
                <a16:creationId xmlns:a16="http://schemas.microsoft.com/office/drawing/2014/main" id="{FA34D059-8FF0-74E7-6E4A-BFE392DB4B1E}"/>
              </a:ext>
            </a:extLst>
          </p:cNvPr>
          <p:cNvGrpSpPr/>
          <p:nvPr/>
        </p:nvGrpSpPr>
        <p:grpSpPr>
          <a:xfrm>
            <a:off x="3424896" y="1328879"/>
            <a:ext cx="4367826" cy="1965736"/>
            <a:chOff x="1062103" y="1099826"/>
            <a:chExt cx="4367826" cy="1965736"/>
          </a:xfrm>
        </p:grpSpPr>
        <p:grpSp>
          <p:nvGrpSpPr>
            <p:cNvPr id="17" name="Group 16">
              <a:extLst>
                <a:ext uri="{FF2B5EF4-FFF2-40B4-BE49-F238E27FC236}">
                  <a16:creationId xmlns:a16="http://schemas.microsoft.com/office/drawing/2014/main" id="{D6683F55-A876-A685-13AF-565A4FD79F92}"/>
                </a:ext>
              </a:extLst>
            </p:cNvPr>
            <p:cNvGrpSpPr/>
            <p:nvPr/>
          </p:nvGrpSpPr>
          <p:grpSpPr>
            <a:xfrm>
              <a:off x="1062103" y="1099826"/>
              <a:ext cx="4367826" cy="1965736"/>
              <a:chOff x="1684797" y="2318313"/>
              <a:chExt cx="8521447" cy="2222570"/>
            </a:xfrm>
          </p:grpSpPr>
          <p:sp>
            <p:nvSpPr>
              <p:cNvPr id="21" name="Rectangle: Rounded Corners 20">
                <a:extLst>
                  <a:ext uri="{FF2B5EF4-FFF2-40B4-BE49-F238E27FC236}">
                    <a16:creationId xmlns:a16="http://schemas.microsoft.com/office/drawing/2014/main" id="{6EEB2055-0001-69B0-2E10-27C76FD52669}"/>
                  </a:ext>
                </a:extLst>
              </p:cNvPr>
              <p:cNvSpPr/>
              <p:nvPr/>
            </p:nvSpPr>
            <p:spPr>
              <a:xfrm>
                <a:off x="3337987" y="2318313"/>
                <a:ext cx="4628081" cy="2222570"/>
              </a:xfrm>
              <a:prstGeom prst="roundRect">
                <a:avLst/>
              </a:prstGeom>
              <a:solidFill>
                <a:schemeClr val="accent6">
                  <a:lumMod val="60000"/>
                  <a:lumOff val="4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22" name="Rectangle: Rounded Corners 21">
                <a:extLst>
                  <a:ext uri="{FF2B5EF4-FFF2-40B4-BE49-F238E27FC236}">
                    <a16:creationId xmlns:a16="http://schemas.microsoft.com/office/drawing/2014/main" id="{791431FE-4452-BC5C-FDD8-CD7FBFB648C9}"/>
                  </a:ext>
                </a:extLst>
              </p:cNvPr>
              <p:cNvSpPr/>
              <p:nvPr/>
            </p:nvSpPr>
            <p:spPr>
              <a:xfrm>
                <a:off x="4171632" y="2362178"/>
                <a:ext cx="2850840" cy="59672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tIns="121920" bIns="121920" rtlCol="0" anchor="ctr"/>
              <a:lstStyle/>
              <a:p>
                <a:pPr algn="ctr" defTabSz="914377"/>
                <a:r>
                  <a:rPr lang="en-US" sz="2400" dirty="0">
                    <a:solidFill>
                      <a:schemeClr val="tx1"/>
                    </a:solidFill>
                    <a:latin typeface="Calibri" panose="020F0502020204030204"/>
                    <a:cs typeface="Calibri"/>
                  </a:rPr>
                  <a:t>Symbolic Model</a:t>
                </a:r>
                <a:endParaRPr lang="en-US" sz="2400" dirty="0">
                  <a:solidFill>
                    <a:schemeClr val="tx1"/>
                  </a:solidFill>
                  <a:latin typeface="Calibri" panose="020F0502020204030204"/>
                </a:endParaRPr>
              </a:p>
            </p:txBody>
          </p:sp>
          <p:sp>
            <p:nvSpPr>
              <p:cNvPr id="23" name="Flowchart: Data 22">
                <a:extLst>
                  <a:ext uri="{FF2B5EF4-FFF2-40B4-BE49-F238E27FC236}">
                    <a16:creationId xmlns:a16="http://schemas.microsoft.com/office/drawing/2014/main" id="{FBA91653-1CDD-EB36-A333-C5D0D87E2BEA}"/>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24" name="Flowchart: Data 23">
                <a:extLst>
                  <a:ext uri="{FF2B5EF4-FFF2-40B4-BE49-F238E27FC236}">
                    <a16:creationId xmlns:a16="http://schemas.microsoft.com/office/drawing/2014/main" id="{68124247-649A-23E4-02DC-7B2AD658EFB1}"/>
                  </a:ext>
                </a:extLst>
              </p:cNvPr>
              <p:cNvSpPr/>
              <p:nvPr/>
            </p:nvSpPr>
            <p:spPr>
              <a:xfrm>
                <a:off x="8526138" y="3531883"/>
                <a:ext cx="1641230"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26" name="TextBox 25">
                <a:extLst>
                  <a:ext uri="{FF2B5EF4-FFF2-40B4-BE49-F238E27FC236}">
                    <a16:creationId xmlns:a16="http://schemas.microsoft.com/office/drawing/2014/main" id="{AAE80D07-46C0-87C3-218B-07612C8F7878}"/>
                  </a:ext>
                </a:extLst>
              </p:cNvPr>
              <p:cNvSpPr txBox="1"/>
              <p:nvPr/>
            </p:nvSpPr>
            <p:spPr>
              <a:xfrm>
                <a:off x="1819559" y="3600564"/>
                <a:ext cx="781841" cy="521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b="1" dirty="0">
                    <a:latin typeface="Calibri" panose="020F0502020204030204"/>
                  </a:rPr>
                  <a:t>I</a:t>
                </a:r>
                <a:endParaRPr lang="en-US" sz="2400" b="1" dirty="0">
                  <a:latin typeface="Calibri" panose="020F0502020204030204"/>
                  <a:cs typeface="Calibri"/>
                </a:endParaRPr>
              </a:p>
            </p:txBody>
          </p:sp>
          <p:sp>
            <p:nvSpPr>
              <p:cNvPr id="27" name="TextBox 26">
                <a:extLst>
                  <a:ext uri="{FF2B5EF4-FFF2-40B4-BE49-F238E27FC236}">
                    <a16:creationId xmlns:a16="http://schemas.microsoft.com/office/drawing/2014/main" id="{51E991E3-D6D8-9023-0681-0622E9C622A7}"/>
                  </a:ext>
                </a:extLst>
              </p:cNvPr>
              <p:cNvSpPr txBox="1"/>
              <p:nvPr/>
            </p:nvSpPr>
            <p:spPr>
              <a:xfrm>
                <a:off x="8753147" y="3545218"/>
                <a:ext cx="1453097" cy="521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dirty="0">
                    <a:latin typeface="Calibri" panose="020F0502020204030204"/>
                    <a:cs typeface="Calibri"/>
                  </a:rPr>
                  <a:t>Out</a:t>
                </a:r>
              </a:p>
            </p:txBody>
          </p:sp>
          <p:sp>
            <p:nvSpPr>
              <p:cNvPr id="28" name="Arrow: Right 27">
                <a:extLst>
                  <a:ext uri="{FF2B5EF4-FFF2-40B4-BE49-F238E27FC236}">
                    <a16:creationId xmlns:a16="http://schemas.microsoft.com/office/drawing/2014/main" id="{A3B7ECA6-1355-2DBD-C6F8-13EC9A9A026B}"/>
                  </a:ext>
                </a:extLst>
              </p:cNvPr>
              <p:cNvSpPr/>
              <p:nvPr/>
            </p:nvSpPr>
            <p:spPr>
              <a:xfrm>
                <a:off x="2643619" y="3650251"/>
                <a:ext cx="694367" cy="293077"/>
              </a:xfrm>
              <a:prstGeom prst="rightArrow">
                <a:avLst/>
              </a:prstGeom>
              <a:solidFill>
                <a:schemeClr val="tx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29" name="Arrow: Right 28">
                <a:extLst>
                  <a:ext uri="{FF2B5EF4-FFF2-40B4-BE49-F238E27FC236}">
                    <a16:creationId xmlns:a16="http://schemas.microsoft.com/office/drawing/2014/main" id="{3DD32B8A-FF72-2BBF-8336-C5BD8B2F5F4C}"/>
                  </a:ext>
                </a:extLst>
              </p:cNvPr>
              <p:cNvSpPr/>
              <p:nvPr/>
            </p:nvSpPr>
            <p:spPr>
              <a:xfrm>
                <a:off x="8008289" y="3650251"/>
                <a:ext cx="744858" cy="293077"/>
              </a:xfrm>
              <a:prstGeom prst="rightArrow">
                <a:avLst/>
              </a:prstGeom>
              <a:solidFill>
                <a:schemeClr val="tx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grpSp>
        <p:sp>
          <p:nvSpPr>
            <p:cNvPr id="18" name="Rectangle: Rounded Corners 17">
              <a:extLst>
                <a:ext uri="{FF2B5EF4-FFF2-40B4-BE49-F238E27FC236}">
                  <a16:creationId xmlns:a16="http://schemas.microsoft.com/office/drawing/2014/main" id="{57F11949-B786-B322-9B1F-CB3219E52640}"/>
                </a:ext>
              </a:extLst>
            </p:cNvPr>
            <p:cNvSpPr/>
            <p:nvPr/>
          </p:nvSpPr>
          <p:spPr>
            <a:xfrm>
              <a:off x="1931117" y="2072372"/>
              <a:ext cx="2350568" cy="666674"/>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a:solidFill>
                    <a:schemeClr val="tx1"/>
                  </a:solidFill>
                  <a:latin typeface="Calibri" panose="020F0502020204030204"/>
                </a:rPr>
                <a:t>Neural Model</a:t>
              </a:r>
            </a:p>
          </p:txBody>
        </p:sp>
        <p:sp>
          <p:nvSpPr>
            <p:cNvPr id="19" name="Arrow: Curved Down 18">
              <a:extLst>
                <a:ext uri="{FF2B5EF4-FFF2-40B4-BE49-F238E27FC236}">
                  <a16:creationId xmlns:a16="http://schemas.microsoft.com/office/drawing/2014/main" id="{393FA742-40C7-BAA9-AB55-2099A94EE676}"/>
                </a:ext>
              </a:extLst>
            </p:cNvPr>
            <p:cNvSpPr/>
            <p:nvPr/>
          </p:nvSpPr>
          <p:spPr>
            <a:xfrm>
              <a:off x="2993083" y="1686638"/>
              <a:ext cx="236436" cy="350342"/>
            </a:xfrm>
            <a:prstGeom prst="curved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20" name="TextBox 19">
              <a:extLst>
                <a:ext uri="{FF2B5EF4-FFF2-40B4-BE49-F238E27FC236}">
                  <a16:creationId xmlns:a16="http://schemas.microsoft.com/office/drawing/2014/main" id="{11F04145-FE16-67F0-3E5C-5D0C4CF08EFB}"/>
                </a:ext>
              </a:extLst>
            </p:cNvPr>
            <p:cNvSpPr txBox="1"/>
            <p:nvPr/>
          </p:nvSpPr>
          <p:spPr>
            <a:xfrm>
              <a:off x="3216677" y="1701781"/>
              <a:ext cx="829394" cy="461665"/>
            </a:xfrm>
            <a:prstGeom prst="rect">
              <a:avLst/>
            </a:prstGeom>
            <a:noFill/>
          </p:spPr>
          <p:txBody>
            <a:bodyPr wrap="none" rtlCol="0">
              <a:spAutoFit/>
            </a:bodyPr>
            <a:lstStyle/>
            <a:p>
              <a:pPr defTabSz="914377"/>
              <a:r>
                <a:rPr lang="en-US" sz="2400">
                  <a:latin typeface="Calibri" panose="020F0502020204030204"/>
                </a:rPr>
                <a:t>Hints</a:t>
              </a:r>
            </a:p>
          </p:txBody>
        </p:sp>
      </p:grpSp>
      <p:sp>
        <p:nvSpPr>
          <p:cNvPr id="60" name="Slide Number Placeholder 3">
            <a:extLst>
              <a:ext uri="{FF2B5EF4-FFF2-40B4-BE49-F238E27FC236}">
                <a16:creationId xmlns:a16="http://schemas.microsoft.com/office/drawing/2014/main" id="{4CE164FF-8F9B-61E3-99AA-39A159BF9460}"/>
              </a:ext>
            </a:extLst>
          </p:cNvPr>
          <p:cNvSpPr txBox="1">
            <a:spLocks/>
          </p:cNvSpPr>
          <p:nvPr/>
        </p:nvSpPr>
        <p:spPr>
          <a:xfrm>
            <a:off x="11269490" y="6421834"/>
            <a:ext cx="922511" cy="425461"/>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z="1333">
                <a:solidFill>
                  <a:srgbClr val="FFFFFF"/>
                </a:solidFill>
                <a:latin typeface="Arial"/>
              </a:rPr>
              <a:pPr/>
              <a:t>37</a:t>
            </a:fld>
            <a:endParaRPr lang="en-US" sz="1333">
              <a:solidFill>
                <a:srgbClr val="FFFFFF"/>
              </a:solidFill>
              <a:latin typeface="Arial"/>
            </a:endParaRPr>
          </a:p>
        </p:txBody>
      </p:sp>
      <p:grpSp>
        <p:nvGrpSpPr>
          <p:cNvPr id="3" name="Group 2">
            <a:extLst>
              <a:ext uri="{FF2B5EF4-FFF2-40B4-BE49-F238E27FC236}">
                <a16:creationId xmlns:a16="http://schemas.microsoft.com/office/drawing/2014/main" id="{0CAE3534-F665-5321-F726-7864BB7ABA88}"/>
              </a:ext>
            </a:extLst>
          </p:cNvPr>
          <p:cNvGrpSpPr/>
          <p:nvPr/>
        </p:nvGrpSpPr>
        <p:grpSpPr>
          <a:xfrm>
            <a:off x="3424896" y="1168073"/>
            <a:ext cx="4347899" cy="2126542"/>
            <a:chOff x="1062103" y="939020"/>
            <a:chExt cx="4347899" cy="2126542"/>
          </a:xfrm>
        </p:grpSpPr>
        <p:grpSp>
          <p:nvGrpSpPr>
            <p:cNvPr id="4" name="Group 3">
              <a:extLst>
                <a:ext uri="{FF2B5EF4-FFF2-40B4-BE49-F238E27FC236}">
                  <a16:creationId xmlns:a16="http://schemas.microsoft.com/office/drawing/2014/main" id="{9B302154-7F30-4A70-9A0E-3CAC7A88881A}"/>
                </a:ext>
              </a:extLst>
            </p:cNvPr>
            <p:cNvGrpSpPr/>
            <p:nvPr/>
          </p:nvGrpSpPr>
          <p:grpSpPr>
            <a:xfrm>
              <a:off x="1062103" y="939020"/>
              <a:ext cx="4347899" cy="2126542"/>
              <a:chOff x="1684797" y="2136497"/>
              <a:chExt cx="8482571" cy="2404386"/>
            </a:xfrm>
          </p:grpSpPr>
          <p:sp>
            <p:nvSpPr>
              <p:cNvPr id="45" name="Rectangle: Rounded Corners 44">
                <a:extLst>
                  <a:ext uri="{FF2B5EF4-FFF2-40B4-BE49-F238E27FC236}">
                    <a16:creationId xmlns:a16="http://schemas.microsoft.com/office/drawing/2014/main" id="{082581C7-0D91-72F8-FEE5-D69C34018884}"/>
                  </a:ext>
                </a:extLst>
              </p:cNvPr>
              <p:cNvSpPr/>
              <p:nvPr/>
            </p:nvSpPr>
            <p:spPr>
              <a:xfrm>
                <a:off x="3337987" y="2136497"/>
                <a:ext cx="4808711" cy="2404386"/>
              </a:xfrm>
              <a:prstGeom prst="roundRect">
                <a:avLst/>
              </a:prstGeom>
              <a:solidFill>
                <a:schemeClr val="accent6">
                  <a:lumMod val="60000"/>
                  <a:lumOff val="4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6" name="Rectangle: Rounded Corners 45">
                <a:extLst>
                  <a:ext uri="{FF2B5EF4-FFF2-40B4-BE49-F238E27FC236}">
                    <a16:creationId xmlns:a16="http://schemas.microsoft.com/office/drawing/2014/main" id="{0CF2F5E9-6858-EA69-2C8C-A9A54C3CE554}"/>
                  </a:ext>
                </a:extLst>
              </p:cNvPr>
              <p:cNvSpPr/>
              <p:nvPr/>
            </p:nvSpPr>
            <p:spPr>
              <a:xfrm>
                <a:off x="4153641" y="2186897"/>
                <a:ext cx="2996768" cy="75377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tIns="121920" bIns="121920" rtlCol="0" anchor="ctr"/>
              <a:lstStyle/>
              <a:p>
                <a:pPr algn="ctr" defTabSz="914377"/>
                <a:r>
                  <a:rPr lang="en-US" sz="2400" dirty="0">
                    <a:solidFill>
                      <a:schemeClr val="tx1"/>
                    </a:solidFill>
                    <a:latin typeface="Calibri" panose="020F0502020204030204"/>
                    <a:cs typeface="Calibri"/>
                  </a:rPr>
                  <a:t>Symbolic Model</a:t>
                </a:r>
                <a:endParaRPr lang="en-US" sz="2400" dirty="0">
                  <a:solidFill>
                    <a:schemeClr val="tx1"/>
                  </a:solidFill>
                  <a:latin typeface="Calibri" panose="020F0502020204030204"/>
                </a:endParaRPr>
              </a:p>
            </p:txBody>
          </p:sp>
          <p:sp>
            <p:nvSpPr>
              <p:cNvPr id="47" name="Flowchart: Data 46">
                <a:extLst>
                  <a:ext uri="{FF2B5EF4-FFF2-40B4-BE49-F238E27FC236}">
                    <a16:creationId xmlns:a16="http://schemas.microsoft.com/office/drawing/2014/main" id="{2CDCD383-5DBC-822F-F579-732F9F0501FB}"/>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8" name="Flowchart: Data 47">
                <a:extLst>
                  <a:ext uri="{FF2B5EF4-FFF2-40B4-BE49-F238E27FC236}">
                    <a16:creationId xmlns:a16="http://schemas.microsoft.com/office/drawing/2014/main" id="{63BD9513-6D83-4703-3E40-3B82F9AAA074}"/>
                  </a:ext>
                </a:extLst>
              </p:cNvPr>
              <p:cNvSpPr/>
              <p:nvPr/>
            </p:nvSpPr>
            <p:spPr>
              <a:xfrm>
                <a:off x="8526138" y="3531883"/>
                <a:ext cx="1641230"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9" name="TextBox 48">
                <a:extLst>
                  <a:ext uri="{FF2B5EF4-FFF2-40B4-BE49-F238E27FC236}">
                    <a16:creationId xmlns:a16="http://schemas.microsoft.com/office/drawing/2014/main" id="{76802090-72B1-D87A-15C0-4735C32DD9D3}"/>
                  </a:ext>
                </a:extLst>
              </p:cNvPr>
              <p:cNvSpPr txBox="1"/>
              <p:nvPr/>
            </p:nvSpPr>
            <p:spPr>
              <a:xfrm>
                <a:off x="1819559" y="3600564"/>
                <a:ext cx="1000578" cy="521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b="1" dirty="0">
                    <a:latin typeface="Calibri" panose="020F0502020204030204"/>
                  </a:rPr>
                  <a:t>In</a:t>
                </a:r>
                <a:endParaRPr lang="en-US" sz="2400" b="1" dirty="0">
                  <a:latin typeface="Calibri" panose="020F0502020204030204"/>
                  <a:cs typeface="Calibri"/>
                </a:endParaRPr>
              </a:p>
            </p:txBody>
          </p:sp>
          <p:sp>
            <p:nvSpPr>
              <p:cNvPr id="71" name="Arrow: Right 70">
                <a:extLst>
                  <a:ext uri="{FF2B5EF4-FFF2-40B4-BE49-F238E27FC236}">
                    <a16:creationId xmlns:a16="http://schemas.microsoft.com/office/drawing/2014/main" id="{E3FF8593-F0C8-D707-F643-DE4D122EAB78}"/>
                  </a:ext>
                </a:extLst>
              </p:cNvPr>
              <p:cNvSpPr/>
              <p:nvPr/>
            </p:nvSpPr>
            <p:spPr>
              <a:xfrm>
                <a:off x="2643619" y="3650251"/>
                <a:ext cx="694367" cy="29307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72" name="Arrow: Right 71">
                <a:extLst>
                  <a:ext uri="{FF2B5EF4-FFF2-40B4-BE49-F238E27FC236}">
                    <a16:creationId xmlns:a16="http://schemas.microsoft.com/office/drawing/2014/main" id="{1F66CD68-BCC7-A22A-7ADF-9C7E7891144F}"/>
                  </a:ext>
                </a:extLst>
              </p:cNvPr>
              <p:cNvSpPr/>
              <p:nvPr/>
            </p:nvSpPr>
            <p:spPr>
              <a:xfrm>
                <a:off x="8008289" y="3650251"/>
                <a:ext cx="744858" cy="29307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grpSp>
        <p:sp>
          <p:nvSpPr>
            <p:cNvPr id="16" name="Rectangle: Rounded Corners 15">
              <a:extLst>
                <a:ext uri="{FF2B5EF4-FFF2-40B4-BE49-F238E27FC236}">
                  <a16:creationId xmlns:a16="http://schemas.microsoft.com/office/drawing/2014/main" id="{E523BB1A-C4F2-DA6F-07E5-4CCA438D73EB}"/>
                </a:ext>
              </a:extLst>
            </p:cNvPr>
            <p:cNvSpPr/>
            <p:nvPr/>
          </p:nvSpPr>
          <p:spPr>
            <a:xfrm>
              <a:off x="1931117" y="2072372"/>
              <a:ext cx="2350568" cy="666674"/>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a:solidFill>
                    <a:schemeClr val="tx1"/>
                  </a:solidFill>
                  <a:latin typeface="Calibri" panose="020F0502020204030204"/>
                </a:rPr>
                <a:t>Neural Model</a:t>
              </a:r>
            </a:p>
          </p:txBody>
        </p:sp>
        <p:sp>
          <p:nvSpPr>
            <p:cNvPr id="25" name="Arrow: Curved Down 24">
              <a:extLst>
                <a:ext uri="{FF2B5EF4-FFF2-40B4-BE49-F238E27FC236}">
                  <a16:creationId xmlns:a16="http://schemas.microsoft.com/office/drawing/2014/main" id="{1A2998CF-0E64-D864-D76B-AEA96359599C}"/>
                </a:ext>
              </a:extLst>
            </p:cNvPr>
            <p:cNvSpPr/>
            <p:nvPr/>
          </p:nvSpPr>
          <p:spPr>
            <a:xfrm>
              <a:off x="2780014" y="1686638"/>
              <a:ext cx="449505" cy="350342"/>
            </a:xfrm>
            <a:prstGeom prst="curved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4" name="TextBox 43">
              <a:extLst>
                <a:ext uri="{FF2B5EF4-FFF2-40B4-BE49-F238E27FC236}">
                  <a16:creationId xmlns:a16="http://schemas.microsoft.com/office/drawing/2014/main" id="{6011E3E4-E0E2-434A-5DBC-EBC9EBD8EEF4}"/>
                </a:ext>
              </a:extLst>
            </p:cNvPr>
            <p:cNvSpPr txBox="1"/>
            <p:nvPr/>
          </p:nvSpPr>
          <p:spPr>
            <a:xfrm>
              <a:off x="3198661" y="1610707"/>
              <a:ext cx="829394" cy="461665"/>
            </a:xfrm>
            <a:prstGeom prst="rect">
              <a:avLst/>
            </a:prstGeom>
            <a:noFill/>
          </p:spPr>
          <p:txBody>
            <a:bodyPr wrap="none" rtlCol="0">
              <a:spAutoFit/>
            </a:bodyPr>
            <a:lstStyle/>
            <a:p>
              <a:pPr defTabSz="914377"/>
              <a:r>
                <a:rPr lang="en-US" sz="2400" dirty="0">
                  <a:latin typeface="Calibri" panose="020F0502020204030204"/>
                </a:rPr>
                <a:t>Hints</a:t>
              </a:r>
            </a:p>
          </p:txBody>
        </p:sp>
      </p:grpSp>
      <p:sp>
        <p:nvSpPr>
          <p:cNvPr id="7" name="Title 1">
            <a:extLst>
              <a:ext uri="{FF2B5EF4-FFF2-40B4-BE49-F238E27FC236}">
                <a16:creationId xmlns:a16="http://schemas.microsoft.com/office/drawing/2014/main" id="{87FD5866-5EF9-6DF8-1559-C3046B198311}"/>
              </a:ext>
            </a:extLst>
          </p:cNvPr>
          <p:cNvSpPr>
            <a:spLocks noGrp="1"/>
          </p:cNvSpPr>
          <p:nvPr>
            <p:ph type="title"/>
          </p:nvPr>
        </p:nvSpPr>
        <p:spPr>
          <a:xfrm>
            <a:off x="-60134" y="-17540"/>
            <a:ext cx="12237307" cy="1080437"/>
          </a:xfrm>
        </p:spPr>
        <p:txBody>
          <a:bodyPr>
            <a:normAutofit/>
          </a:bodyPr>
          <a:lstStyle/>
          <a:p>
            <a:pPr algn="ctr"/>
            <a:r>
              <a:rPr lang="en-US" sz="4800" b="1" dirty="0" err="1">
                <a:latin typeface="Arial" panose="020B0604020202020204" pitchFamily="34" charset="0"/>
                <a:cs typeface="Arial" panose="020B0604020202020204" pitchFamily="34" charset="0"/>
              </a:rPr>
              <a:t>Neurosymbolic</a:t>
            </a:r>
            <a:r>
              <a:rPr lang="en-US" sz="4800" b="1" dirty="0">
                <a:latin typeface="Arial" panose="020B0604020202020204" pitchFamily="34" charset="0"/>
                <a:cs typeface="Arial" panose="020B0604020202020204" pitchFamily="34" charset="0"/>
              </a:rPr>
              <a:t> architectures in this talk</a:t>
            </a:r>
          </a:p>
        </p:txBody>
      </p:sp>
    </p:spTree>
    <p:extLst>
      <p:ext uri="{BB962C8B-B14F-4D97-AF65-F5344CB8AC3E}">
        <p14:creationId xmlns:p14="http://schemas.microsoft.com/office/powerpoint/2010/main" val="4202966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AA0C7-7D4D-DDD4-B1EE-729170D7C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EECD8-0622-DEA1-1CD6-61E3C0BA3F7A}"/>
              </a:ext>
            </a:extLst>
          </p:cNvPr>
          <p:cNvSpPr>
            <a:spLocks noGrp="1"/>
          </p:cNvSpPr>
          <p:nvPr>
            <p:ph type="title"/>
          </p:nvPr>
        </p:nvSpPr>
        <p:spPr>
          <a:xfrm>
            <a:off x="-60134" y="-17540"/>
            <a:ext cx="12237307" cy="1080437"/>
          </a:xfrm>
        </p:spPr>
        <p:txBody>
          <a:bodyPr>
            <a:normAutofit/>
          </a:bodyPr>
          <a:lstStyle/>
          <a:p>
            <a:pPr algn="ctr"/>
            <a:r>
              <a:rPr lang="en-US" sz="4800" b="1" dirty="0" err="1">
                <a:latin typeface="Arial" panose="020B0604020202020204" pitchFamily="34" charset="0"/>
                <a:cs typeface="Arial" panose="020B0604020202020204" pitchFamily="34" charset="0"/>
              </a:rPr>
              <a:t>Neurosymbolic</a:t>
            </a:r>
            <a:r>
              <a:rPr lang="en-US" sz="4800" b="1" dirty="0">
                <a:latin typeface="Arial" panose="020B0604020202020204" pitchFamily="34" charset="0"/>
                <a:cs typeface="Arial" panose="020B0604020202020204" pitchFamily="34" charset="0"/>
              </a:rPr>
              <a:t> architectures in this talk</a:t>
            </a:r>
          </a:p>
        </p:txBody>
      </p:sp>
      <p:grpSp>
        <p:nvGrpSpPr>
          <p:cNvPr id="78" name="Group 77">
            <a:extLst>
              <a:ext uri="{FF2B5EF4-FFF2-40B4-BE49-F238E27FC236}">
                <a16:creationId xmlns:a16="http://schemas.microsoft.com/office/drawing/2014/main" id="{DF4D6AD8-1669-8783-554C-4E28D07DB0B4}"/>
              </a:ext>
            </a:extLst>
          </p:cNvPr>
          <p:cNvGrpSpPr/>
          <p:nvPr/>
        </p:nvGrpSpPr>
        <p:grpSpPr>
          <a:xfrm>
            <a:off x="3525432" y="1115991"/>
            <a:ext cx="4381101" cy="2169027"/>
            <a:chOff x="6274531" y="762030"/>
            <a:chExt cx="4381101" cy="2169027"/>
          </a:xfrm>
        </p:grpSpPr>
        <p:sp>
          <p:nvSpPr>
            <p:cNvPr id="8" name="Rectangle: Rounded Corners 7">
              <a:extLst>
                <a:ext uri="{FF2B5EF4-FFF2-40B4-BE49-F238E27FC236}">
                  <a16:creationId xmlns:a16="http://schemas.microsoft.com/office/drawing/2014/main" id="{EB825F92-664B-1EAE-A52C-24DB40F02207}"/>
                </a:ext>
              </a:extLst>
            </p:cNvPr>
            <p:cNvSpPr/>
            <p:nvPr/>
          </p:nvSpPr>
          <p:spPr>
            <a:xfrm>
              <a:off x="7073253" y="762030"/>
              <a:ext cx="2485340" cy="216902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9" name="Rectangle: Rounded Corners 8">
              <a:extLst>
                <a:ext uri="{FF2B5EF4-FFF2-40B4-BE49-F238E27FC236}">
                  <a16:creationId xmlns:a16="http://schemas.microsoft.com/office/drawing/2014/main" id="{E1E03266-324A-863E-E957-B3532D13B705}"/>
                </a:ext>
              </a:extLst>
            </p:cNvPr>
            <p:cNvSpPr/>
            <p:nvPr/>
          </p:nvSpPr>
          <p:spPr>
            <a:xfrm>
              <a:off x="7568444" y="873658"/>
              <a:ext cx="1342574" cy="65291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dirty="0">
                  <a:solidFill>
                    <a:schemeClr val="tx1"/>
                  </a:solidFill>
                  <a:latin typeface="Calibri" panose="020F0502020204030204"/>
                  <a:cs typeface="Calibri"/>
                </a:rPr>
                <a:t>Neural Model</a:t>
              </a:r>
              <a:endParaRPr lang="en-US" sz="2400" dirty="0">
                <a:solidFill>
                  <a:schemeClr val="tx1"/>
                </a:solidFill>
                <a:latin typeface="Calibri" panose="020F0502020204030204"/>
              </a:endParaRPr>
            </a:p>
          </p:txBody>
        </p:sp>
        <p:sp>
          <p:nvSpPr>
            <p:cNvPr id="10" name="Flowchart: Data 9">
              <a:extLst>
                <a:ext uri="{FF2B5EF4-FFF2-40B4-BE49-F238E27FC236}">
                  <a16:creationId xmlns:a16="http://schemas.microsoft.com/office/drawing/2014/main" id="{89E40985-0CE3-4ED9-CEFB-CDA4DED509CE}"/>
                </a:ext>
              </a:extLst>
            </p:cNvPr>
            <p:cNvSpPr/>
            <p:nvPr/>
          </p:nvSpPr>
          <p:spPr>
            <a:xfrm>
              <a:off x="6274531" y="2015313"/>
              <a:ext cx="487965" cy="531150"/>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11" name="Flowchart: Data 10">
              <a:extLst>
                <a:ext uri="{FF2B5EF4-FFF2-40B4-BE49-F238E27FC236}">
                  <a16:creationId xmlns:a16="http://schemas.microsoft.com/office/drawing/2014/main" id="{4039E317-2501-517F-C584-15E723A6360A}"/>
                </a:ext>
              </a:extLst>
            </p:cNvPr>
            <p:cNvSpPr/>
            <p:nvPr/>
          </p:nvSpPr>
          <p:spPr>
            <a:xfrm>
              <a:off x="9862688" y="2007908"/>
              <a:ext cx="792944" cy="503812"/>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12" name="TextBox 11">
              <a:extLst>
                <a:ext uri="{FF2B5EF4-FFF2-40B4-BE49-F238E27FC236}">
                  <a16:creationId xmlns:a16="http://schemas.microsoft.com/office/drawing/2014/main" id="{9FAE32D4-DD61-ECE7-3103-E448DDFC4F79}"/>
                </a:ext>
              </a:extLst>
            </p:cNvPr>
            <p:cNvSpPr txBox="1"/>
            <p:nvPr/>
          </p:nvSpPr>
          <p:spPr>
            <a:xfrm>
              <a:off x="6339639" y="2116566"/>
              <a:ext cx="60768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b="1">
                  <a:latin typeface="Calibri" panose="020F0502020204030204"/>
                </a:rPr>
                <a:t>In</a:t>
              </a:r>
              <a:endParaRPr lang="en-US" sz="2400" b="1">
                <a:latin typeface="Calibri" panose="020F0502020204030204"/>
                <a:cs typeface="Calibri"/>
              </a:endParaRPr>
            </a:p>
          </p:txBody>
        </p:sp>
        <p:sp>
          <p:nvSpPr>
            <p:cNvPr id="13" name="TextBox 12">
              <a:extLst>
                <a:ext uri="{FF2B5EF4-FFF2-40B4-BE49-F238E27FC236}">
                  <a16:creationId xmlns:a16="http://schemas.microsoft.com/office/drawing/2014/main" id="{7EE84D73-C50A-B1E2-FF57-EBCD92B76ABD}"/>
                </a:ext>
              </a:extLst>
            </p:cNvPr>
            <p:cNvSpPr txBox="1"/>
            <p:nvPr/>
          </p:nvSpPr>
          <p:spPr>
            <a:xfrm>
              <a:off x="9946705" y="2050055"/>
              <a:ext cx="7067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dirty="0">
                  <a:latin typeface="Calibri" panose="020F0502020204030204"/>
                  <a:cs typeface="Calibri"/>
                </a:rPr>
                <a:t>Out</a:t>
              </a:r>
            </a:p>
          </p:txBody>
        </p:sp>
        <p:sp>
          <p:nvSpPr>
            <p:cNvPr id="14" name="Arrow: Right 13">
              <a:extLst>
                <a:ext uri="{FF2B5EF4-FFF2-40B4-BE49-F238E27FC236}">
                  <a16:creationId xmlns:a16="http://schemas.microsoft.com/office/drawing/2014/main" id="{4B03B033-AAB8-84AB-82C1-9304EE8AF2D1}"/>
                </a:ext>
              </a:extLst>
            </p:cNvPr>
            <p:cNvSpPr/>
            <p:nvPr/>
          </p:nvSpPr>
          <p:spPr>
            <a:xfrm>
              <a:off x="6737776" y="2159605"/>
              <a:ext cx="530334" cy="187793"/>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15" name="Arrow: Right 14">
              <a:extLst>
                <a:ext uri="{FF2B5EF4-FFF2-40B4-BE49-F238E27FC236}">
                  <a16:creationId xmlns:a16="http://schemas.microsoft.com/office/drawing/2014/main" id="{0DD9DB73-EFFF-95E7-95E3-18EB6C61FA85}"/>
                </a:ext>
              </a:extLst>
            </p:cNvPr>
            <p:cNvSpPr/>
            <p:nvPr/>
          </p:nvSpPr>
          <p:spPr>
            <a:xfrm>
              <a:off x="9308476" y="2141361"/>
              <a:ext cx="560874" cy="20603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5" name="Rectangle: Rounded Corners 4">
              <a:extLst>
                <a:ext uri="{FF2B5EF4-FFF2-40B4-BE49-F238E27FC236}">
                  <a16:creationId xmlns:a16="http://schemas.microsoft.com/office/drawing/2014/main" id="{4A9122BB-B2F8-2DBE-851D-E20DB4885801}"/>
                </a:ext>
              </a:extLst>
            </p:cNvPr>
            <p:cNvSpPr/>
            <p:nvPr/>
          </p:nvSpPr>
          <p:spPr>
            <a:xfrm>
              <a:off x="7345465" y="1965572"/>
              <a:ext cx="1926461" cy="652912"/>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a:solidFill>
                    <a:schemeClr val="tx1"/>
                  </a:solidFill>
                  <a:latin typeface="Calibri" panose="020F0502020204030204"/>
                </a:rPr>
                <a:t>Symbolic Model</a:t>
              </a:r>
            </a:p>
          </p:txBody>
        </p:sp>
        <p:sp>
          <p:nvSpPr>
            <p:cNvPr id="6" name="Arrow: Curved Down 5">
              <a:extLst>
                <a:ext uri="{FF2B5EF4-FFF2-40B4-BE49-F238E27FC236}">
                  <a16:creationId xmlns:a16="http://schemas.microsoft.com/office/drawing/2014/main" id="{52A95F6E-9937-D995-52AD-1C8507312CB4}"/>
                </a:ext>
              </a:extLst>
            </p:cNvPr>
            <p:cNvSpPr/>
            <p:nvPr/>
          </p:nvSpPr>
          <p:spPr>
            <a:xfrm>
              <a:off x="7929934" y="1574516"/>
              <a:ext cx="475478" cy="343109"/>
            </a:xfrm>
            <a:prstGeom prst="curved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7" name="TextBox 6">
              <a:extLst>
                <a:ext uri="{FF2B5EF4-FFF2-40B4-BE49-F238E27FC236}">
                  <a16:creationId xmlns:a16="http://schemas.microsoft.com/office/drawing/2014/main" id="{1F5B5A24-4A92-3CD2-14C6-11C043CE1875}"/>
                </a:ext>
              </a:extLst>
            </p:cNvPr>
            <p:cNvSpPr txBox="1"/>
            <p:nvPr/>
          </p:nvSpPr>
          <p:spPr>
            <a:xfrm>
              <a:off x="8405412" y="1503907"/>
              <a:ext cx="829394" cy="461665"/>
            </a:xfrm>
            <a:prstGeom prst="rect">
              <a:avLst/>
            </a:prstGeom>
            <a:noFill/>
          </p:spPr>
          <p:txBody>
            <a:bodyPr wrap="none" rtlCol="0">
              <a:spAutoFit/>
            </a:bodyPr>
            <a:lstStyle/>
            <a:p>
              <a:pPr defTabSz="914377"/>
              <a:r>
                <a:rPr lang="en-US" sz="2400" dirty="0">
                  <a:latin typeface="Calibri" panose="020F0502020204030204"/>
                </a:rPr>
                <a:t>Hints</a:t>
              </a:r>
            </a:p>
          </p:txBody>
        </p:sp>
      </p:grpSp>
      <p:sp>
        <p:nvSpPr>
          <p:cNvPr id="60" name="Slide Number Placeholder 3">
            <a:extLst>
              <a:ext uri="{FF2B5EF4-FFF2-40B4-BE49-F238E27FC236}">
                <a16:creationId xmlns:a16="http://schemas.microsoft.com/office/drawing/2014/main" id="{36F4B279-31A1-91AD-1051-025D546B8C44}"/>
              </a:ext>
            </a:extLst>
          </p:cNvPr>
          <p:cNvSpPr txBox="1">
            <a:spLocks/>
          </p:cNvSpPr>
          <p:nvPr/>
        </p:nvSpPr>
        <p:spPr>
          <a:xfrm>
            <a:off x="11269490" y="6421834"/>
            <a:ext cx="922511" cy="425461"/>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z="1333">
                <a:solidFill>
                  <a:srgbClr val="FFFFFF"/>
                </a:solidFill>
                <a:latin typeface="Arial"/>
              </a:rPr>
              <a:pPr/>
              <a:t>38</a:t>
            </a:fld>
            <a:endParaRPr lang="en-US" sz="1333">
              <a:solidFill>
                <a:srgbClr val="FFFFFF"/>
              </a:solidFill>
              <a:latin typeface="Arial"/>
            </a:endParaRPr>
          </a:p>
        </p:txBody>
      </p:sp>
      <p:graphicFrame>
        <p:nvGraphicFramePr>
          <p:cNvPr id="59" name="Table 58">
            <a:extLst>
              <a:ext uri="{FF2B5EF4-FFF2-40B4-BE49-F238E27FC236}">
                <a16:creationId xmlns:a16="http://schemas.microsoft.com/office/drawing/2014/main" id="{D15571C9-EA71-1565-36C4-465F5D1FB32E}"/>
              </a:ext>
            </a:extLst>
          </p:cNvPr>
          <p:cNvGraphicFramePr>
            <a:graphicFrameLocks noGrp="1"/>
          </p:cNvGraphicFramePr>
          <p:nvPr>
            <p:extLst>
              <p:ext uri="{D42A27DB-BD31-4B8C-83A1-F6EECF244321}">
                <p14:modId xmlns:p14="http://schemas.microsoft.com/office/powerpoint/2010/main" val="1299270978"/>
              </p:ext>
            </p:extLst>
          </p:nvPr>
        </p:nvGraphicFramePr>
        <p:xfrm>
          <a:off x="56618" y="3572983"/>
          <a:ext cx="12028784" cy="2682240"/>
        </p:xfrm>
        <a:graphic>
          <a:graphicData uri="http://schemas.openxmlformats.org/drawingml/2006/table">
            <a:tbl>
              <a:tblPr firstRow="1" bandRow="1">
                <a:tableStyleId>{5C22544A-7EE6-4342-B048-85BDC9FD1C3A}</a:tableStyleId>
              </a:tblPr>
              <a:tblGrid>
                <a:gridCol w="3379309">
                  <a:extLst>
                    <a:ext uri="{9D8B030D-6E8A-4147-A177-3AD203B41FA5}">
                      <a16:colId xmlns:a16="http://schemas.microsoft.com/office/drawing/2014/main" val="2423730313"/>
                    </a:ext>
                  </a:extLst>
                </a:gridCol>
                <a:gridCol w="3869368">
                  <a:extLst>
                    <a:ext uri="{9D8B030D-6E8A-4147-A177-3AD203B41FA5}">
                      <a16:colId xmlns:a16="http://schemas.microsoft.com/office/drawing/2014/main" val="1756426112"/>
                    </a:ext>
                  </a:extLst>
                </a:gridCol>
                <a:gridCol w="4780107">
                  <a:extLst>
                    <a:ext uri="{9D8B030D-6E8A-4147-A177-3AD203B41FA5}">
                      <a16:colId xmlns:a16="http://schemas.microsoft.com/office/drawing/2014/main" val="963917302"/>
                    </a:ext>
                  </a:extLst>
                </a:gridCol>
              </a:tblGrid>
              <a:tr h="412155">
                <a:tc>
                  <a:txBody>
                    <a:bodyPr/>
                    <a:lstStyle/>
                    <a:p>
                      <a:pPr fontAlgn="base"/>
                      <a:r>
                        <a:rPr lang="en-US" sz="2400" dirty="0">
                          <a:effectLst/>
                        </a:rPr>
                        <a:t>Technology​</a:t>
                      </a:r>
                      <a:endParaRPr lang="en-US" sz="2400" b="1" dirty="0">
                        <a:solidFill>
                          <a:srgbClr val="FFFFFF"/>
                        </a:solidFill>
                        <a:effectLst/>
                      </a:endParaRPr>
                    </a:p>
                  </a:txBody>
                  <a:tcPr/>
                </a:tc>
                <a:tc>
                  <a:txBody>
                    <a:bodyPr/>
                    <a:lstStyle/>
                    <a:p>
                      <a:pPr lvl="0">
                        <a:buNone/>
                      </a:pPr>
                      <a:r>
                        <a:rPr lang="en-US" sz="2400" dirty="0">
                          <a:effectLst/>
                        </a:rPr>
                        <a:t>Hints provided by neural model​</a:t>
                      </a:r>
                      <a:endParaRPr lang="en-US" sz="2400" b="1" dirty="0">
                        <a:solidFill>
                          <a:srgbClr val="FFFFFF"/>
                        </a:solidFill>
                        <a:effectLst/>
                      </a:endParaRPr>
                    </a:p>
                  </a:txBody>
                  <a:tcPr/>
                </a:tc>
                <a:tc>
                  <a:txBody>
                    <a:bodyPr/>
                    <a:lstStyle/>
                    <a:p>
                      <a:pPr fontAlgn="base"/>
                      <a:r>
                        <a:rPr lang="en-US" sz="2400" dirty="0">
                          <a:effectLst/>
                        </a:rPr>
                        <a:t>Reference</a:t>
                      </a:r>
                    </a:p>
                  </a:txBody>
                  <a:tcPr/>
                </a:tc>
                <a:extLst>
                  <a:ext uri="{0D108BD9-81ED-4DB2-BD59-A6C34878D82A}">
                    <a16:rowId xmlns:a16="http://schemas.microsoft.com/office/drawing/2014/main" val="263959765"/>
                  </a:ext>
                </a:extLst>
              </a:tr>
              <a:tr h="762000">
                <a:tc>
                  <a:txBody>
                    <a:bodyPr/>
                    <a:lstStyle/>
                    <a:p>
                      <a:pPr fontAlgn="base"/>
                      <a:r>
                        <a:rPr lang="en-US" sz="2200" dirty="0">
                          <a:effectLst/>
                        </a:rPr>
                        <a:t>FlashFill++​ (readable code generation for string transformations)</a:t>
                      </a:r>
                    </a:p>
                  </a:txBody>
                  <a:tcPr/>
                </a:tc>
                <a:tc>
                  <a:txBody>
                    <a:bodyPr/>
                    <a:lstStyle/>
                    <a:p>
                      <a:pPr lvl="0">
                        <a:buNone/>
                      </a:pPr>
                      <a:r>
                        <a:rPr lang="en-US" sz="2200" dirty="0">
                          <a:effectLst/>
                        </a:rPr>
                        <a:t>Search and Ranking heuristics, </a:t>
                      </a:r>
                      <a:br>
                        <a:rPr lang="en-US" sz="2200" dirty="0">
                          <a:effectLst/>
                        </a:rPr>
                      </a:br>
                      <a:r>
                        <a:rPr lang="en-US" sz="2200" dirty="0">
                          <a:effectLst/>
                        </a:rPr>
                        <a:t>Meaningful variable names​</a:t>
                      </a:r>
                    </a:p>
                  </a:txBody>
                  <a:tcPr/>
                </a:tc>
                <a:tc>
                  <a:txBody>
                    <a:bodyPr/>
                    <a:lstStyle/>
                    <a:p>
                      <a:pPr lvl="0">
                        <a:buNone/>
                      </a:pPr>
                      <a:r>
                        <a:rPr lang="en-US" sz="2200" i="1" dirty="0">
                          <a:latin typeface="+mn-lt"/>
                        </a:rPr>
                        <a:t>POPL </a:t>
                      </a:r>
                      <a:r>
                        <a:rPr lang="en-US" sz="2200" b="0" i="0" dirty="0">
                          <a:solidFill>
                            <a:srgbClr val="000000"/>
                          </a:solidFill>
                          <a:effectLst/>
                          <a:latin typeface="Calibri" panose="020F0502020204030204" pitchFamily="34" charset="0"/>
                        </a:rPr>
                        <a:t> ’</a:t>
                      </a:r>
                      <a:r>
                        <a:rPr lang="en-US" sz="2200" i="1" dirty="0">
                          <a:latin typeface="+mn-lt"/>
                        </a:rPr>
                        <a:t>23; FlashFill++: Scaling Programming by Example by Cutting to the Chase.</a:t>
                      </a:r>
                    </a:p>
                  </a:txBody>
                  <a:tcPr/>
                </a:tc>
                <a:extLst>
                  <a:ext uri="{0D108BD9-81ED-4DB2-BD59-A6C34878D82A}">
                    <a16:rowId xmlns:a16="http://schemas.microsoft.com/office/drawing/2014/main" val="4176841231"/>
                  </a:ext>
                </a:extLst>
              </a:tr>
              <a:tr h="538480">
                <a:tc>
                  <a:txBody>
                    <a:bodyPr/>
                    <a:lstStyle/>
                    <a:p>
                      <a:pPr fontAlgn="base"/>
                      <a:r>
                        <a:rPr lang="en-US" sz="2200" dirty="0">
                          <a:effectLst/>
                        </a:rPr>
                        <a:t>Excel/</a:t>
                      </a:r>
                      <a:r>
                        <a:rPr lang="en-US" sz="2200" dirty="0" err="1">
                          <a:effectLst/>
                        </a:rPr>
                        <a:t>PowerFx</a:t>
                      </a:r>
                      <a:r>
                        <a:rPr lang="en-US" sz="2200" dirty="0">
                          <a:effectLst/>
                        </a:rPr>
                        <a:t> Formula </a:t>
                      </a:r>
                      <a:br>
                        <a:rPr lang="en-US" sz="2200" dirty="0">
                          <a:effectLst/>
                        </a:rPr>
                      </a:br>
                      <a:r>
                        <a:rPr lang="en-US" sz="2200" dirty="0">
                          <a:effectLst/>
                        </a:rPr>
                        <a:t>Repair​</a:t>
                      </a:r>
                    </a:p>
                  </a:txBody>
                  <a:tcPr/>
                </a:tc>
                <a:tc>
                  <a:txBody>
                    <a:bodyPr/>
                    <a:lstStyle/>
                    <a:p>
                      <a:pPr lvl="0">
                        <a:buNone/>
                      </a:pPr>
                      <a:r>
                        <a:rPr lang="en-US" sz="2200" dirty="0">
                          <a:effectLst/>
                        </a:rPr>
                        <a:t>Error localization, Ranking​</a:t>
                      </a:r>
                    </a:p>
                  </a:txBody>
                  <a:tcPr/>
                </a:tc>
                <a:tc>
                  <a:txBody>
                    <a:bodyPr/>
                    <a:lstStyle/>
                    <a:p>
                      <a:pPr lvl="0">
                        <a:buNone/>
                      </a:pPr>
                      <a:r>
                        <a:rPr lang="en-US" sz="2200" b="0" i="0" u="none" strike="noStrike" baseline="0" noProof="0" dirty="0">
                          <a:solidFill>
                            <a:srgbClr val="000000"/>
                          </a:solidFill>
                          <a:effectLst/>
                          <a:latin typeface="Calibri"/>
                        </a:rPr>
                        <a:t>OOPSLA ’22; </a:t>
                      </a:r>
                      <a:r>
                        <a:rPr lang="en-US" sz="2200" b="0" i="1" u="none" strike="noStrike" baseline="0" noProof="0" dirty="0" err="1">
                          <a:solidFill>
                            <a:srgbClr val="000000"/>
                          </a:solidFill>
                          <a:effectLst/>
                          <a:latin typeface="Calibri"/>
                        </a:rPr>
                        <a:t>Neurosymbolic</a:t>
                      </a:r>
                      <a:r>
                        <a:rPr lang="en-US" sz="2200" b="0" i="1" u="none" strike="noStrike" baseline="0" noProof="0" dirty="0">
                          <a:solidFill>
                            <a:srgbClr val="000000"/>
                          </a:solidFill>
                          <a:effectLst/>
                          <a:latin typeface="Calibri"/>
                        </a:rPr>
                        <a:t> repair for low-code formula languages</a:t>
                      </a:r>
                      <a:r>
                        <a:rPr lang="en-US" sz="2200" b="0" i="0" u="none" strike="noStrike" baseline="0" noProof="0" dirty="0">
                          <a:solidFill>
                            <a:srgbClr val="000000"/>
                          </a:solidFill>
                          <a:effectLst/>
                          <a:latin typeface="Calibri"/>
                        </a:rPr>
                        <a:t>.</a:t>
                      </a:r>
                      <a:endParaRPr lang="en-US" sz="2200" i="0" dirty="0"/>
                    </a:p>
                  </a:txBody>
                  <a:tcPr/>
                </a:tc>
                <a:extLst>
                  <a:ext uri="{0D108BD9-81ED-4DB2-BD59-A6C34878D82A}">
                    <a16:rowId xmlns:a16="http://schemas.microsoft.com/office/drawing/2014/main" val="490495080"/>
                  </a:ext>
                </a:extLst>
              </a:tr>
            </a:tbl>
          </a:graphicData>
        </a:graphic>
      </p:graphicFrame>
    </p:spTree>
    <p:extLst>
      <p:ext uri="{BB962C8B-B14F-4D97-AF65-F5344CB8AC3E}">
        <p14:creationId xmlns:p14="http://schemas.microsoft.com/office/powerpoint/2010/main" val="1633931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F3FB4-77A5-EA93-4771-7673D63B2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5C53D0-F584-35C6-1EDF-906ACCBD5432}"/>
              </a:ext>
            </a:extLst>
          </p:cNvPr>
          <p:cNvSpPr>
            <a:spLocks noGrp="1"/>
          </p:cNvSpPr>
          <p:nvPr>
            <p:ph type="title"/>
          </p:nvPr>
        </p:nvSpPr>
        <p:spPr>
          <a:xfrm>
            <a:off x="-60134" y="-17540"/>
            <a:ext cx="12237307" cy="1080437"/>
          </a:xfrm>
        </p:spPr>
        <p:txBody>
          <a:bodyPr>
            <a:normAutofit/>
          </a:bodyPr>
          <a:lstStyle/>
          <a:p>
            <a:pPr algn="ctr"/>
            <a:r>
              <a:rPr lang="en-US" sz="4800" b="1" err="1">
                <a:latin typeface="Arial" panose="020B0604020202020204" pitchFamily="34" charset="0"/>
                <a:cs typeface="Arial" panose="020B0604020202020204" pitchFamily="34" charset="0"/>
              </a:rPr>
              <a:t>Neurosymbolic</a:t>
            </a:r>
            <a:r>
              <a:rPr lang="en-US" sz="4800" b="1">
                <a:latin typeface="Arial" panose="020B0604020202020204" pitchFamily="34" charset="0"/>
                <a:cs typeface="Arial" panose="020B0604020202020204" pitchFamily="34" charset="0"/>
              </a:rPr>
              <a:t> architectures in this talk</a:t>
            </a:r>
          </a:p>
        </p:txBody>
      </p:sp>
      <p:grpSp>
        <p:nvGrpSpPr>
          <p:cNvPr id="30" name="Group 29">
            <a:extLst>
              <a:ext uri="{FF2B5EF4-FFF2-40B4-BE49-F238E27FC236}">
                <a16:creationId xmlns:a16="http://schemas.microsoft.com/office/drawing/2014/main" id="{48B158D4-048C-9042-07C6-35E9D9D6584A}"/>
              </a:ext>
            </a:extLst>
          </p:cNvPr>
          <p:cNvGrpSpPr/>
          <p:nvPr/>
        </p:nvGrpSpPr>
        <p:grpSpPr>
          <a:xfrm>
            <a:off x="3258544" y="1557431"/>
            <a:ext cx="4912738" cy="1682259"/>
            <a:chOff x="1879651" y="3249292"/>
            <a:chExt cx="10194906" cy="1981074"/>
          </a:xfrm>
        </p:grpSpPr>
        <p:grpSp>
          <p:nvGrpSpPr>
            <p:cNvPr id="31" name="Group 30">
              <a:extLst>
                <a:ext uri="{FF2B5EF4-FFF2-40B4-BE49-F238E27FC236}">
                  <a16:creationId xmlns:a16="http://schemas.microsoft.com/office/drawing/2014/main" id="{27E3CCC0-C06E-1F59-E40A-B104E98A098B}"/>
                </a:ext>
              </a:extLst>
            </p:cNvPr>
            <p:cNvGrpSpPr/>
            <p:nvPr/>
          </p:nvGrpSpPr>
          <p:grpSpPr>
            <a:xfrm>
              <a:off x="1879651" y="3249292"/>
              <a:ext cx="10194906" cy="1981074"/>
              <a:chOff x="1749022" y="2094535"/>
              <a:chExt cx="10194906" cy="1981074"/>
            </a:xfrm>
          </p:grpSpPr>
          <p:grpSp>
            <p:nvGrpSpPr>
              <p:cNvPr id="33" name="Group 32">
                <a:extLst>
                  <a:ext uri="{FF2B5EF4-FFF2-40B4-BE49-F238E27FC236}">
                    <a16:creationId xmlns:a16="http://schemas.microsoft.com/office/drawing/2014/main" id="{30D3B1C4-3427-9591-5518-083B90FBCCC0}"/>
                  </a:ext>
                </a:extLst>
              </p:cNvPr>
              <p:cNvGrpSpPr/>
              <p:nvPr/>
            </p:nvGrpSpPr>
            <p:grpSpPr>
              <a:xfrm>
                <a:off x="1749022" y="2094535"/>
                <a:ext cx="10194906" cy="1981074"/>
                <a:chOff x="1684797" y="2907799"/>
                <a:chExt cx="10194906" cy="1633084"/>
              </a:xfrm>
            </p:grpSpPr>
            <p:sp>
              <p:nvSpPr>
                <p:cNvPr id="36" name="Rectangle: Rounded Corners 35">
                  <a:extLst>
                    <a:ext uri="{FF2B5EF4-FFF2-40B4-BE49-F238E27FC236}">
                      <a16:creationId xmlns:a16="http://schemas.microsoft.com/office/drawing/2014/main" id="{19ED7823-9BA3-AB47-D776-0D2CF00253F4}"/>
                    </a:ext>
                  </a:extLst>
                </p:cNvPr>
                <p:cNvSpPr/>
                <p:nvPr/>
              </p:nvSpPr>
              <p:spPr>
                <a:xfrm>
                  <a:off x="3284785" y="2907799"/>
                  <a:ext cx="6010385" cy="163308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37" name="Rectangle: Rounded Corners 36">
                  <a:extLst>
                    <a:ext uri="{FF2B5EF4-FFF2-40B4-BE49-F238E27FC236}">
                      <a16:creationId xmlns:a16="http://schemas.microsoft.com/office/drawing/2014/main" id="{4F8D3085-4682-5D02-5677-5B2500E0C8C1}"/>
                    </a:ext>
                  </a:extLst>
                </p:cNvPr>
                <p:cNvSpPr/>
                <p:nvPr/>
              </p:nvSpPr>
              <p:spPr>
                <a:xfrm>
                  <a:off x="6454794" y="3256867"/>
                  <a:ext cx="2509726" cy="97075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7"/>
                  <a:r>
                    <a:rPr lang="en-US" sz="2400" dirty="0">
                      <a:solidFill>
                        <a:schemeClr val="tx1"/>
                      </a:solidFill>
                      <a:latin typeface="Calibri" panose="020F0502020204030204"/>
                      <a:cs typeface="Calibri"/>
                    </a:rPr>
                    <a:t>Symbolic Model</a:t>
                  </a:r>
                  <a:endParaRPr lang="en-US" sz="2400" dirty="0">
                    <a:solidFill>
                      <a:schemeClr val="tx1"/>
                    </a:solidFill>
                    <a:latin typeface="Calibri" panose="020F0502020204030204"/>
                  </a:endParaRPr>
                </a:p>
              </p:txBody>
            </p:sp>
            <p:sp>
              <p:nvSpPr>
                <p:cNvPr id="38" name="Flowchart: Data 37">
                  <a:extLst>
                    <a:ext uri="{FF2B5EF4-FFF2-40B4-BE49-F238E27FC236}">
                      <a16:creationId xmlns:a16="http://schemas.microsoft.com/office/drawing/2014/main" id="{1087814D-62A6-B09F-2676-93FFAD90CFF7}"/>
                    </a:ext>
                  </a:extLst>
                </p:cNvPr>
                <p:cNvSpPr/>
                <p:nvPr/>
              </p:nvSpPr>
              <p:spPr>
                <a:xfrm>
                  <a:off x="1684797" y="3483667"/>
                  <a:ext cx="1009987" cy="61320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39" name="Flowchart: Data 38">
                  <a:extLst>
                    <a:ext uri="{FF2B5EF4-FFF2-40B4-BE49-F238E27FC236}">
                      <a16:creationId xmlns:a16="http://schemas.microsoft.com/office/drawing/2014/main" id="{816819A6-40E6-D131-30AD-1D6C00E82F8B}"/>
                    </a:ext>
                  </a:extLst>
                </p:cNvPr>
                <p:cNvSpPr/>
                <p:nvPr/>
              </p:nvSpPr>
              <p:spPr>
                <a:xfrm>
                  <a:off x="9810137" y="3499447"/>
                  <a:ext cx="2069566" cy="58164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0" name="TextBox 39">
                  <a:extLst>
                    <a:ext uri="{FF2B5EF4-FFF2-40B4-BE49-F238E27FC236}">
                      <a16:creationId xmlns:a16="http://schemas.microsoft.com/office/drawing/2014/main" id="{9715D355-B89C-D4C0-2B7B-7DB00C48D4E2}"/>
                    </a:ext>
                  </a:extLst>
                </p:cNvPr>
                <p:cNvSpPr txBox="1"/>
                <p:nvPr/>
              </p:nvSpPr>
              <p:spPr>
                <a:xfrm>
                  <a:off x="1819558" y="3600563"/>
                  <a:ext cx="950260" cy="4481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b="1">
                      <a:latin typeface="Calibri" panose="020F0502020204030204"/>
                      <a:cs typeface="Calibri"/>
                    </a:rPr>
                    <a:t>In</a:t>
                  </a:r>
                </a:p>
              </p:txBody>
            </p:sp>
            <p:sp>
              <p:nvSpPr>
                <p:cNvPr id="41" name="TextBox 40">
                  <a:extLst>
                    <a:ext uri="{FF2B5EF4-FFF2-40B4-BE49-F238E27FC236}">
                      <a16:creationId xmlns:a16="http://schemas.microsoft.com/office/drawing/2014/main" id="{237ED636-723F-4BFB-DF05-025152A06740}"/>
                    </a:ext>
                  </a:extLst>
                </p:cNvPr>
                <p:cNvSpPr txBox="1"/>
                <p:nvPr/>
              </p:nvSpPr>
              <p:spPr>
                <a:xfrm>
                  <a:off x="10087211" y="3589709"/>
                  <a:ext cx="1376253" cy="4481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dirty="0">
                      <a:latin typeface="Calibri" panose="020F0502020204030204"/>
                      <a:cs typeface="Calibri"/>
                    </a:rPr>
                    <a:t>Out</a:t>
                  </a:r>
                </a:p>
              </p:txBody>
            </p:sp>
            <p:sp>
              <p:nvSpPr>
                <p:cNvPr id="42" name="Arrow: Right 41">
                  <a:extLst>
                    <a:ext uri="{FF2B5EF4-FFF2-40B4-BE49-F238E27FC236}">
                      <a16:creationId xmlns:a16="http://schemas.microsoft.com/office/drawing/2014/main" id="{3470A6A3-EBBB-33E9-8B98-5FFA08CB31BE}"/>
                    </a:ext>
                  </a:extLst>
                </p:cNvPr>
                <p:cNvSpPr/>
                <p:nvPr/>
              </p:nvSpPr>
              <p:spPr>
                <a:xfrm>
                  <a:off x="2668550" y="3655182"/>
                  <a:ext cx="1009987" cy="28814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43" name="Arrow: Right 42">
                  <a:extLst>
                    <a:ext uri="{FF2B5EF4-FFF2-40B4-BE49-F238E27FC236}">
                      <a16:creationId xmlns:a16="http://schemas.microsoft.com/office/drawing/2014/main" id="{5024A5BF-E0B2-4945-5343-DA10356B6ADF}"/>
                    </a:ext>
                  </a:extLst>
                </p:cNvPr>
                <p:cNvSpPr/>
                <p:nvPr/>
              </p:nvSpPr>
              <p:spPr>
                <a:xfrm>
                  <a:off x="8964520" y="3595975"/>
                  <a:ext cx="984335" cy="30445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grpSp>
          <p:sp>
            <p:nvSpPr>
              <p:cNvPr id="34" name="Rectangle: Rounded Corners 33">
                <a:extLst>
                  <a:ext uri="{FF2B5EF4-FFF2-40B4-BE49-F238E27FC236}">
                    <a16:creationId xmlns:a16="http://schemas.microsoft.com/office/drawing/2014/main" id="{E071B6C2-4744-0688-1B9B-5C20D3C94B23}"/>
                  </a:ext>
                </a:extLst>
              </p:cNvPr>
              <p:cNvSpPr/>
              <p:nvPr/>
            </p:nvSpPr>
            <p:spPr>
              <a:xfrm>
                <a:off x="3703423" y="2507729"/>
                <a:ext cx="2241461" cy="1270063"/>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377"/>
                <a:r>
                  <a:rPr lang="en-US" sz="2400" dirty="0">
                    <a:solidFill>
                      <a:schemeClr val="tx1"/>
                    </a:solidFill>
                    <a:latin typeface="Calibri" panose="020F0502020204030204"/>
                  </a:rPr>
                  <a:t>Neural Model</a:t>
                </a:r>
              </a:p>
            </p:txBody>
          </p:sp>
          <p:sp>
            <p:nvSpPr>
              <p:cNvPr id="35" name="TextBox 34">
                <a:extLst>
                  <a:ext uri="{FF2B5EF4-FFF2-40B4-BE49-F238E27FC236}">
                    <a16:creationId xmlns:a16="http://schemas.microsoft.com/office/drawing/2014/main" id="{ED0D0E22-5541-9431-5730-B5CF5DEA955A}"/>
                  </a:ext>
                </a:extLst>
              </p:cNvPr>
              <p:cNvSpPr txBox="1"/>
              <p:nvPr/>
            </p:nvSpPr>
            <p:spPr>
              <a:xfrm>
                <a:off x="5952504" y="2205069"/>
                <a:ext cx="383353" cy="543669"/>
              </a:xfrm>
              <a:prstGeom prst="rect">
                <a:avLst/>
              </a:prstGeom>
              <a:noFill/>
            </p:spPr>
            <p:txBody>
              <a:bodyPr wrap="none" rtlCol="0">
                <a:spAutoFit/>
              </a:bodyPr>
              <a:lstStyle/>
              <a:p>
                <a:pPr defTabSz="914377"/>
                <a:endParaRPr lang="en-US" sz="2400">
                  <a:latin typeface="Calibri" panose="020F0502020204030204"/>
                </a:endParaRPr>
              </a:p>
            </p:txBody>
          </p:sp>
        </p:grpSp>
        <p:sp>
          <p:nvSpPr>
            <p:cNvPr id="32" name="Arrow: Right 31">
              <a:extLst>
                <a:ext uri="{FF2B5EF4-FFF2-40B4-BE49-F238E27FC236}">
                  <a16:creationId xmlns:a16="http://schemas.microsoft.com/office/drawing/2014/main" id="{E6D67A17-0499-779B-F92A-E93C03C58CDE}"/>
                </a:ext>
              </a:extLst>
            </p:cNvPr>
            <p:cNvSpPr/>
            <p:nvPr/>
          </p:nvSpPr>
          <p:spPr>
            <a:xfrm>
              <a:off x="6067264" y="4072623"/>
              <a:ext cx="574766" cy="33441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grpSp>
      <p:sp>
        <p:nvSpPr>
          <p:cNvPr id="60" name="Slide Number Placeholder 3">
            <a:extLst>
              <a:ext uri="{FF2B5EF4-FFF2-40B4-BE49-F238E27FC236}">
                <a16:creationId xmlns:a16="http://schemas.microsoft.com/office/drawing/2014/main" id="{6DEB4F2C-BD35-0223-7979-2C2880F420C9}"/>
              </a:ext>
            </a:extLst>
          </p:cNvPr>
          <p:cNvSpPr txBox="1">
            <a:spLocks/>
          </p:cNvSpPr>
          <p:nvPr/>
        </p:nvSpPr>
        <p:spPr>
          <a:xfrm>
            <a:off x="11269490" y="6421834"/>
            <a:ext cx="922511" cy="425461"/>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z="1333">
                <a:solidFill>
                  <a:srgbClr val="FFFFFF"/>
                </a:solidFill>
                <a:latin typeface="Arial"/>
              </a:rPr>
              <a:pPr/>
              <a:t>39</a:t>
            </a:fld>
            <a:endParaRPr lang="en-US" sz="1333">
              <a:solidFill>
                <a:srgbClr val="FFFFFF"/>
              </a:solidFill>
              <a:latin typeface="Arial"/>
            </a:endParaRPr>
          </a:p>
        </p:txBody>
      </p:sp>
      <p:graphicFrame>
        <p:nvGraphicFramePr>
          <p:cNvPr id="65" name="Table 64">
            <a:extLst>
              <a:ext uri="{FF2B5EF4-FFF2-40B4-BE49-F238E27FC236}">
                <a16:creationId xmlns:a16="http://schemas.microsoft.com/office/drawing/2014/main" id="{E7782C25-E109-34D5-FF13-52B3BA2F5BDC}"/>
              </a:ext>
            </a:extLst>
          </p:cNvPr>
          <p:cNvGraphicFramePr>
            <a:graphicFrameLocks noGrp="1"/>
          </p:cNvGraphicFramePr>
          <p:nvPr>
            <p:extLst>
              <p:ext uri="{D42A27DB-BD31-4B8C-83A1-F6EECF244321}">
                <p14:modId xmlns:p14="http://schemas.microsoft.com/office/powerpoint/2010/main" val="1469663628"/>
              </p:ext>
            </p:extLst>
          </p:nvPr>
        </p:nvGraphicFramePr>
        <p:xfrm>
          <a:off x="70793" y="3783385"/>
          <a:ext cx="12034683" cy="2286000"/>
        </p:xfrm>
        <a:graphic>
          <a:graphicData uri="http://schemas.openxmlformats.org/drawingml/2006/table">
            <a:tbl>
              <a:tblPr firstRow="1" bandRow="1">
                <a:tableStyleId>{5C22544A-7EE6-4342-B048-85BDC9FD1C3A}</a:tableStyleId>
              </a:tblPr>
              <a:tblGrid>
                <a:gridCol w="2417483">
                  <a:extLst>
                    <a:ext uri="{9D8B030D-6E8A-4147-A177-3AD203B41FA5}">
                      <a16:colId xmlns:a16="http://schemas.microsoft.com/office/drawing/2014/main" val="2423730313"/>
                    </a:ext>
                  </a:extLst>
                </a:gridCol>
                <a:gridCol w="3262934">
                  <a:extLst>
                    <a:ext uri="{9D8B030D-6E8A-4147-A177-3AD203B41FA5}">
                      <a16:colId xmlns:a16="http://schemas.microsoft.com/office/drawing/2014/main" val="1756426112"/>
                    </a:ext>
                  </a:extLst>
                </a:gridCol>
                <a:gridCol w="6354266">
                  <a:extLst>
                    <a:ext uri="{9D8B030D-6E8A-4147-A177-3AD203B41FA5}">
                      <a16:colId xmlns:a16="http://schemas.microsoft.com/office/drawing/2014/main" val="963917302"/>
                    </a:ext>
                  </a:extLst>
                </a:gridCol>
              </a:tblGrid>
              <a:tr h="422941">
                <a:tc>
                  <a:txBody>
                    <a:bodyPr/>
                    <a:lstStyle/>
                    <a:p>
                      <a:pPr fontAlgn="base"/>
                      <a:r>
                        <a:rPr lang="en-US" sz="2200">
                          <a:effectLst/>
                        </a:rPr>
                        <a:t>Technology​</a:t>
                      </a:r>
                      <a:endParaRPr lang="en-US" sz="2200" b="1">
                        <a:solidFill>
                          <a:srgbClr val="FFFFFF"/>
                        </a:solidFill>
                        <a:effectLst/>
                      </a:endParaRPr>
                    </a:p>
                  </a:txBody>
                  <a:tcPr/>
                </a:tc>
                <a:tc>
                  <a:txBody>
                    <a:bodyPr/>
                    <a:lstStyle/>
                    <a:p>
                      <a:pPr lvl="0">
                        <a:buNone/>
                      </a:pPr>
                      <a:r>
                        <a:rPr lang="en-US" sz="2200" dirty="0">
                          <a:effectLst/>
                        </a:rPr>
                        <a:t>Neural / Symbolic​</a:t>
                      </a:r>
                      <a:endParaRPr lang="en-US" sz="2200" b="1" dirty="0">
                        <a:solidFill>
                          <a:srgbClr val="FFFFFF"/>
                        </a:solidFill>
                        <a:effectLst/>
                      </a:endParaRPr>
                    </a:p>
                  </a:txBody>
                  <a:tcPr/>
                </a:tc>
                <a:tc>
                  <a:txBody>
                    <a:bodyPr/>
                    <a:lstStyle/>
                    <a:p>
                      <a:pPr fontAlgn="base"/>
                      <a:r>
                        <a:rPr lang="en-US" sz="2200" dirty="0">
                          <a:effectLst/>
                        </a:rPr>
                        <a:t>Reference</a:t>
                      </a:r>
                    </a:p>
                  </a:txBody>
                  <a:tcPr/>
                </a:tc>
                <a:extLst>
                  <a:ext uri="{0D108BD9-81ED-4DB2-BD59-A6C34878D82A}">
                    <a16:rowId xmlns:a16="http://schemas.microsoft.com/office/drawing/2014/main" val="263959765"/>
                  </a:ext>
                </a:extLst>
              </a:tr>
              <a:tr h="640947">
                <a:tc>
                  <a:txBody>
                    <a:bodyPr/>
                    <a:lstStyle/>
                    <a:p>
                      <a:pPr fontAlgn="base"/>
                      <a:r>
                        <a:rPr lang="en-US" sz="2200" dirty="0">
                          <a:effectLst/>
                          <a:latin typeface="Arial" panose="020B0604020202020204" pitchFamily="34" charset="0"/>
                          <a:cs typeface="Arial" panose="020B0604020202020204" pitchFamily="34" charset="0"/>
                        </a:rPr>
                        <a:t>Regex synth from </a:t>
                      </a:r>
                      <a:r>
                        <a:rPr lang="en-US" sz="2200" dirty="0" err="1">
                          <a:effectLst/>
                          <a:latin typeface="Arial" panose="020B0604020202020204" pitchFamily="34" charset="0"/>
                          <a:cs typeface="Arial" panose="020B0604020202020204" pitchFamily="34" charset="0"/>
                        </a:rPr>
                        <a:t>NL+Examples</a:t>
                      </a:r>
                      <a:endParaRPr lang="en-US" sz="2200" dirty="0">
                        <a:effectLst/>
                        <a:latin typeface="Arial" panose="020B0604020202020204" pitchFamily="34" charset="0"/>
                        <a:cs typeface="Arial" panose="020B0604020202020204" pitchFamily="34" charset="0"/>
                      </a:endParaRPr>
                    </a:p>
                  </a:txBody>
                  <a:tcPr/>
                </a:tc>
                <a:tc>
                  <a:txBody>
                    <a:bodyPr/>
                    <a:lstStyle/>
                    <a:p>
                      <a:pPr lvl="0">
                        <a:buNone/>
                      </a:pPr>
                      <a:r>
                        <a:rPr lang="en-US" sz="2200" dirty="0">
                          <a:effectLst/>
                          <a:latin typeface="Arial" panose="020B0604020202020204" pitchFamily="34" charset="0"/>
                          <a:cs typeface="Arial" panose="020B0604020202020204" pitchFamily="34" charset="0"/>
                        </a:rPr>
                        <a:t>Components / Composition</a:t>
                      </a:r>
                    </a:p>
                  </a:txBody>
                  <a:tcPr/>
                </a:tc>
                <a:tc>
                  <a:txBody>
                    <a:bodyPr/>
                    <a:lstStyle/>
                    <a:p>
                      <a:pPr lvl="0">
                        <a:buNone/>
                      </a:pPr>
                      <a:r>
                        <a:rPr lang="en-US" sz="2200" b="0" i="0" u="none" strike="noStrike" kern="1200" dirty="0">
                          <a:solidFill>
                            <a:schemeClr val="dk1"/>
                          </a:solidFill>
                          <a:effectLst/>
                          <a:latin typeface="Arial" panose="020B0604020202020204" pitchFamily="34" charset="0"/>
                          <a:ea typeface="+mn-ea"/>
                          <a:cs typeface="Arial" panose="020B0604020202020204" pitchFamily="34" charset="0"/>
                        </a:rPr>
                        <a:t>OOPSLA </a:t>
                      </a:r>
                      <a:r>
                        <a:rPr lang="en-US" sz="2200" b="0" i="0" dirty="0">
                          <a:solidFill>
                            <a:srgbClr val="000000"/>
                          </a:solidFill>
                          <a:effectLst/>
                          <a:latin typeface="Arial" panose="020B0604020202020204" pitchFamily="34" charset="0"/>
                          <a:cs typeface="Arial" panose="020B0604020202020204" pitchFamily="34" charset="0"/>
                        </a:rPr>
                        <a:t> ‘</a:t>
                      </a:r>
                      <a:r>
                        <a:rPr lang="en-US" sz="2200" b="0" i="0" u="none" strike="noStrike" kern="1200" dirty="0">
                          <a:solidFill>
                            <a:schemeClr val="dk1"/>
                          </a:solidFill>
                          <a:effectLst/>
                          <a:latin typeface="Arial" panose="020B0604020202020204" pitchFamily="34" charset="0"/>
                          <a:ea typeface="+mn-ea"/>
                          <a:cs typeface="Arial" panose="020B0604020202020204" pitchFamily="34" charset="0"/>
                        </a:rPr>
                        <a:t>21; </a:t>
                      </a:r>
                      <a:r>
                        <a:rPr lang="en-US" sz="2200" b="0" i="1" u="none" strike="noStrike" kern="1200" dirty="0">
                          <a:solidFill>
                            <a:schemeClr val="dk1"/>
                          </a:solidFill>
                          <a:effectLst/>
                          <a:latin typeface="Arial" panose="020B0604020202020204" pitchFamily="34" charset="0"/>
                          <a:ea typeface="+mn-ea"/>
                          <a:cs typeface="Arial" panose="020B0604020202020204" pitchFamily="34" charset="0"/>
                        </a:rPr>
                        <a:t>Multi-modal program inference: a marriage of pre-trained language models and component-based synthesis. </a:t>
                      </a:r>
                      <a:endParaRPr lang="en-US" sz="22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76841231"/>
                  </a:ext>
                </a:extLst>
              </a:tr>
              <a:tr h="640947">
                <a:tc>
                  <a:txBody>
                    <a:bodyPr/>
                    <a:lstStyle/>
                    <a:p>
                      <a:pPr fontAlgn="base"/>
                      <a:r>
                        <a:rPr lang="en-US" sz="2200" dirty="0">
                          <a:effectLst/>
                          <a:latin typeface="Arial" panose="020B0604020202020204" pitchFamily="34" charset="0"/>
                          <a:cs typeface="Arial" panose="020B0604020202020204" pitchFamily="34" charset="0"/>
                        </a:rPr>
                        <a:t>Predictive Table Extraction</a:t>
                      </a:r>
                    </a:p>
                  </a:txBody>
                  <a:tcPr/>
                </a:tc>
                <a:tc>
                  <a:txBody>
                    <a:bodyPr/>
                    <a:lstStyle/>
                    <a:p>
                      <a:pPr lvl="0">
                        <a:buNone/>
                      </a:pPr>
                      <a:r>
                        <a:rPr lang="en-US" sz="2200" dirty="0">
                          <a:effectLst/>
                          <a:latin typeface="Arial" panose="020B0604020202020204" pitchFamily="34" charset="0"/>
                          <a:cs typeface="Arial" panose="020B0604020202020204" pitchFamily="34" charset="0"/>
                        </a:rPr>
                        <a:t>Example generation / Program Synthesizer</a:t>
                      </a:r>
                    </a:p>
                  </a:txBody>
                  <a:tcPr/>
                </a:tc>
                <a:tc>
                  <a:txBody>
                    <a:bodyPr/>
                    <a:lstStyle/>
                    <a:p>
                      <a:pPr lvl="0">
                        <a:buNone/>
                      </a:pPr>
                      <a:r>
                        <a:rPr lang="en-US" sz="2200" dirty="0">
                          <a:latin typeface="Arial" panose="020B0604020202020204" pitchFamily="34" charset="0"/>
                          <a:cs typeface="Arial" panose="020B0604020202020204" pitchFamily="34" charset="0"/>
                        </a:rPr>
                        <a:t>CIKM </a:t>
                      </a:r>
                      <a:r>
                        <a:rPr lang="en-US" sz="2200" b="0" i="0" dirty="0">
                          <a:solidFill>
                            <a:srgbClr val="000000"/>
                          </a:solidFill>
                          <a:effectLst/>
                          <a:latin typeface="Arial" panose="020B0604020202020204" pitchFamily="34" charset="0"/>
                          <a:cs typeface="Arial" panose="020B0604020202020204" pitchFamily="34" charset="0"/>
                        </a:rPr>
                        <a:t>‘</a:t>
                      </a:r>
                      <a:r>
                        <a:rPr lang="en-US" sz="2200" b="0" i="0" u="none" strike="noStrike" kern="1200" dirty="0">
                          <a:solidFill>
                            <a:schemeClr val="dk1"/>
                          </a:solidFill>
                          <a:effectLst/>
                          <a:latin typeface="Arial" panose="020B0604020202020204" pitchFamily="34" charset="0"/>
                          <a:ea typeface="+mn-ea"/>
                          <a:cs typeface="Arial" panose="020B0604020202020204" pitchFamily="34" charset="0"/>
                        </a:rPr>
                        <a:t>24</a:t>
                      </a:r>
                      <a:r>
                        <a:rPr lang="en-US" sz="2200" dirty="0">
                          <a:latin typeface="Arial" panose="020B0604020202020204" pitchFamily="34" charset="0"/>
                          <a:cs typeface="Arial" panose="020B0604020202020204" pitchFamily="34" charset="0"/>
                        </a:rPr>
                        <a:t>:</a:t>
                      </a:r>
                      <a:r>
                        <a:rPr lang="en-US" sz="2200" dirty="0">
                          <a:solidFill>
                            <a:schemeClr val="accent1"/>
                          </a:solidFill>
                          <a:latin typeface="Arial" panose="020B0604020202020204" pitchFamily="34" charset="0"/>
                          <a:cs typeface="Arial" panose="020B0604020202020204" pitchFamily="34" charset="0"/>
                        </a:rPr>
                        <a:t> </a:t>
                      </a:r>
                      <a:r>
                        <a:rPr lang="en-US" sz="2200" i="1" u="none" strike="noStrike" baseline="0" dirty="0" err="1">
                          <a:latin typeface="Arial" panose="020B0604020202020204" pitchFamily="34" charset="0"/>
                          <a:cs typeface="Arial" panose="020B0604020202020204" pitchFamily="34" charset="0"/>
                        </a:rPr>
                        <a:t>Tabularis</a:t>
                      </a:r>
                      <a:r>
                        <a:rPr lang="en-US" sz="2200" i="1" u="none" strike="noStrike" baseline="0" dirty="0">
                          <a:latin typeface="Arial" panose="020B0604020202020204" pitchFamily="34" charset="0"/>
                          <a:cs typeface="Arial" panose="020B0604020202020204" pitchFamily="34" charset="0"/>
                        </a:rPr>
                        <a:t> </a:t>
                      </a:r>
                      <a:r>
                        <a:rPr lang="en-US" sz="2200" i="1" u="none" strike="noStrike" baseline="0" dirty="0" err="1">
                          <a:latin typeface="Arial" panose="020B0604020202020204" pitchFamily="34" charset="0"/>
                          <a:cs typeface="Arial" panose="020B0604020202020204" pitchFamily="34" charset="0"/>
                        </a:rPr>
                        <a:t>Revilio</a:t>
                      </a:r>
                      <a:r>
                        <a:rPr lang="en-US" sz="2200" i="1" u="none" strike="noStrike" baseline="0" dirty="0">
                          <a:latin typeface="Arial" panose="020B0604020202020204" pitchFamily="34" charset="0"/>
                          <a:cs typeface="Arial" panose="020B0604020202020204" pitchFamily="34" charset="0"/>
                        </a:rPr>
                        <a:t>: Converting Text to Tables</a:t>
                      </a:r>
                      <a:endParaRPr lang="en-US" sz="2200" i="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90495080"/>
                  </a:ext>
                </a:extLst>
              </a:tr>
            </a:tbl>
          </a:graphicData>
        </a:graphic>
      </p:graphicFrame>
    </p:spTree>
    <p:extLst>
      <p:ext uri="{BB962C8B-B14F-4D97-AF65-F5344CB8AC3E}">
        <p14:creationId xmlns:p14="http://schemas.microsoft.com/office/powerpoint/2010/main" val="3443114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descr="A close-up of a document&#10;&#10;Description automatically generated">
            <a:extLst>
              <a:ext uri="{FF2B5EF4-FFF2-40B4-BE49-F238E27FC236}">
                <a16:creationId xmlns:a16="http://schemas.microsoft.com/office/drawing/2014/main" id="{C4461EC7-8F52-82FC-D2F3-76E509CA2458}"/>
              </a:ext>
            </a:extLst>
          </p:cNvPr>
          <p:cNvPicPr>
            <a:picLocks noChangeAspect="1"/>
          </p:cNvPicPr>
          <p:nvPr/>
        </p:nvPicPr>
        <p:blipFill>
          <a:blip r:embed="rId3">
            <a:extLst>
              <a:ext uri="{28A0092B-C50C-407E-A947-70E740481C1C}">
                <a14:useLocalDpi xmlns:a14="http://schemas.microsoft.com/office/drawing/2010/main" val="0"/>
              </a:ext>
            </a:extLst>
          </a:blip>
          <a:srcRect r="2886" b="11720"/>
          <a:stretch/>
        </p:blipFill>
        <p:spPr>
          <a:xfrm>
            <a:off x="0" y="32774"/>
            <a:ext cx="6126480" cy="3383280"/>
          </a:xfrm>
          <a:prstGeom prst="rect">
            <a:avLst/>
          </a:prstGeom>
        </p:spPr>
      </p:pic>
      <p:sp>
        <p:nvSpPr>
          <p:cNvPr id="43" name="Rectangle 42">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descr="A white paper with black text&#10;&#10;Description automatically generated">
            <a:extLst>
              <a:ext uri="{FF2B5EF4-FFF2-40B4-BE49-F238E27FC236}">
                <a16:creationId xmlns:a16="http://schemas.microsoft.com/office/drawing/2014/main" id="{C4417A03-81BF-3A08-378C-4346500AC0B5}"/>
              </a:ext>
            </a:extLst>
          </p:cNvPr>
          <p:cNvPicPr>
            <a:picLocks noChangeAspect="1"/>
          </p:cNvPicPr>
          <p:nvPr/>
        </p:nvPicPr>
        <p:blipFill>
          <a:blip r:embed="rId4">
            <a:extLst>
              <a:ext uri="{28A0092B-C50C-407E-A947-70E740481C1C}">
                <a14:useLocalDpi xmlns:a14="http://schemas.microsoft.com/office/drawing/2010/main" val="0"/>
              </a:ext>
            </a:extLst>
          </a:blip>
          <a:srcRect t="-2" b="21005"/>
          <a:stretch/>
        </p:blipFill>
        <p:spPr>
          <a:xfrm>
            <a:off x="6149116" y="83095"/>
            <a:ext cx="6032172" cy="3383280"/>
          </a:xfrm>
          <a:prstGeom prst="rect">
            <a:avLst/>
          </a:prstGeom>
        </p:spPr>
      </p:pic>
      <p:sp>
        <p:nvSpPr>
          <p:cNvPr id="45" name="Rectangle 44">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552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close-up of a document&#10;&#10;Description automatically generated">
            <a:extLst>
              <a:ext uri="{FF2B5EF4-FFF2-40B4-BE49-F238E27FC236}">
                <a16:creationId xmlns:a16="http://schemas.microsoft.com/office/drawing/2014/main" id="{B39500D6-8D09-94AC-4517-CD4D6C3E8B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56" y="3507494"/>
            <a:ext cx="6059782" cy="3317732"/>
          </a:xfrm>
          <a:prstGeom prst="rect">
            <a:avLst/>
          </a:prstGeom>
        </p:spPr>
      </p:pic>
      <p:pic>
        <p:nvPicPr>
          <p:cNvPr id="16" name="Picture 15" descr="A screenshot of a computer program&#10;&#10;Description automatically generated">
            <a:extLst>
              <a:ext uri="{FF2B5EF4-FFF2-40B4-BE49-F238E27FC236}">
                <a16:creationId xmlns:a16="http://schemas.microsoft.com/office/drawing/2014/main" id="{1064E2ED-D3C9-BF5A-00F6-7737483D5D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4356" y="3474720"/>
            <a:ext cx="6032171" cy="4071716"/>
          </a:xfrm>
          <a:prstGeom prst="rect">
            <a:avLst/>
          </a:prstGeom>
        </p:spPr>
      </p:pic>
      <p:cxnSp>
        <p:nvCxnSpPr>
          <p:cNvPr id="3" name="Straight Connector 2">
            <a:extLst>
              <a:ext uri="{FF2B5EF4-FFF2-40B4-BE49-F238E27FC236}">
                <a16:creationId xmlns:a16="http://schemas.microsoft.com/office/drawing/2014/main" id="{C0354540-BD10-564D-1720-6CD46C4492C1}"/>
              </a:ext>
            </a:extLst>
          </p:cNvPr>
          <p:cNvCxnSpPr/>
          <p:nvPr/>
        </p:nvCxnSpPr>
        <p:spPr>
          <a:xfrm>
            <a:off x="376844" y="221673"/>
            <a:ext cx="11466021" cy="6367549"/>
          </a:xfrm>
          <a:prstGeom prst="line">
            <a:avLst/>
          </a:prstGeom>
          <a:ln w="76200">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50C6095-23AC-45CD-4F94-96A753E77075}"/>
              </a:ext>
            </a:extLst>
          </p:cNvPr>
          <p:cNvCxnSpPr/>
          <p:nvPr/>
        </p:nvCxnSpPr>
        <p:spPr>
          <a:xfrm flipH="1">
            <a:off x="-160244" y="556715"/>
            <a:ext cx="11127971" cy="5868785"/>
          </a:xfrm>
          <a:prstGeom prst="line">
            <a:avLst/>
          </a:prstGeom>
          <a:ln w="76200">
            <a:solidFill>
              <a:srgbClr val="C00000"/>
            </a:solidFill>
          </a:ln>
        </p:spPr>
        <p:style>
          <a:lnRef idx="2">
            <a:schemeClr val="accent1"/>
          </a:lnRef>
          <a:fillRef idx="0">
            <a:schemeClr val="accent1"/>
          </a:fillRef>
          <a:effectRef idx="1">
            <a:schemeClr val="accent1"/>
          </a:effectRef>
          <a:fontRef idx="minor">
            <a:schemeClr val="tx1"/>
          </a:fontRef>
        </p:style>
      </p:cxnSp>
      <p:pic>
        <p:nvPicPr>
          <p:cNvPr id="9" name="Picture 8" descr="A stamp on top of a stack of papers&#10;&#10;Description automatically generated">
            <a:extLst>
              <a:ext uri="{FF2B5EF4-FFF2-40B4-BE49-F238E27FC236}">
                <a16:creationId xmlns:a16="http://schemas.microsoft.com/office/drawing/2014/main" id="{577B15F1-4F0D-76B5-CEB3-15E408FFACAD}"/>
              </a:ext>
            </a:extLst>
          </p:cNvPr>
          <p:cNvPicPr>
            <a:picLocks noChangeAspect="1"/>
          </p:cNvPicPr>
          <p:nvPr/>
        </p:nvPicPr>
        <p:blipFill>
          <a:blip r:embed="rId7"/>
          <a:stretch>
            <a:fillRect/>
          </a:stretch>
        </p:blipFill>
        <p:spPr>
          <a:xfrm>
            <a:off x="4291859" y="1317961"/>
            <a:ext cx="3538268" cy="3538268"/>
          </a:xfrm>
          <a:prstGeom prst="rect">
            <a:avLst/>
          </a:prstGeom>
        </p:spPr>
      </p:pic>
    </p:spTree>
    <p:extLst>
      <p:ext uri="{BB962C8B-B14F-4D97-AF65-F5344CB8AC3E}">
        <p14:creationId xmlns:p14="http://schemas.microsoft.com/office/powerpoint/2010/main" val="165106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71249-37DD-6DCC-DDA8-8B15F5DBD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BEB4FE-9046-B4A1-8B52-4A5C580F5101}"/>
              </a:ext>
            </a:extLst>
          </p:cNvPr>
          <p:cNvSpPr>
            <a:spLocks noGrp="1"/>
          </p:cNvSpPr>
          <p:nvPr>
            <p:ph type="title"/>
          </p:nvPr>
        </p:nvSpPr>
        <p:spPr>
          <a:xfrm>
            <a:off x="-60134" y="-17540"/>
            <a:ext cx="12237307" cy="1080437"/>
          </a:xfrm>
        </p:spPr>
        <p:txBody>
          <a:bodyPr>
            <a:normAutofit/>
          </a:bodyPr>
          <a:lstStyle/>
          <a:p>
            <a:pPr algn="ctr"/>
            <a:r>
              <a:rPr lang="en-US" sz="4800" b="1" err="1">
                <a:latin typeface="Arial" panose="020B0604020202020204" pitchFamily="34" charset="0"/>
                <a:cs typeface="Arial" panose="020B0604020202020204" pitchFamily="34" charset="0"/>
              </a:rPr>
              <a:t>Neurosymbolic</a:t>
            </a:r>
            <a:r>
              <a:rPr lang="en-US" sz="4800" b="1">
                <a:latin typeface="Arial" panose="020B0604020202020204" pitchFamily="34" charset="0"/>
                <a:cs typeface="Arial" panose="020B0604020202020204" pitchFamily="34" charset="0"/>
              </a:rPr>
              <a:t> architectures in this talk</a:t>
            </a:r>
          </a:p>
        </p:txBody>
      </p:sp>
      <p:sp>
        <p:nvSpPr>
          <p:cNvPr id="60" name="Slide Number Placeholder 3">
            <a:extLst>
              <a:ext uri="{FF2B5EF4-FFF2-40B4-BE49-F238E27FC236}">
                <a16:creationId xmlns:a16="http://schemas.microsoft.com/office/drawing/2014/main" id="{4117D398-708C-C434-F2EB-140E0381DE71}"/>
              </a:ext>
            </a:extLst>
          </p:cNvPr>
          <p:cNvSpPr txBox="1">
            <a:spLocks/>
          </p:cNvSpPr>
          <p:nvPr/>
        </p:nvSpPr>
        <p:spPr>
          <a:xfrm>
            <a:off x="11269490" y="6421834"/>
            <a:ext cx="922511" cy="425461"/>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z="1333">
                <a:solidFill>
                  <a:srgbClr val="FFFFFF"/>
                </a:solidFill>
                <a:latin typeface="Arial"/>
              </a:rPr>
              <a:pPr/>
              <a:t>40</a:t>
            </a:fld>
            <a:endParaRPr lang="en-US" sz="1333">
              <a:solidFill>
                <a:srgbClr val="FFFFFF"/>
              </a:solidFill>
              <a:latin typeface="Arial"/>
            </a:endParaRPr>
          </a:p>
        </p:txBody>
      </p:sp>
      <p:grpSp>
        <p:nvGrpSpPr>
          <p:cNvPr id="79" name="Group 78">
            <a:extLst>
              <a:ext uri="{FF2B5EF4-FFF2-40B4-BE49-F238E27FC236}">
                <a16:creationId xmlns:a16="http://schemas.microsoft.com/office/drawing/2014/main" id="{1C36B7F7-9B31-6DD9-5CD1-588C3C4A7948}"/>
              </a:ext>
            </a:extLst>
          </p:cNvPr>
          <p:cNvGrpSpPr/>
          <p:nvPr/>
        </p:nvGrpSpPr>
        <p:grpSpPr>
          <a:xfrm>
            <a:off x="3036942" y="1448102"/>
            <a:ext cx="5250160" cy="1697420"/>
            <a:chOff x="5803739" y="3228818"/>
            <a:chExt cx="5250160" cy="1697420"/>
          </a:xfrm>
        </p:grpSpPr>
        <p:sp>
          <p:nvSpPr>
            <p:cNvPr id="53" name="Rectangle: Rounded Corners 52">
              <a:extLst>
                <a:ext uri="{FF2B5EF4-FFF2-40B4-BE49-F238E27FC236}">
                  <a16:creationId xmlns:a16="http://schemas.microsoft.com/office/drawing/2014/main" id="{C2B3DDE7-7EF6-E5D3-9FB0-FD358F6730AB}"/>
                </a:ext>
              </a:extLst>
            </p:cNvPr>
            <p:cNvSpPr/>
            <p:nvPr/>
          </p:nvSpPr>
          <p:spPr>
            <a:xfrm>
              <a:off x="6885351" y="3228818"/>
              <a:ext cx="2878265" cy="1697420"/>
            </a:xfrm>
            <a:prstGeom prst="roundRect">
              <a:avLst/>
            </a:prstGeom>
            <a:solidFill>
              <a:schemeClr val="accent6">
                <a:lumMod val="60000"/>
                <a:lumOff val="4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54" name="Rectangle: Rounded Corners 53">
              <a:extLst>
                <a:ext uri="{FF2B5EF4-FFF2-40B4-BE49-F238E27FC236}">
                  <a16:creationId xmlns:a16="http://schemas.microsoft.com/office/drawing/2014/main" id="{B6EF3D9E-9470-ACA0-2A71-4505B24C02D1}"/>
                </a:ext>
              </a:extLst>
            </p:cNvPr>
            <p:cNvSpPr/>
            <p:nvPr/>
          </p:nvSpPr>
          <p:spPr>
            <a:xfrm>
              <a:off x="7695296" y="3352709"/>
              <a:ext cx="1395609" cy="62978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dirty="0">
                  <a:solidFill>
                    <a:schemeClr val="tx1"/>
                  </a:solidFill>
                  <a:latin typeface="Calibri" panose="020F0502020204030204"/>
                  <a:cs typeface="Calibri"/>
                </a:rPr>
                <a:t>Symbolic Model</a:t>
              </a:r>
              <a:endParaRPr lang="en-US" sz="2400" dirty="0">
                <a:solidFill>
                  <a:schemeClr val="tx1"/>
                </a:solidFill>
                <a:latin typeface="Calibri" panose="020F0502020204030204"/>
              </a:endParaRPr>
            </a:p>
          </p:txBody>
        </p:sp>
        <p:sp>
          <p:nvSpPr>
            <p:cNvPr id="55" name="Flowchart: Data 54">
              <a:extLst>
                <a:ext uri="{FF2B5EF4-FFF2-40B4-BE49-F238E27FC236}">
                  <a16:creationId xmlns:a16="http://schemas.microsoft.com/office/drawing/2014/main" id="{837EFFD5-4276-4CFE-9802-950D296C784B}"/>
                </a:ext>
              </a:extLst>
            </p:cNvPr>
            <p:cNvSpPr/>
            <p:nvPr/>
          </p:nvSpPr>
          <p:spPr>
            <a:xfrm>
              <a:off x="5803739" y="4057506"/>
              <a:ext cx="624013" cy="404177"/>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56" name="Flowchart: Data 55">
              <a:extLst>
                <a:ext uri="{FF2B5EF4-FFF2-40B4-BE49-F238E27FC236}">
                  <a16:creationId xmlns:a16="http://schemas.microsoft.com/office/drawing/2014/main" id="{FE343683-CA8E-3B30-0A90-3045E073654F}"/>
                </a:ext>
              </a:extLst>
            </p:cNvPr>
            <p:cNvSpPr/>
            <p:nvPr/>
          </p:nvSpPr>
          <p:spPr>
            <a:xfrm>
              <a:off x="10039878" y="4031711"/>
              <a:ext cx="1014021" cy="383375"/>
            </a:xfrm>
            <a:prstGeom prst="flowChartInputOutp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57" name="TextBox 56">
              <a:extLst>
                <a:ext uri="{FF2B5EF4-FFF2-40B4-BE49-F238E27FC236}">
                  <a16:creationId xmlns:a16="http://schemas.microsoft.com/office/drawing/2014/main" id="{4D58AEFF-A566-9267-39DA-388E204E49D4}"/>
                </a:ext>
              </a:extLst>
            </p:cNvPr>
            <p:cNvSpPr txBox="1"/>
            <p:nvPr/>
          </p:nvSpPr>
          <p:spPr>
            <a:xfrm>
              <a:off x="5918344" y="4076158"/>
              <a:ext cx="4830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b="1">
                  <a:latin typeface="Calibri" panose="020F0502020204030204"/>
                  <a:cs typeface="Calibri"/>
                </a:rPr>
                <a:t>In</a:t>
              </a:r>
            </a:p>
          </p:txBody>
        </p:sp>
        <p:sp>
          <p:nvSpPr>
            <p:cNvPr id="58" name="TextBox 57">
              <a:extLst>
                <a:ext uri="{FF2B5EF4-FFF2-40B4-BE49-F238E27FC236}">
                  <a16:creationId xmlns:a16="http://schemas.microsoft.com/office/drawing/2014/main" id="{2202A4CF-4353-4525-6627-359A16621E69}"/>
                </a:ext>
              </a:extLst>
            </p:cNvPr>
            <p:cNvSpPr txBox="1"/>
            <p:nvPr/>
          </p:nvSpPr>
          <p:spPr>
            <a:xfrm>
              <a:off x="10247570" y="3996536"/>
              <a:ext cx="71984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r>
                <a:rPr lang="en-US" sz="2400" dirty="0">
                  <a:latin typeface="Calibri" panose="020F0502020204030204"/>
                  <a:cs typeface="Calibri"/>
                </a:rPr>
                <a:t>Out</a:t>
              </a:r>
            </a:p>
          </p:txBody>
        </p:sp>
        <p:sp>
          <p:nvSpPr>
            <p:cNvPr id="51" name="Rectangle: Rounded Corners 50">
              <a:extLst>
                <a:ext uri="{FF2B5EF4-FFF2-40B4-BE49-F238E27FC236}">
                  <a16:creationId xmlns:a16="http://schemas.microsoft.com/office/drawing/2014/main" id="{6101446D-9782-6DF5-77A0-0E352E693E98}"/>
                </a:ext>
              </a:extLst>
            </p:cNvPr>
            <p:cNvSpPr/>
            <p:nvPr/>
          </p:nvSpPr>
          <p:spPr>
            <a:xfrm>
              <a:off x="7751807" y="4144343"/>
              <a:ext cx="1286840" cy="674571"/>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400" dirty="0">
                  <a:solidFill>
                    <a:schemeClr val="tx1"/>
                  </a:solidFill>
                  <a:latin typeface="Calibri" panose="020F0502020204030204"/>
                </a:rPr>
                <a:t>Neural Model</a:t>
              </a:r>
            </a:p>
          </p:txBody>
        </p:sp>
        <p:sp>
          <p:nvSpPr>
            <p:cNvPr id="52" name="TextBox 51">
              <a:extLst>
                <a:ext uri="{FF2B5EF4-FFF2-40B4-BE49-F238E27FC236}">
                  <a16:creationId xmlns:a16="http://schemas.microsoft.com/office/drawing/2014/main" id="{69F98C77-1AB3-3B35-C5CA-51F4BD2A3A92}"/>
                </a:ext>
              </a:extLst>
            </p:cNvPr>
            <p:cNvSpPr txBox="1"/>
            <p:nvPr/>
          </p:nvSpPr>
          <p:spPr>
            <a:xfrm>
              <a:off x="8432176" y="3366133"/>
              <a:ext cx="184731" cy="461665"/>
            </a:xfrm>
            <a:prstGeom prst="rect">
              <a:avLst/>
            </a:prstGeom>
            <a:noFill/>
          </p:spPr>
          <p:txBody>
            <a:bodyPr wrap="none" rtlCol="0">
              <a:spAutoFit/>
            </a:bodyPr>
            <a:lstStyle/>
            <a:p>
              <a:pPr defTabSz="914377"/>
              <a:endParaRPr lang="en-US" sz="2400">
                <a:latin typeface="Calibri" panose="020F0502020204030204"/>
              </a:endParaRPr>
            </a:p>
          </p:txBody>
        </p:sp>
        <p:sp>
          <p:nvSpPr>
            <p:cNvPr id="61" name="Arrow: Right 60">
              <a:extLst>
                <a:ext uri="{FF2B5EF4-FFF2-40B4-BE49-F238E27FC236}">
                  <a16:creationId xmlns:a16="http://schemas.microsoft.com/office/drawing/2014/main" id="{0031AB23-674E-BC65-3929-F62FEF4368E4}"/>
                </a:ext>
              </a:extLst>
            </p:cNvPr>
            <p:cNvSpPr/>
            <p:nvPr/>
          </p:nvSpPr>
          <p:spPr>
            <a:xfrm>
              <a:off x="9599400" y="4031711"/>
              <a:ext cx="486694" cy="296823"/>
            </a:xfrm>
            <a:prstGeom prst="rightArrow">
              <a:avLst/>
            </a:prstGeom>
            <a:solidFill>
              <a:schemeClr val="tx2">
                <a:lumMod val="25000"/>
                <a:lumOff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67" name="Flowchart: Process 66">
              <a:extLst>
                <a:ext uri="{FF2B5EF4-FFF2-40B4-BE49-F238E27FC236}">
                  <a16:creationId xmlns:a16="http://schemas.microsoft.com/office/drawing/2014/main" id="{F5AF89AD-4F60-366B-67CD-8DDE43BBAF00}"/>
                </a:ext>
              </a:extLst>
            </p:cNvPr>
            <p:cNvSpPr/>
            <p:nvPr/>
          </p:nvSpPr>
          <p:spPr>
            <a:xfrm>
              <a:off x="6438472" y="4144343"/>
              <a:ext cx="767990" cy="125156"/>
            </a:xfrm>
            <a:prstGeom prst="flowChartProcess">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8" name="Flowchart: Process 67">
              <a:extLst>
                <a:ext uri="{FF2B5EF4-FFF2-40B4-BE49-F238E27FC236}">
                  <a16:creationId xmlns:a16="http://schemas.microsoft.com/office/drawing/2014/main" id="{CF585363-37BF-B14B-59EF-DA12A2348E1F}"/>
                </a:ext>
              </a:extLst>
            </p:cNvPr>
            <p:cNvSpPr/>
            <p:nvPr/>
          </p:nvSpPr>
          <p:spPr>
            <a:xfrm>
              <a:off x="9100861" y="3517584"/>
              <a:ext cx="548746" cy="112172"/>
            </a:xfrm>
            <a:prstGeom prst="flowChartProcess">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9" name="Flowchart: Process 68">
              <a:extLst>
                <a:ext uri="{FF2B5EF4-FFF2-40B4-BE49-F238E27FC236}">
                  <a16:creationId xmlns:a16="http://schemas.microsoft.com/office/drawing/2014/main" id="{A1EB72B7-7440-B9FC-59E3-27A9FB4818EE}"/>
                </a:ext>
              </a:extLst>
            </p:cNvPr>
            <p:cNvSpPr/>
            <p:nvPr/>
          </p:nvSpPr>
          <p:spPr>
            <a:xfrm>
              <a:off x="9038646" y="4425652"/>
              <a:ext cx="560753" cy="112172"/>
            </a:xfrm>
            <a:prstGeom prst="flowChartProcess">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0" name="Flowchart: Process 69">
              <a:extLst>
                <a:ext uri="{FF2B5EF4-FFF2-40B4-BE49-F238E27FC236}">
                  <a16:creationId xmlns:a16="http://schemas.microsoft.com/office/drawing/2014/main" id="{EAD58F19-2466-907C-6B1C-8EA72865184C}"/>
                </a:ext>
              </a:extLst>
            </p:cNvPr>
            <p:cNvSpPr/>
            <p:nvPr/>
          </p:nvSpPr>
          <p:spPr>
            <a:xfrm rot="5400000">
              <a:off x="6762029" y="3974989"/>
              <a:ext cx="1012752" cy="131330"/>
            </a:xfrm>
            <a:prstGeom prst="flowChartProcess">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5" name="Flowchart: Process 74">
              <a:extLst>
                <a:ext uri="{FF2B5EF4-FFF2-40B4-BE49-F238E27FC236}">
                  <a16:creationId xmlns:a16="http://schemas.microsoft.com/office/drawing/2014/main" id="{B4012873-2CF3-E927-D308-47A97AF21890}"/>
                </a:ext>
              </a:extLst>
            </p:cNvPr>
            <p:cNvSpPr/>
            <p:nvPr/>
          </p:nvSpPr>
          <p:spPr>
            <a:xfrm rot="5400000">
              <a:off x="9087794" y="3960142"/>
              <a:ext cx="1012752" cy="143138"/>
            </a:xfrm>
            <a:prstGeom prst="flowChartProcess">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2" name="Arrow: Right 61">
              <a:extLst>
                <a:ext uri="{FF2B5EF4-FFF2-40B4-BE49-F238E27FC236}">
                  <a16:creationId xmlns:a16="http://schemas.microsoft.com/office/drawing/2014/main" id="{391AC74F-2012-1057-AF83-78E8B0BC2B91}"/>
                </a:ext>
              </a:extLst>
            </p:cNvPr>
            <p:cNvSpPr/>
            <p:nvPr/>
          </p:nvSpPr>
          <p:spPr>
            <a:xfrm>
              <a:off x="7209551" y="3451044"/>
              <a:ext cx="474333" cy="313624"/>
            </a:xfrm>
            <a:prstGeom prst="rightArrow">
              <a:avLst/>
            </a:prstGeom>
            <a:solidFill>
              <a:schemeClr val="tx2">
                <a:lumMod val="25000"/>
                <a:lumOff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sp>
          <p:nvSpPr>
            <p:cNvPr id="63" name="Arrow: Right 62">
              <a:extLst>
                <a:ext uri="{FF2B5EF4-FFF2-40B4-BE49-F238E27FC236}">
                  <a16:creationId xmlns:a16="http://schemas.microsoft.com/office/drawing/2014/main" id="{BED14F0D-7246-0E2C-F9B2-142BA31D9700}"/>
                </a:ext>
              </a:extLst>
            </p:cNvPr>
            <p:cNvSpPr/>
            <p:nvPr/>
          </p:nvSpPr>
          <p:spPr>
            <a:xfrm>
              <a:off x="7209552" y="4349623"/>
              <a:ext cx="501390" cy="264266"/>
            </a:xfrm>
            <a:prstGeom prst="rightArrow">
              <a:avLst/>
            </a:prstGeom>
            <a:solidFill>
              <a:schemeClr val="tx2">
                <a:lumMod val="25000"/>
                <a:lumOff val="75000"/>
              </a:schemeClr>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schemeClr val="tx1"/>
                </a:solidFill>
                <a:latin typeface="Calibri" panose="020F0502020204030204"/>
              </a:endParaRPr>
            </a:p>
          </p:txBody>
        </p:sp>
      </p:grpSp>
      <p:graphicFrame>
        <p:nvGraphicFramePr>
          <p:cNvPr id="66" name="Table 65">
            <a:extLst>
              <a:ext uri="{FF2B5EF4-FFF2-40B4-BE49-F238E27FC236}">
                <a16:creationId xmlns:a16="http://schemas.microsoft.com/office/drawing/2014/main" id="{D332D991-1FF5-6322-A463-C5BAF0E080BF}"/>
              </a:ext>
            </a:extLst>
          </p:cNvPr>
          <p:cNvGraphicFramePr>
            <a:graphicFrameLocks noGrp="1"/>
          </p:cNvGraphicFramePr>
          <p:nvPr>
            <p:extLst>
              <p:ext uri="{D42A27DB-BD31-4B8C-83A1-F6EECF244321}">
                <p14:modId xmlns:p14="http://schemas.microsoft.com/office/powerpoint/2010/main" val="457702863"/>
              </p:ext>
            </p:extLst>
          </p:nvPr>
        </p:nvGraphicFramePr>
        <p:xfrm>
          <a:off x="361929" y="3712478"/>
          <a:ext cx="11527339" cy="2682240"/>
        </p:xfrm>
        <a:graphic>
          <a:graphicData uri="http://schemas.openxmlformats.org/drawingml/2006/table">
            <a:tbl>
              <a:tblPr firstRow="1" bandRow="1">
                <a:tableStyleId>{5C22544A-7EE6-4342-B048-85BDC9FD1C3A}</a:tableStyleId>
              </a:tblPr>
              <a:tblGrid>
                <a:gridCol w="1826732">
                  <a:extLst>
                    <a:ext uri="{9D8B030D-6E8A-4147-A177-3AD203B41FA5}">
                      <a16:colId xmlns:a16="http://schemas.microsoft.com/office/drawing/2014/main" val="2423730313"/>
                    </a:ext>
                  </a:extLst>
                </a:gridCol>
                <a:gridCol w="2607514">
                  <a:extLst>
                    <a:ext uri="{9D8B030D-6E8A-4147-A177-3AD203B41FA5}">
                      <a16:colId xmlns:a16="http://schemas.microsoft.com/office/drawing/2014/main" val="1756426112"/>
                    </a:ext>
                  </a:extLst>
                </a:gridCol>
                <a:gridCol w="7093093">
                  <a:extLst>
                    <a:ext uri="{9D8B030D-6E8A-4147-A177-3AD203B41FA5}">
                      <a16:colId xmlns:a16="http://schemas.microsoft.com/office/drawing/2014/main" val="963917302"/>
                    </a:ext>
                  </a:extLst>
                </a:gridCol>
              </a:tblGrid>
              <a:tr h="322441">
                <a:tc>
                  <a:txBody>
                    <a:bodyPr/>
                    <a:lstStyle/>
                    <a:p>
                      <a:pPr fontAlgn="base"/>
                      <a:r>
                        <a:rPr lang="en-US" sz="2400" dirty="0">
                          <a:effectLst/>
                        </a:rPr>
                        <a:t>Technology​</a:t>
                      </a:r>
                      <a:endParaRPr lang="en-US" sz="2400" b="1" dirty="0">
                        <a:solidFill>
                          <a:srgbClr val="FFFFFF"/>
                        </a:solidFill>
                        <a:effectLst/>
                      </a:endParaRPr>
                    </a:p>
                  </a:txBody>
                  <a:tcPr/>
                </a:tc>
                <a:tc>
                  <a:txBody>
                    <a:bodyPr/>
                    <a:lstStyle/>
                    <a:p>
                      <a:pPr lvl="0">
                        <a:buNone/>
                      </a:pPr>
                      <a:r>
                        <a:rPr lang="en-US" sz="2400" dirty="0">
                          <a:effectLst/>
                        </a:rPr>
                        <a:t>Symbolic / Neural​</a:t>
                      </a:r>
                      <a:endParaRPr lang="en-US" sz="2400" b="1" dirty="0">
                        <a:solidFill>
                          <a:srgbClr val="FFFFFF"/>
                        </a:solidFill>
                        <a:effectLst/>
                      </a:endParaRPr>
                    </a:p>
                  </a:txBody>
                  <a:tcPr/>
                </a:tc>
                <a:tc>
                  <a:txBody>
                    <a:bodyPr/>
                    <a:lstStyle/>
                    <a:p>
                      <a:pPr fontAlgn="base"/>
                      <a:r>
                        <a:rPr lang="en-US" sz="2400" dirty="0">
                          <a:effectLst/>
                        </a:rPr>
                        <a:t>Reference</a:t>
                      </a:r>
                    </a:p>
                  </a:txBody>
                  <a:tcPr/>
                </a:tc>
                <a:extLst>
                  <a:ext uri="{0D108BD9-81ED-4DB2-BD59-A6C34878D82A}">
                    <a16:rowId xmlns:a16="http://schemas.microsoft.com/office/drawing/2014/main" val="263959765"/>
                  </a:ext>
                </a:extLst>
              </a:tr>
              <a:tr h="684778">
                <a:tc>
                  <a:txBody>
                    <a:bodyPr/>
                    <a:lstStyle/>
                    <a:p>
                      <a:pPr fontAlgn="base"/>
                      <a:r>
                        <a:rPr lang="en-US" sz="2200" dirty="0">
                          <a:effectLst/>
                        </a:rPr>
                        <a:t>Semantic FlashFill</a:t>
                      </a:r>
                    </a:p>
                  </a:txBody>
                  <a:tcPr/>
                </a:tc>
                <a:tc>
                  <a:txBody>
                    <a:bodyPr/>
                    <a:lstStyle/>
                    <a:p>
                      <a:pPr lvl="0">
                        <a:buNone/>
                      </a:pPr>
                      <a:r>
                        <a:rPr lang="en-US" sz="2200" dirty="0">
                          <a:effectLst/>
                        </a:rPr>
                        <a:t>Syntactic / Semantic transformation</a:t>
                      </a:r>
                    </a:p>
                  </a:txBody>
                  <a:tcPr/>
                </a:tc>
                <a:tc>
                  <a:txBody>
                    <a:bodyPr/>
                    <a:lstStyle/>
                    <a:p>
                      <a:pPr lvl="0">
                        <a:buNone/>
                      </a:pPr>
                      <a:r>
                        <a:rPr lang="en-US" sz="2200" b="0" i="0" u="none" strike="noStrike" kern="1200" dirty="0">
                          <a:solidFill>
                            <a:schemeClr val="dk1"/>
                          </a:solidFill>
                          <a:effectLst/>
                          <a:latin typeface="+mn-lt"/>
                          <a:ea typeface="+mn-ea"/>
                          <a:cs typeface="+mn-cs"/>
                        </a:rPr>
                        <a:t>OOPSLA ’21; </a:t>
                      </a:r>
                      <a:r>
                        <a:rPr lang="en-US" sz="2200" b="0" i="1" u="none" strike="noStrike" kern="1200" dirty="0">
                          <a:solidFill>
                            <a:schemeClr val="dk1"/>
                          </a:solidFill>
                          <a:effectLst/>
                          <a:latin typeface="+mn-lt"/>
                          <a:ea typeface="+mn-ea"/>
                          <a:cs typeface="+mn-cs"/>
                        </a:rPr>
                        <a:t>Semantic programming by example with pre-trained models. </a:t>
                      </a:r>
                      <a:endParaRPr lang="en-US" sz="2200" i="1" dirty="0"/>
                    </a:p>
                  </a:txBody>
                  <a:tcPr/>
                </a:tc>
                <a:extLst>
                  <a:ext uri="{0D108BD9-81ED-4DB2-BD59-A6C34878D82A}">
                    <a16:rowId xmlns:a16="http://schemas.microsoft.com/office/drawing/2014/main" val="4176841231"/>
                  </a:ext>
                </a:extLst>
              </a:tr>
              <a:tr h="684778">
                <a:tc>
                  <a:txBody>
                    <a:bodyPr/>
                    <a:lstStyle/>
                    <a:p>
                      <a:pPr fontAlgn="base"/>
                      <a:r>
                        <a:rPr lang="en-US" sz="2200" dirty="0">
                          <a:effectLst/>
                        </a:rPr>
                        <a:t>Semantic Code Edits</a:t>
                      </a:r>
                    </a:p>
                  </a:txBody>
                  <a:tcPr/>
                </a:tc>
                <a:tc>
                  <a:txBody>
                    <a:bodyPr/>
                    <a:lstStyle/>
                    <a:p>
                      <a:pPr lvl="0">
                        <a:buNone/>
                      </a:pPr>
                      <a:r>
                        <a:rPr lang="en-US" sz="2200" dirty="0">
                          <a:effectLst/>
                        </a:rPr>
                        <a:t>Sketch / holes </a:t>
                      </a:r>
                    </a:p>
                  </a:txBody>
                  <a:tcPr/>
                </a:tc>
                <a:tc>
                  <a:txBody>
                    <a:bodyPr/>
                    <a:lstStyle/>
                    <a:p>
                      <a:pPr lvl="0">
                        <a:buNone/>
                      </a:pPr>
                      <a:r>
                        <a:rPr lang="en-US" sz="2200" b="0" i="0" u="none" strike="noStrike" kern="1200" dirty="0">
                          <a:solidFill>
                            <a:schemeClr val="dk1"/>
                          </a:solidFill>
                          <a:effectLst/>
                          <a:latin typeface="+mn-lt"/>
                          <a:ea typeface="+mn-ea"/>
                          <a:cs typeface="+mn-cs"/>
                        </a:rPr>
                        <a:t>FSE ’23; </a:t>
                      </a:r>
                      <a:r>
                        <a:rPr lang="en-US" sz="2200" b="0" i="1" u="none" strike="noStrike" kern="1200" dirty="0">
                          <a:solidFill>
                            <a:schemeClr val="dk1"/>
                          </a:solidFill>
                          <a:effectLst/>
                          <a:latin typeface="+mn-lt"/>
                          <a:ea typeface="+mn-ea"/>
                          <a:cs typeface="+mn-cs"/>
                        </a:rPr>
                        <a:t>Grace: Language Models Meet Code Edits</a:t>
                      </a:r>
                      <a:r>
                        <a:rPr lang="en-US" sz="2200" i="1" dirty="0"/>
                        <a:t>.</a:t>
                      </a:r>
                    </a:p>
                  </a:txBody>
                  <a:tcPr/>
                </a:tc>
                <a:extLst>
                  <a:ext uri="{0D108BD9-81ED-4DB2-BD59-A6C34878D82A}">
                    <a16:rowId xmlns:a16="http://schemas.microsoft.com/office/drawing/2014/main" val="490495080"/>
                  </a:ext>
                </a:extLst>
              </a:tr>
            </a:tbl>
          </a:graphicData>
        </a:graphic>
      </p:graphicFrame>
    </p:spTree>
    <p:extLst>
      <p:ext uri="{BB962C8B-B14F-4D97-AF65-F5344CB8AC3E}">
        <p14:creationId xmlns:p14="http://schemas.microsoft.com/office/powerpoint/2010/main" val="3860036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82908-C6C2-B868-1986-4C0CA3A69DC2}"/>
              </a:ext>
            </a:extLst>
          </p:cNvPr>
          <p:cNvSpPr>
            <a:spLocks noGrp="1"/>
          </p:cNvSpPr>
          <p:nvPr>
            <p:ph type="title"/>
          </p:nvPr>
        </p:nvSpPr>
        <p:spPr>
          <a:xfrm>
            <a:off x="0" y="0"/>
            <a:ext cx="12192000" cy="956441"/>
          </a:xfrm>
        </p:spPr>
        <p:txBody>
          <a:bodyPr/>
          <a:lstStyle/>
          <a:p>
            <a:pPr algn="ctr"/>
            <a:r>
              <a:rPr lang="en-US" b="1" dirty="0"/>
              <a:t>A perspective on Large Language Models</a:t>
            </a:r>
          </a:p>
        </p:txBody>
      </p:sp>
      <p:sp>
        <p:nvSpPr>
          <p:cNvPr id="3" name="Content Placeholder 2">
            <a:extLst>
              <a:ext uri="{FF2B5EF4-FFF2-40B4-BE49-F238E27FC236}">
                <a16:creationId xmlns:a16="http://schemas.microsoft.com/office/drawing/2014/main" id="{5083D2EA-87CF-D56C-265A-7F41D3D4D496}"/>
              </a:ext>
            </a:extLst>
          </p:cNvPr>
          <p:cNvSpPr>
            <a:spLocks noGrp="1"/>
          </p:cNvSpPr>
          <p:nvPr>
            <p:ph idx="1"/>
          </p:nvPr>
        </p:nvSpPr>
        <p:spPr>
          <a:xfrm>
            <a:off x="371669" y="1135159"/>
            <a:ext cx="11293858" cy="5284302"/>
          </a:xfrm>
        </p:spPr>
        <p:txBody>
          <a:bodyPr>
            <a:normAutofit/>
          </a:bodyPr>
          <a:lstStyle/>
          <a:p>
            <a:pPr marL="0" indent="0">
              <a:buNone/>
            </a:pPr>
            <a:endParaRPr lang="en-US" dirty="0"/>
          </a:p>
          <a:p>
            <a:pPr marL="0" indent="0">
              <a:buNone/>
            </a:pPr>
            <a:r>
              <a:rPr lang="en-US" dirty="0"/>
              <a:t>Imprecise/approximate form of computation. </a:t>
            </a:r>
          </a:p>
          <a:p>
            <a:endParaRPr lang="en-US" dirty="0"/>
          </a:p>
          <a:p>
            <a:r>
              <a:rPr lang="en-US" dirty="0"/>
              <a:t>Opportunities to build validation techniques or failure-driven refinement techniques. </a:t>
            </a:r>
          </a:p>
          <a:p>
            <a:endParaRPr lang="en-US" dirty="0"/>
          </a:p>
          <a:p>
            <a:r>
              <a:rPr lang="en-US" dirty="0"/>
              <a:t>Can be seen as effective heuristics</a:t>
            </a:r>
          </a:p>
          <a:p>
            <a:pPr lvl="1"/>
            <a:r>
              <a:rPr lang="en-US" dirty="0"/>
              <a:t>They also provide an easy way to implement desired heuristics.</a:t>
            </a:r>
          </a:p>
          <a:p>
            <a:pPr marL="0" indent="0">
              <a:buNone/>
            </a:pPr>
            <a:endParaRPr lang="en-US" dirty="0"/>
          </a:p>
          <a:p>
            <a:endParaRPr lang="en-US" dirty="0"/>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568047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14F4054-EAA6-55DF-C807-A9BF0B2A3C8C}"/>
              </a:ext>
            </a:extLst>
          </p:cNvPr>
          <p:cNvSpPr txBox="1">
            <a:spLocks/>
          </p:cNvSpPr>
          <p:nvPr/>
        </p:nvSpPr>
        <p:spPr>
          <a:xfrm>
            <a:off x="3909583" y="1282854"/>
            <a:ext cx="4372835" cy="2778717"/>
          </a:xfrm>
          <a:prstGeom prst="rect">
            <a:avLst/>
          </a:prstGeom>
          <a:solidFill>
            <a:srgbClr val="F4EAE0"/>
          </a:solidFill>
        </p:spPr>
        <p:txBody>
          <a:bodyPr vert="horz" lIns="121920" tIns="60960" rIns="121920" bIns="60960" rtlCol="0">
            <a:normAutofit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2667" dirty="0">
                <a:solidFill>
                  <a:schemeClr val="tx1"/>
                </a:solidFill>
              </a:rPr>
              <a:t>LLMs are powerful.</a:t>
            </a:r>
          </a:p>
          <a:p>
            <a:pPr>
              <a:spcBef>
                <a:spcPts val="0"/>
              </a:spcBef>
            </a:pPr>
            <a:r>
              <a:rPr lang="en-US" sz="2667" dirty="0">
                <a:solidFill>
                  <a:schemeClr val="tx1"/>
                </a:solidFill>
              </a:rPr>
              <a:t>So are grammar-based symbolic techniques. </a:t>
            </a:r>
            <a:endParaRPr lang="en-US" sz="2667" dirty="0">
              <a:solidFill>
                <a:srgbClr val="0070C0"/>
              </a:solidFill>
            </a:endParaRPr>
          </a:p>
          <a:p>
            <a:pPr marL="0" indent="0">
              <a:spcBef>
                <a:spcPts val="0"/>
              </a:spcBef>
              <a:buNone/>
            </a:pPr>
            <a:endParaRPr lang="en-US" sz="2533" dirty="0">
              <a:solidFill>
                <a:srgbClr val="0070C0"/>
              </a:solidFill>
            </a:endParaRPr>
          </a:p>
          <a:p>
            <a:pPr marL="0" indent="0">
              <a:spcBef>
                <a:spcPts val="0"/>
              </a:spcBef>
              <a:buNone/>
            </a:pPr>
            <a:r>
              <a:rPr lang="en-US" sz="2667" dirty="0">
                <a:solidFill>
                  <a:srgbClr val="0070C0"/>
                </a:solidFill>
              </a:rPr>
              <a:t>Great opportunities for creative neuro-symbolic architectures!</a:t>
            </a:r>
          </a:p>
        </p:txBody>
      </p:sp>
      <p:sp>
        <p:nvSpPr>
          <p:cNvPr id="2" name="Title 1">
            <a:extLst>
              <a:ext uri="{FF2B5EF4-FFF2-40B4-BE49-F238E27FC236}">
                <a16:creationId xmlns:a16="http://schemas.microsoft.com/office/drawing/2014/main" id="{22AC9A66-C63B-487B-8D3E-4B93811CEAA0}"/>
              </a:ext>
            </a:extLst>
          </p:cNvPr>
          <p:cNvSpPr>
            <a:spLocks noGrp="1"/>
          </p:cNvSpPr>
          <p:nvPr>
            <p:ph type="title"/>
          </p:nvPr>
        </p:nvSpPr>
        <p:spPr>
          <a:xfrm>
            <a:off x="0" y="39"/>
            <a:ext cx="12192000" cy="1143000"/>
          </a:xfrm>
        </p:spPr>
        <p:txBody>
          <a:bodyPr>
            <a:normAutofit/>
          </a:bodyPr>
          <a:lstStyle/>
          <a:p>
            <a:pPr algn="ctr"/>
            <a:r>
              <a:rPr lang="en-US" b="1" dirty="0"/>
              <a:t>AI-assisted Programming</a:t>
            </a:r>
          </a:p>
        </p:txBody>
      </p:sp>
      <p:sp>
        <p:nvSpPr>
          <p:cNvPr id="3" name="Content Placeholder 2">
            <a:extLst>
              <a:ext uri="{FF2B5EF4-FFF2-40B4-BE49-F238E27FC236}">
                <a16:creationId xmlns:a16="http://schemas.microsoft.com/office/drawing/2014/main" id="{C0D6D46E-1111-431E-9CE2-04553AFA3FA8}"/>
              </a:ext>
            </a:extLst>
          </p:cNvPr>
          <p:cNvSpPr>
            <a:spLocks noGrp="1"/>
          </p:cNvSpPr>
          <p:nvPr>
            <p:ph idx="1"/>
          </p:nvPr>
        </p:nvSpPr>
        <p:spPr>
          <a:xfrm>
            <a:off x="105161" y="1282853"/>
            <a:ext cx="3708451" cy="4410635"/>
          </a:xfrm>
          <a:solidFill>
            <a:srgbClr val="F4EAE0"/>
          </a:solidFill>
        </p:spPr>
        <p:txBody>
          <a:bodyPr>
            <a:noAutofit/>
          </a:bodyPr>
          <a:lstStyle/>
          <a:p>
            <a:pPr marL="0" indent="0">
              <a:spcBef>
                <a:spcPts val="0"/>
              </a:spcBef>
              <a:buNone/>
            </a:pPr>
            <a:r>
              <a:rPr lang="en-US" sz="2667" dirty="0"/>
              <a:t>Broad range of users</a:t>
            </a:r>
          </a:p>
          <a:p>
            <a:pPr>
              <a:spcBef>
                <a:spcPts val="0"/>
              </a:spcBef>
            </a:pPr>
            <a:r>
              <a:rPr lang="en-US" sz="2667" dirty="0"/>
              <a:t>Developers</a:t>
            </a:r>
          </a:p>
          <a:p>
            <a:pPr>
              <a:spcBef>
                <a:spcPts val="0"/>
              </a:spcBef>
            </a:pPr>
            <a:r>
              <a:rPr lang="en-US" sz="2667" dirty="0"/>
              <a:t>Data Scientists</a:t>
            </a:r>
          </a:p>
          <a:p>
            <a:pPr>
              <a:spcBef>
                <a:spcPts val="0"/>
              </a:spcBef>
            </a:pPr>
            <a:r>
              <a:rPr lang="en-US" sz="2667" dirty="0"/>
              <a:t>Low-code users</a:t>
            </a:r>
          </a:p>
          <a:p>
            <a:pPr>
              <a:spcBef>
                <a:spcPts val="0"/>
              </a:spcBef>
            </a:pPr>
            <a:r>
              <a:rPr lang="en-US" sz="2667" dirty="0"/>
              <a:t>Students</a:t>
            </a:r>
          </a:p>
          <a:p>
            <a:pPr marL="0" indent="0">
              <a:spcBef>
                <a:spcPts val="0"/>
              </a:spcBef>
              <a:buNone/>
            </a:pPr>
            <a:endParaRPr lang="en-US" sz="2533" dirty="0">
              <a:solidFill>
                <a:srgbClr val="0070C0"/>
              </a:solidFill>
            </a:endParaRPr>
          </a:p>
          <a:p>
            <a:pPr marL="0" indent="0">
              <a:spcBef>
                <a:spcPts val="0"/>
              </a:spcBef>
              <a:buNone/>
            </a:pPr>
            <a:r>
              <a:rPr lang="en-US" sz="2667" dirty="0">
                <a:solidFill>
                  <a:srgbClr val="0070C0"/>
                </a:solidFill>
              </a:rPr>
              <a:t>Education in severe need for disruption!</a:t>
            </a:r>
          </a:p>
        </p:txBody>
      </p:sp>
      <p:sp>
        <p:nvSpPr>
          <p:cNvPr id="4" name="Slide Number Placeholder 3">
            <a:extLst>
              <a:ext uri="{FF2B5EF4-FFF2-40B4-BE49-F238E27FC236}">
                <a16:creationId xmlns:a16="http://schemas.microsoft.com/office/drawing/2014/main" id="{DF59D415-F329-4179-8AB9-ADCF04B70ED7}"/>
              </a:ext>
            </a:extLst>
          </p:cNvPr>
          <p:cNvSpPr>
            <a:spLocks noGrp="1"/>
          </p:cNvSpPr>
          <p:nvPr>
            <p:ph type="sldNum" sz="quarter" idx="4"/>
          </p:nvPr>
        </p:nvSpPr>
        <p:spPr>
          <a:xfrm>
            <a:off x="8452117" y="4777947"/>
            <a:ext cx="691883" cy="319096"/>
          </a:xfrm>
          <a:prstGeom prst="rect">
            <a:avLst/>
          </a:prstGeom>
        </p:spPr>
        <p:txBody>
          <a:bodyPr/>
          <a:lstStyle>
            <a:defPPr>
              <a:defRPr lang="en-US"/>
            </a:defPPr>
            <a:lvl1pPr marL="0" algn="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3D1FC35-8581-2540-BBFB-5CB35188AE81}" type="slidenum">
              <a:rPr lang="en-US" smtClean="0"/>
              <a:pPr/>
              <a:t>42</a:t>
            </a:fld>
            <a:r>
              <a:rPr lang="en-US"/>
              <a:t>/18</a:t>
            </a:r>
          </a:p>
        </p:txBody>
      </p:sp>
      <p:pic>
        <p:nvPicPr>
          <p:cNvPr id="18" name="Picture 17" descr="brain halves&#10;">
            <a:extLst>
              <a:ext uri="{FF2B5EF4-FFF2-40B4-BE49-F238E27FC236}">
                <a16:creationId xmlns:a16="http://schemas.microsoft.com/office/drawing/2014/main" id="{B4381069-E076-AFB0-B041-D2B046115D5E}"/>
              </a:ext>
            </a:extLst>
          </p:cNvPr>
          <p:cNvPicPr>
            <a:picLocks noChangeAspect="1"/>
          </p:cNvPicPr>
          <p:nvPr/>
        </p:nvPicPr>
        <p:blipFill rotWithShape="1">
          <a:blip r:embed="rId3"/>
          <a:srcRect l="50037" r="25260"/>
          <a:stretch/>
        </p:blipFill>
        <p:spPr>
          <a:xfrm>
            <a:off x="6587911" y="4067350"/>
            <a:ext cx="1219200" cy="2778717"/>
          </a:xfrm>
          <a:prstGeom prst="rect">
            <a:avLst/>
          </a:prstGeom>
        </p:spPr>
      </p:pic>
      <p:pic>
        <p:nvPicPr>
          <p:cNvPr id="20" name="Picture 19" descr="brain halves&#10;">
            <a:extLst>
              <a:ext uri="{FF2B5EF4-FFF2-40B4-BE49-F238E27FC236}">
                <a16:creationId xmlns:a16="http://schemas.microsoft.com/office/drawing/2014/main" id="{74195A3F-50E7-C62E-9096-E9CEF04122F6}"/>
              </a:ext>
            </a:extLst>
          </p:cNvPr>
          <p:cNvPicPr>
            <a:picLocks noChangeAspect="1"/>
          </p:cNvPicPr>
          <p:nvPr/>
        </p:nvPicPr>
        <p:blipFill rotWithShape="1">
          <a:blip r:embed="rId3"/>
          <a:srcRect l="23614" r="49214"/>
          <a:stretch/>
        </p:blipFill>
        <p:spPr>
          <a:xfrm>
            <a:off x="4332919" y="4079283"/>
            <a:ext cx="1341120" cy="2778717"/>
          </a:xfrm>
          <a:prstGeom prst="rect">
            <a:avLst/>
          </a:prstGeom>
        </p:spPr>
      </p:pic>
      <p:pic>
        <p:nvPicPr>
          <p:cNvPr id="22" name="Graphic 21" descr="Heart with pulse with solid fill">
            <a:extLst>
              <a:ext uri="{FF2B5EF4-FFF2-40B4-BE49-F238E27FC236}">
                <a16:creationId xmlns:a16="http://schemas.microsoft.com/office/drawing/2014/main" id="{927BDE26-808E-F8ED-69F1-F9255D79357C}"/>
              </a:ext>
            </a:extLst>
          </p:cNvPr>
          <p:cNvPicPr>
            <a:picLocks noChangeAspect="1"/>
          </p:cNvPicPr>
          <p:nvPr/>
        </p:nvPicPr>
        <p:blipFill>
          <a:blip r:embed="rId4">
            <a:duotone>
              <a:schemeClr val="accent6">
                <a:shade val="45000"/>
                <a:satMod val="135000"/>
              </a:schemeClr>
              <a:prstClr val="white"/>
            </a:duotone>
            <a:extLst>
              <a:ext uri="{96DAC541-7B7A-43D3-8B79-37D633B846F1}">
                <asvg:svgBlip xmlns:asvg="http://schemas.microsoft.com/office/drawing/2016/SVG/main" r:embed="rId5"/>
              </a:ext>
            </a:extLst>
          </a:blip>
          <a:stretch>
            <a:fillRect/>
          </a:stretch>
        </p:blipFill>
        <p:spPr>
          <a:xfrm>
            <a:off x="5506465" y="4545508"/>
            <a:ext cx="1219200" cy="1219200"/>
          </a:xfrm>
          <a:prstGeom prst="rect">
            <a:avLst/>
          </a:prstGeom>
        </p:spPr>
      </p:pic>
      <p:sp>
        <p:nvSpPr>
          <p:cNvPr id="7" name="Content Placeholder 2">
            <a:extLst>
              <a:ext uri="{FF2B5EF4-FFF2-40B4-BE49-F238E27FC236}">
                <a16:creationId xmlns:a16="http://schemas.microsoft.com/office/drawing/2014/main" id="{C2140584-1BBE-B424-97B8-176AC4CEE0CD}"/>
              </a:ext>
            </a:extLst>
          </p:cNvPr>
          <p:cNvSpPr txBox="1">
            <a:spLocks/>
          </p:cNvSpPr>
          <p:nvPr/>
        </p:nvSpPr>
        <p:spPr>
          <a:xfrm>
            <a:off x="8378388" y="1282853"/>
            <a:ext cx="3632968" cy="4410635"/>
          </a:xfrm>
          <a:prstGeom prst="rect">
            <a:avLst/>
          </a:prstGeom>
          <a:solidFill>
            <a:srgbClr val="F4EAE0"/>
          </a:solidFill>
        </p:spPr>
        <p:txBody>
          <a:bodyPr vert="horz" lIns="121920" tIns="60960" rIns="121920" bIns="60960" rtlCol="0">
            <a:normAutofit lnSpcReduction="10000"/>
          </a:bodyPr>
          <a:lstStyle>
            <a:lvl1pPr marL="342900" indent="-342900" algn="l" defTabSz="457200" rtl="0" eaLnBrk="1" latinLnBrk="0" hangingPunct="1">
              <a:spcBef>
                <a:spcPct val="20000"/>
              </a:spcBef>
              <a:buFont typeface="Arial"/>
              <a:buChar char="•"/>
              <a:defRPr sz="2800" kern="1200">
                <a:solidFill>
                  <a:schemeClr val="bg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bg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bg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bg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667" dirty="0">
                <a:solidFill>
                  <a:schemeClr val="tx1"/>
                </a:solidFill>
              </a:rPr>
              <a:t>Different ways to express intent:</a:t>
            </a:r>
          </a:p>
          <a:p>
            <a:pPr>
              <a:spcBef>
                <a:spcPts val="0"/>
              </a:spcBef>
            </a:pPr>
            <a:r>
              <a:rPr lang="en-US" sz="2667" dirty="0">
                <a:solidFill>
                  <a:schemeClr val="tx1"/>
                </a:solidFill>
              </a:rPr>
              <a:t>Examples</a:t>
            </a:r>
          </a:p>
          <a:p>
            <a:pPr>
              <a:spcBef>
                <a:spcPts val="0"/>
              </a:spcBef>
            </a:pPr>
            <a:r>
              <a:rPr lang="en-US" sz="2667" dirty="0">
                <a:solidFill>
                  <a:schemeClr val="tx1"/>
                </a:solidFill>
              </a:rPr>
              <a:t>NL</a:t>
            </a:r>
          </a:p>
          <a:p>
            <a:pPr>
              <a:spcBef>
                <a:spcPts val="0"/>
              </a:spcBef>
            </a:pPr>
            <a:r>
              <a:rPr lang="en-US" sz="2667" dirty="0">
                <a:solidFill>
                  <a:schemeClr val="tx1"/>
                </a:solidFill>
              </a:rPr>
              <a:t>Temporal context</a:t>
            </a:r>
          </a:p>
          <a:p>
            <a:pPr>
              <a:spcBef>
                <a:spcPts val="0"/>
              </a:spcBef>
            </a:pPr>
            <a:r>
              <a:rPr lang="en-US" sz="2667" dirty="0">
                <a:solidFill>
                  <a:schemeClr val="tx1"/>
                </a:solidFill>
              </a:rPr>
              <a:t>sloppy program</a:t>
            </a:r>
          </a:p>
          <a:p>
            <a:pPr marL="0" indent="0">
              <a:spcBef>
                <a:spcPts val="0"/>
              </a:spcBef>
              <a:buNone/>
            </a:pPr>
            <a:endParaRPr lang="en-US" sz="2667" dirty="0">
              <a:solidFill>
                <a:schemeClr val="tx1"/>
              </a:solidFill>
            </a:endParaRPr>
          </a:p>
          <a:p>
            <a:pPr marL="0" indent="0">
              <a:spcBef>
                <a:spcPts val="0"/>
              </a:spcBef>
              <a:buNone/>
            </a:pPr>
            <a:r>
              <a:rPr lang="en-US" sz="2667" dirty="0">
                <a:solidFill>
                  <a:srgbClr val="0070C0"/>
                </a:solidFill>
              </a:rPr>
              <a:t>UX important for adoption, motivates foundational problems.</a:t>
            </a:r>
            <a:endParaRPr lang="en-US" sz="2667" dirty="0">
              <a:solidFill>
                <a:schemeClr val="tx1"/>
              </a:solidFill>
            </a:endParaRPr>
          </a:p>
          <a:p>
            <a:pPr>
              <a:spcBef>
                <a:spcPts val="0"/>
              </a:spcBef>
            </a:pPr>
            <a:endParaRPr lang="en-US" sz="3733" dirty="0">
              <a:solidFill>
                <a:schemeClr val="tx1"/>
              </a:solidFill>
            </a:endParaRPr>
          </a:p>
        </p:txBody>
      </p:sp>
      <p:pic>
        <p:nvPicPr>
          <p:cNvPr id="25" name="Picture 24">
            <a:extLst>
              <a:ext uri="{FF2B5EF4-FFF2-40B4-BE49-F238E27FC236}">
                <a16:creationId xmlns:a16="http://schemas.microsoft.com/office/drawing/2014/main" id="{F1BCC52C-EE16-4461-BA21-9C0CDF3D31B8}"/>
              </a:ext>
            </a:extLst>
          </p:cNvPr>
          <p:cNvPicPr>
            <a:picLocks noChangeAspect="1"/>
          </p:cNvPicPr>
          <p:nvPr/>
        </p:nvPicPr>
        <p:blipFill>
          <a:blip r:embed="rId6"/>
          <a:stretch>
            <a:fillRect/>
          </a:stretch>
        </p:blipFill>
        <p:spPr>
          <a:xfrm>
            <a:off x="8954681" y="6197793"/>
            <a:ext cx="488047" cy="488047"/>
          </a:xfrm>
          <a:prstGeom prst="rect">
            <a:avLst/>
          </a:prstGeom>
        </p:spPr>
      </p:pic>
      <p:pic>
        <p:nvPicPr>
          <p:cNvPr id="27" name="Picture 26">
            <a:extLst>
              <a:ext uri="{FF2B5EF4-FFF2-40B4-BE49-F238E27FC236}">
                <a16:creationId xmlns:a16="http://schemas.microsoft.com/office/drawing/2014/main" id="{9367BC01-7034-62A1-791E-2DA938D8473E}"/>
              </a:ext>
            </a:extLst>
          </p:cNvPr>
          <p:cNvPicPr>
            <a:picLocks noChangeAspect="1"/>
          </p:cNvPicPr>
          <p:nvPr/>
        </p:nvPicPr>
        <p:blipFill>
          <a:blip r:embed="rId7"/>
          <a:stretch>
            <a:fillRect/>
          </a:stretch>
        </p:blipFill>
        <p:spPr>
          <a:xfrm>
            <a:off x="105162" y="6290889"/>
            <a:ext cx="488047" cy="488047"/>
          </a:xfrm>
          <a:prstGeom prst="rect">
            <a:avLst/>
          </a:prstGeom>
        </p:spPr>
      </p:pic>
      <p:sp>
        <p:nvSpPr>
          <p:cNvPr id="29" name="TextBox 28">
            <a:extLst>
              <a:ext uri="{FF2B5EF4-FFF2-40B4-BE49-F238E27FC236}">
                <a16:creationId xmlns:a16="http://schemas.microsoft.com/office/drawing/2014/main" id="{5D00AD34-D5D3-B745-9FE0-D85D4CF6C6BA}"/>
              </a:ext>
            </a:extLst>
          </p:cNvPr>
          <p:cNvSpPr txBox="1"/>
          <p:nvPr/>
        </p:nvSpPr>
        <p:spPr>
          <a:xfrm>
            <a:off x="580683" y="6286493"/>
            <a:ext cx="3348159" cy="461665"/>
          </a:xfrm>
          <a:prstGeom prst="rect">
            <a:avLst/>
          </a:prstGeom>
          <a:noFill/>
        </p:spPr>
        <p:txBody>
          <a:bodyPr wrap="square" rtlCol="0">
            <a:spAutoFit/>
          </a:bodyPr>
          <a:lstStyle/>
          <a:p>
            <a:r>
              <a:rPr lang="en-US" sz="2400" dirty="0"/>
              <a:t>sumitg@microsoft.com</a:t>
            </a:r>
          </a:p>
        </p:txBody>
      </p:sp>
      <p:sp>
        <p:nvSpPr>
          <p:cNvPr id="31" name="TextBox 30">
            <a:extLst>
              <a:ext uri="{FF2B5EF4-FFF2-40B4-BE49-F238E27FC236}">
                <a16:creationId xmlns:a16="http://schemas.microsoft.com/office/drawing/2014/main" id="{CE2A12EC-5CAB-6BFC-4ED5-C66D5A94E7D5}"/>
              </a:ext>
            </a:extLst>
          </p:cNvPr>
          <p:cNvSpPr txBox="1"/>
          <p:nvPr/>
        </p:nvSpPr>
        <p:spPr>
          <a:xfrm>
            <a:off x="9354761" y="6195595"/>
            <a:ext cx="2453297" cy="461665"/>
          </a:xfrm>
          <a:prstGeom prst="rect">
            <a:avLst/>
          </a:prstGeom>
          <a:noFill/>
        </p:spPr>
        <p:txBody>
          <a:bodyPr wrap="square" rtlCol="0">
            <a:spAutoFit/>
          </a:bodyPr>
          <a:lstStyle/>
          <a:p>
            <a:r>
              <a:rPr lang="en-US" sz="2400" dirty="0"/>
              <a:t>@sumitgulwani</a:t>
            </a:r>
          </a:p>
        </p:txBody>
      </p:sp>
    </p:spTree>
    <p:extLst>
      <p:ext uri="{BB962C8B-B14F-4D97-AF65-F5344CB8AC3E}">
        <p14:creationId xmlns:p14="http://schemas.microsoft.com/office/powerpoint/2010/main" val="3457330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3DE24-8941-D2BA-079E-294AC17C1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D8CB5F-AAB7-2BC7-741E-B872F4267449}"/>
              </a:ext>
            </a:extLst>
          </p:cNvPr>
          <p:cNvSpPr>
            <a:spLocks noGrp="1"/>
          </p:cNvSpPr>
          <p:nvPr>
            <p:ph type="title"/>
          </p:nvPr>
        </p:nvSpPr>
        <p:spPr>
          <a:xfrm>
            <a:off x="0" y="11084"/>
            <a:ext cx="12192000" cy="1085481"/>
          </a:xfrm>
        </p:spPr>
        <p:txBody>
          <a:bodyPr/>
          <a:lstStyle/>
          <a:p>
            <a:pPr algn="ctr"/>
            <a:r>
              <a:rPr lang="en-US" b="1" dirty="0"/>
              <a:t>Lecture 4: Programming by Natural Language</a:t>
            </a:r>
          </a:p>
        </p:txBody>
      </p:sp>
      <p:sp>
        <p:nvSpPr>
          <p:cNvPr id="3" name="Content Placeholder 2">
            <a:extLst>
              <a:ext uri="{FF2B5EF4-FFF2-40B4-BE49-F238E27FC236}">
                <a16:creationId xmlns:a16="http://schemas.microsoft.com/office/drawing/2014/main" id="{66FC2ECB-9527-DDB1-C1CB-2F71416C8943}"/>
              </a:ext>
            </a:extLst>
          </p:cNvPr>
          <p:cNvSpPr>
            <a:spLocks noGrp="1"/>
          </p:cNvSpPr>
          <p:nvPr>
            <p:ph idx="1"/>
          </p:nvPr>
        </p:nvSpPr>
        <p:spPr>
          <a:xfrm>
            <a:off x="627021" y="1221167"/>
            <a:ext cx="10772775" cy="5256326"/>
          </a:xfrm>
        </p:spPr>
        <p:txBody>
          <a:bodyPr>
            <a:normAutofit/>
          </a:bodyPr>
          <a:lstStyle/>
          <a:p>
            <a:pPr marL="0" indent="0">
              <a:buNone/>
            </a:pPr>
            <a:r>
              <a:rPr lang="en-US" sz="3000" dirty="0">
                <a:solidFill>
                  <a:srgbClr val="0070C0"/>
                </a:solidFill>
              </a:rPr>
              <a:t>Prompting </a:t>
            </a:r>
          </a:p>
          <a:p>
            <a:pPr>
              <a:buFont typeface="Wingdings" panose="05000000000000000000" pitchFamily="2" charset="2"/>
              <a:buChar char="Ø"/>
            </a:pPr>
            <a:r>
              <a:rPr lang="en-US" dirty="0"/>
              <a:t>Example &amp; Document selection for in-context learning</a:t>
            </a:r>
          </a:p>
        </p:txBody>
      </p:sp>
    </p:spTree>
    <p:extLst>
      <p:ext uri="{BB962C8B-B14F-4D97-AF65-F5344CB8AC3E}">
        <p14:creationId xmlns:p14="http://schemas.microsoft.com/office/powerpoint/2010/main" val="204904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29C3C-DF1A-4124-8700-7214BE1D6C70}"/>
              </a:ext>
            </a:extLst>
          </p:cNvPr>
          <p:cNvSpPr>
            <a:spLocks noGrp="1"/>
          </p:cNvSpPr>
          <p:nvPr>
            <p:ph type="title"/>
          </p:nvPr>
        </p:nvSpPr>
        <p:spPr>
          <a:xfrm>
            <a:off x="0" y="-30368"/>
            <a:ext cx="12192000" cy="949830"/>
          </a:xfrm>
        </p:spPr>
        <p:txBody>
          <a:bodyPr>
            <a:normAutofit/>
          </a:bodyPr>
          <a:lstStyle/>
          <a:p>
            <a:pPr algn="ctr"/>
            <a:r>
              <a:rPr lang="en-US" b="1" dirty="0"/>
              <a:t>Target Similarity Tuning</a:t>
            </a:r>
            <a:endParaRPr lang="en-US" dirty="0"/>
          </a:p>
        </p:txBody>
      </p:sp>
      <p:sp>
        <p:nvSpPr>
          <p:cNvPr id="3" name="Content Placeholder 2">
            <a:extLst>
              <a:ext uri="{FF2B5EF4-FFF2-40B4-BE49-F238E27FC236}">
                <a16:creationId xmlns:a16="http://schemas.microsoft.com/office/drawing/2014/main" id="{95939C9A-B19B-460A-B63D-BD954A792ECB}"/>
              </a:ext>
            </a:extLst>
          </p:cNvPr>
          <p:cNvSpPr>
            <a:spLocks noGrp="1"/>
          </p:cNvSpPr>
          <p:nvPr>
            <p:ph idx="1"/>
          </p:nvPr>
        </p:nvSpPr>
        <p:spPr>
          <a:xfrm>
            <a:off x="1029716" y="1015707"/>
            <a:ext cx="10629900" cy="508724"/>
          </a:xfrm>
        </p:spPr>
        <p:txBody>
          <a:bodyPr>
            <a:normAutofit fontScale="85000" lnSpcReduction="10000"/>
          </a:bodyPr>
          <a:lstStyle/>
          <a:p>
            <a:pPr marL="0" indent="0">
              <a:buNone/>
            </a:pPr>
            <a:r>
              <a:rPr lang="en-US" dirty="0"/>
              <a:t>Sentence BERT picks examples from an example bank based on NL similarity.</a:t>
            </a:r>
          </a:p>
        </p:txBody>
      </p:sp>
      <p:sp>
        <p:nvSpPr>
          <p:cNvPr id="8" name="TextBox 7">
            <a:extLst>
              <a:ext uri="{FF2B5EF4-FFF2-40B4-BE49-F238E27FC236}">
                <a16:creationId xmlns:a16="http://schemas.microsoft.com/office/drawing/2014/main" id="{7050FA3C-52BA-72DA-4817-3640E19E2F68}"/>
              </a:ext>
            </a:extLst>
          </p:cNvPr>
          <p:cNvSpPr txBox="1"/>
          <p:nvPr/>
        </p:nvSpPr>
        <p:spPr>
          <a:xfrm>
            <a:off x="86300" y="3625669"/>
            <a:ext cx="1990615" cy="923330"/>
          </a:xfrm>
          <a:prstGeom prst="rect">
            <a:avLst/>
          </a:prstGeom>
          <a:noFill/>
          <a:ln>
            <a:solidFill>
              <a:schemeClr val="tx1"/>
            </a:solidFill>
          </a:ln>
        </p:spPr>
        <p:txBody>
          <a:bodyPr wrap="square" rtlCol="0">
            <a:spAutoFit/>
          </a:bodyPr>
          <a:lstStyle/>
          <a:p>
            <a:r>
              <a:rPr lang="en-US" dirty="0"/>
              <a:t>Which city has the highest number of airports?</a:t>
            </a:r>
          </a:p>
        </p:txBody>
      </p:sp>
      <p:sp>
        <p:nvSpPr>
          <p:cNvPr id="9" name="TextBox 8">
            <a:extLst>
              <a:ext uri="{FF2B5EF4-FFF2-40B4-BE49-F238E27FC236}">
                <a16:creationId xmlns:a16="http://schemas.microsoft.com/office/drawing/2014/main" id="{545915C4-1A66-9A96-4D41-B6AD2CB5977D}"/>
              </a:ext>
            </a:extLst>
          </p:cNvPr>
          <p:cNvSpPr txBox="1"/>
          <p:nvPr/>
        </p:nvSpPr>
        <p:spPr>
          <a:xfrm>
            <a:off x="3746283" y="4794520"/>
            <a:ext cx="3321293" cy="1400383"/>
          </a:xfrm>
          <a:prstGeom prst="rect">
            <a:avLst/>
          </a:prstGeom>
          <a:solidFill>
            <a:schemeClr val="accent2">
              <a:lumMod val="20000"/>
              <a:lumOff val="80000"/>
            </a:schemeClr>
          </a:solidFill>
          <a:ln>
            <a:solidFill>
              <a:srgbClr val="FFC000"/>
            </a:solidFill>
          </a:ln>
        </p:spPr>
        <p:txBody>
          <a:bodyPr wrap="square" rtlCol="0">
            <a:spAutoFit/>
          </a:bodyPr>
          <a:lstStyle/>
          <a:p>
            <a:r>
              <a:rPr lang="en-US" sz="1600" dirty="0"/>
              <a:t>Return the team with the most technicians.</a:t>
            </a:r>
            <a:br>
              <a:rPr lang="en-US" sz="1600" dirty="0"/>
            </a:br>
            <a:r>
              <a:rPr lang="en-US" sz="500" dirty="0"/>
              <a:t>  </a:t>
            </a:r>
          </a:p>
          <a:p>
            <a:r>
              <a:rPr lang="en-US" sz="1600" b="1" dirty="0">
                <a:solidFill>
                  <a:schemeClr val="tx2">
                    <a:lumMod val="75000"/>
                    <a:lumOff val="25000"/>
                  </a:schemeClr>
                </a:solidFill>
              </a:rPr>
              <a:t>SELECT</a:t>
            </a:r>
            <a:r>
              <a:rPr lang="en-US" sz="1600" dirty="0"/>
              <a:t> Team </a:t>
            </a:r>
            <a:r>
              <a:rPr lang="en-US" sz="1600" b="1" dirty="0">
                <a:solidFill>
                  <a:schemeClr val="tx2">
                    <a:lumMod val="75000"/>
                    <a:lumOff val="25000"/>
                  </a:schemeClr>
                </a:solidFill>
              </a:rPr>
              <a:t>FROM</a:t>
            </a:r>
            <a:r>
              <a:rPr lang="en-US" sz="1600" dirty="0"/>
              <a:t> Technician</a:t>
            </a:r>
          </a:p>
          <a:p>
            <a:r>
              <a:rPr lang="en-US" sz="1600" b="1" dirty="0">
                <a:solidFill>
                  <a:schemeClr val="tx2">
                    <a:lumMod val="75000"/>
                    <a:lumOff val="25000"/>
                  </a:schemeClr>
                </a:solidFill>
              </a:rPr>
              <a:t>GROUP BY </a:t>
            </a:r>
            <a:r>
              <a:rPr lang="en-US" sz="1600" dirty="0"/>
              <a:t>Team</a:t>
            </a:r>
          </a:p>
          <a:p>
            <a:r>
              <a:rPr lang="en-US" sz="1600" b="1" dirty="0">
                <a:solidFill>
                  <a:schemeClr val="tx2">
                    <a:lumMod val="75000"/>
                    <a:lumOff val="25000"/>
                  </a:schemeClr>
                </a:solidFill>
              </a:rPr>
              <a:t>ORDER BY COUNT(*) DESC LIMIT 1</a:t>
            </a:r>
          </a:p>
        </p:txBody>
      </p:sp>
      <p:sp>
        <p:nvSpPr>
          <p:cNvPr id="10" name="TextBox 9">
            <a:extLst>
              <a:ext uri="{FF2B5EF4-FFF2-40B4-BE49-F238E27FC236}">
                <a16:creationId xmlns:a16="http://schemas.microsoft.com/office/drawing/2014/main" id="{7DA3AD06-2604-5332-6D80-85D106FC9C4E}"/>
              </a:ext>
            </a:extLst>
          </p:cNvPr>
          <p:cNvSpPr txBox="1"/>
          <p:nvPr/>
        </p:nvSpPr>
        <p:spPr>
          <a:xfrm>
            <a:off x="3680609" y="2381540"/>
            <a:ext cx="3452639" cy="907941"/>
          </a:xfrm>
          <a:prstGeom prst="rect">
            <a:avLst/>
          </a:prstGeom>
          <a:solidFill>
            <a:schemeClr val="accent2">
              <a:lumMod val="20000"/>
              <a:lumOff val="80000"/>
            </a:schemeClr>
          </a:solidFill>
          <a:ln>
            <a:solidFill>
              <a:srgbClr val="FFC000"/>
            </a:solidFill>
          </a:ln>
        </p:spPr>
        <p:txBody>
          <a:bodyPr wrap="square" rtlCol="0">
            <a:spAutoFit/>
          </a:bodyPr>
          <a:lstStyle/>
          <a:p>
            <a:r>
              <a:rPr lang="en-US" sz="1600" dirty="0"/>
              <a:t>Which city has the highest elevation?</a:t>
            </a:r>
          </a:p>
          <a:p>
            <a:r>
              <a:rPr lang="en-US" sz="500" b="1" dirty="0">
                <a:solidFill>
                  <a:schemeClr val="tx2">
                    <a:lumMod val="75000"/>
                    <a:lumOff val="25000"/>
                  </a:schemeClr>
                </a:solidFill>
              </a:rPr>
              <a:t>  </a:t>
            </a:r>
          </a:p>
          <a:p>
            <a:r>
              <a:rPr lang="en-US" sz="1600" b="1" dirty="0">
                <a:solidFill>
                  <a:schemeClr val="tx2">
                    <a:lumMod val="75000"/>
                    <a:lumOff val="25000"/>
                  </a:schemeClr>
                </a:solidFill>
              </a:rPr>
              <a:t>SELECT</a:t>
            </a:r>
            <a:r>
              <a:rPr lang="en-US" sz="1600" dirty="0"/>
              <a:t> City </a:t>
            </a:r>
            <a:r>
              <a:rPr lang="en-US" sz="1600" b="1" dirty="0">
                <a:solidFill>
                  <a:schemeClr val="tx2">
                    <a:lumMod val="75000"/>
                    <a:lumOff val="25000"/>
                  </a:schemeClr>
                </a:solidFill>
              </a:rPr>
              <a:t>FROM</a:t>
            </a:r>
            <a:r>
              <a:rPr lang="en-US" sz="1600" dirty="0"/>
              <a:t> Airports</a:t>
            </a:r>
          </a:p>
          <a:p>
            <a:r>
              <a:rPr lang="en-US" sz="1600" b="1" dirty="0">
                <a:solidFill>
                  <a:schemeClr val="tx2">
                    <a:lumMod val="75000"/>
                    <a:lumOff val="25000"/>
                  </a:schemeClr>
                </a:solidFill>
              </a:rPr>
              <a:t>ORDER BY </a:t>
            </a:r>
            <a:r>
              <a:rPr lang="en-US" sz="1600" dirty="0"/>
              <a:t>Elevation </a:t>
            </a:r>
            <a:r>
              <a:rPr lang="en-US" sz="1600" b="1" dirty="0">
                <a:solidFill>
                  <a:schemeClr val="tx2">
                    <a:lumMod val="75000"/>
                    <a:lumOff val="25000"/>
                  </a:schemeClr>
                </a:solidFill>
              </a:rPr>
              <a:t>DESC LIMIT 1</a:t>
            </a:r>
          </a:p>
        </p:txBody>
      </p:sp>
      <p:sp>
        <p:nvSpPr>
          <p:cNvPr id="11" name="TextBox 10">
            <a:extLst>
              <a:ext uri="{FF2B5EF4-FFF2-40B4-BE49-F238E27FC236}">
                <a16:creationId xmlns:a16="http://schemas.microsoft.com/office/drawing/2014/main" id="{44AC9499-7521-52B9-0B5C-FB949AA4A65B}"/>
              </a:ext>
            </a:extLst>
          </p:cNvPr>
          <p:cNvSpPr txBox="1"/>
          <p:nvPr/>
        </p:nvSpPr>
        <p:spPr>
          <a:xfrm>
            <a:off x="8784407" y="5140643"/>
            <a:ext cx="3321293" cy="830997"/>
          </a:xfrm>
          <a:prstGeom prst="rect">
            <a:avLst/>
          </a:prstGeom>
          <a:noFill/>
          <a:ln>
            <a:solidFill>
              <a:schemeClr val="tx1"/>
            </a:solidFill>
          </a:ln>
        </p:spPr>
        <p:txBody>
          <a:bodyPr wrap="square" rtlCol="0">
            <a:spAutoFit/>
          </a:bodyPr>
          <a:lstStyle/>
          <a:p>
            <a:r>
              <a:rPr lang="en-US" sz="1600" b="1" dirty="0">
                <a:solidFill>
                  <a:schemeClr val="tx2">
                    <a:lumMod val="75000"/>
                    <a:lumOff val="25000"/>
                  </a:schemeClr>
                </a:solidFill>
              </a:rPr>
              <a:t>SELECT</a:t>
            </a:r>
            <a:r>
              <a:rPr lang="en-US" sz="1600" dirty="0"/>
              <a:t> City </a:t>
            </a:r>
            <a:r>
              <a:rPr lang="en-US" sz="1600" b="1" dirty="0">
                <a:solidFill>
                  <a:schemeClr val="tx2">
                    <a:lumMod val="75000"/>
                    <a:lumOff val="25000"/>
                  </a:schemeClr>
                </a:solidFill>
              </a:rPr>
              <a:t>FROM</a:t>
            </a:r>
            <a:r>
              <a:rPr lang="en-US" sz="1600" dirty="0"/>
              <a:t> Airports</a:t>
            </a:r>
          </a:p>
          <a:p>
            <a:r>
              <a:rPr lang="en-US" sz="1600" b="1" dirty="0">
                <a:solidFill>
                  <a:schemeClr val="tx2">
                    <a:lumMod val="75000"/>
                    <a:lumOff val="25000"/>
                  </a:schemeClr>
                </a:solidFill>
              </a:rPr>
              <a:t>GROUP BY </a:t>
            </a:r>
            <a:r>
              <a:rPr lang="en-US" sz="1600" dirty="0"/>
              <a:t>City</a:t>
            </a:r>
          </a:p>
          <a:p>
            <a:r>
              <a:rPr lang="en-US" sz="1600" b="1" dirty="0">
                <a:solidFill>
                  <a:schemeClr val="tx2">
                    <a:lumMod val="75000"/>
                    <a:lumOff val="25000"/>
                  </a:schemeClr>
                </a:solidFill>
              </a:rPr>
              <a:t>ORDER BY </a:t>
            </a:r>
            <a:r>
              <a:rPr lang="en-US" sz="1600" dirty="0">
                <a:solidFill>
                  <a:schemeClr val="tx2">
                    <a:lumMod val="75000"/>
                    <a:lumOff val="25000"/>
                  </a:schemeClr>
                </a:solidFill>
              </a:rPr>
              <a:t>COUNT(*) DESC LIMIT 1</a:t>
            </a:r>
          </a:p>
        </p:txBody>
      </p:sp>
      <p:sp>
        <p:nvSpPr>
          <p:cNvPr id="12" name="TextBox 11">
            <a:extLst>
              <a:ext uri="{FF2B5EF4-FFF2-40B4-BE49-F238E27FC236}">
                <a16:creationId xmlns:a16="http://schemas.microsoft.com/office/drawing/2014/main" id="{CADCEB2C-646D-5337-E9B1-24ABB13F2871}"/>
              </a:ext>
            </a:extLst>
          </p:cNvPr>
          <p:cNvSpPr txBox="1"/>
          <p:nvPr/>
        </p:nvSpPr>
        <p:spPr>
          <a:xfrm>
            <a:off x="7979444" y="2615829"/>
            <a:ext cx="4126256" cy="584775"/>
          </a:xfrm>
          <a:prstGeom prst="rect">
            <a:avLst/>
          </a:prstGeom>
          <a:noFill/>
          <a:ln>
            <a:solidFill>
              <a:schemeClr val="tx1"/>
            </a:solidFill>
          </a:ln>
        </p:spPr>
        <p:txBody>
          <a:bodyPr wrap="square" rtlCol="0">
            <a:spAutoFit/>
          </a:bodyPr>
          <a:lstStyle/>
          <a:p>
            <a:r>
              <a:rPr lang="en-US" sz="1600" b="1" dirty="0">
                <a:solidFill>
                  <a:schemeClr val="tx2">
                    <a:lumMod val="75000"/>
                    <a:lumOff val="25000"/>
                  </a:schemeClr>
                </a:solidFill>
              </a:rPr>
              <a:t>SELECT</a:t>
            </a:r>
            <a:r>
              <a:rPr lang="en-US" sz="1600" dirty="0"/>
              <a:t> City </a:t>
            </a:r>
            <a:r>
              <a:rPr lang="en-US" sz="1600" b="1" dirty="0">
                <a:solidFill>
                  <a:schemeClr val="tx2">
                    <a:lumMod val="75000"/>
                    <a:lumOff val="25000"/>
                  </a:schemeClr>
                </a:solidFill>
              </a:rPr>
              <a:t>FROM</a:t>
            </a:r>
            <a:r>
              <a:rPr lang="en-US" sz="1600" dirty="0"/>
              <a:t> Airports</a:t>
            </a:r>
          </a:p>
          <a:p>
            <a:r>
              <a:rPr lang="en-US" sz="1600" b="1" dirty="0">
                <a:solidFill>
                  <a:schemeClr val="tx2">
                    <a:lumMod val="75000"/>
                    <a:lumOff val="25000"/>
                  </a:schemeClr>
                </a:solidFill>
              </a:rPr>
              <a:t>ORDER BY </a:t>
            </a:r>
            <a:r>
              <a:rPr lang="en-US" sz="1600" dirty="0" err="1"/>
              <a:t>NumberOfAirports</a:t>
            </a:r>
            <a:r>
              <a:rPr lang="en-US" sz="1600" dirty="0"/>
              <a:t> </a:t>
            </a:r>
            <a:r>
              <a:rPr lang="en-US" sz="1600" b="1" dirty="0">
                <a:solidFill>
                  <a:schemeClr val="tx2">
                    <a:lumMod val="75000"/>
                    <a:lumOff val="25000"/>
                  </a:schemeClr>
                </a:solidFill>
              </a:rPr>
              <a:t>DESC LIMIT 1</a:t>
            </a:r>
          </a:p>
        </p:txBody>
      </p:sp>
      <p:sp>
        <p:nvSpPr>
          <p:cNvPr id="13" name="TextBox 12">
            <a:extLst>
              <a:ext uri="{FF2B5EF4-FFF2-40B4-BE49-F238E27FC236}">
                <a16:creationId xmlns:a16="http://schemas.microsoft.com/office/drawing/2014/main" id="{55D5CE9F-73B3-9B8A-1C67-6F3EEC1F8A32}"/>
              </a:ext>
            </a:extLst>
          </p:cNvPr>
          <p:cNvSpPr txBox="1"/>
          <p:nvPr/>
        </p:nvSpPr>
        <p:spPr>
          <a:xfrm>
            <a:off x="7979444" y="2051970"/>
            <a:ext cx="3045068" cy="584775"/>
          </a:xfrm>
          <a:prstGeom prst="rect">
            <a:avLst/>
          </a:prstGeom>
          <a:noFill/>
        </p:spPr>
        <p:txBody>
          <a:bodyPr wrap="square" rtlCol="0">
            <a:spAutoFit/>
          </a:bodyPr>
          <a:lstStyle/>
          <a:p>
            <a:r>
              <a:rPr lang="en-US" sz="1600" dirty="0">
                <a:solidFill>
                  <a:srgbClr val="FF0000"/>
                </a:solidFill>
              </a:rPr>
              <a:t>No Column “</a:t>
            </a:r>
            <a:r>
              <a:rPr lang="en-US" sz="1600" dirty="0" err="1">
                <a:solidFill>
                  <a:srgbClr val="FF0000"/>
                </a:solidFill>
              </a:rPr>
              <a:t>NumberOfAirports</a:t>
            </a:r>
            <a:r>
              <a:rPr lang="en-US" sz="1600" dirty="0">
                <a:solidFill>
                  <a:srgbClr val="FF0000"/>
                </a:solidFill>
              </a:rPr>
              <a:t>” in table “Airports”</a:t>
            </a:r>
          </a:p>
        </p:txBody>
      </p:sp>
      <p:sp>
        <p:nvSpPr>
          <p:cNvPr id="14" name="TextBox 13">
            <a:extLst>
              <a:ext uri="{FF2B5EF4-FFF2-40B4-BE49-F238E27FC236}">
                <a16:creationId xmlns:a16="http://schemas.microsoft.com/office/drawing/2014/main" id="{370F65FF-17C6-250F-1487-5644DCD780C5}"/>
              </a:ext>
            </a:extLst>
          </p:cNvPr>
          <p:cNvSpPr txBox="1"/>
          <p:nvPr/>
        </p:nvSpPr>
        <p:spPr>
          <a:xfrm>
            <a:off x="7214258" y="3337686"/>
            <a:ext cx="889289" cy="461665"/>
          </a:xfrm>
          <a:prstGeom prst="rect">
            <a:avLst/>
          </a:prstGeom>
          <a:solidFill>
            <a:schemeClr val="bg1">
              <a:lumMod val="85000"/>
            </a:schemeClr>
          </a:solidFill>
          <a:ln>
            <a:solidFill>
              <a:schemeClr val="bg1">
                <a:lumMod val="85000"/>
              </a:schemeClr>
            </a:solidFill>
          </a:ln>
        </p:spPr>
        <p:txBody>
          <a:bodyPr wrap="square" rtlCol="0">
            <a:spAutoFit/>
          </a:bodyPr>
          <a:lstStyle/>
          <a:p>
            <a:r>
              <a:rPr lang="en-US" sz="2400" dirty="0"/>
              <a:t>GPT3</a:t>
            </a:r>
          </a:p>
        </p:txBody>
      </p:sp>
      <p:pic>
        <p:nvPicPr>
          <p:cNvPr id="50" name="Picture 49">
            <a:extLst>
              <a:ext uri="{FF2B5EF4-FFF2-40B4-BE49-F238E27FC236}">
                <a16:creationId xmlns:a16="http://schemas.microsoft.com/office/drawing/2014/main" id="{FBC334DA-AE68-AE3C-A6BD-3B91F8ECCCB9}"/>
              </a:ext>
            </a:extLst>
          </p:cNvPr>
          <p:cNvPicPr>
            <a:picLocks noChangeAspect="1"/>
          </p:cNvPicPr>
          <p:nvPr/>
        </p:nvPicPr>
        <p:blipFill>
          <a:blip r:embed="rId2"/>
          <a:srcRect t="3774" b="-3774"/>
          <a:stretch/>
        </p:blipFill>
        <p:spPr>
          <a:xfrm>
            <a:off x="2473967" y="4392765"/>
            <a:ext cx="917207" cy="943418"/>
          </a:xfrm>
          <a:prstGeom prst="rect">
            <a:avLst/>
          </a:prstGeom>
          <a:ln>
            <a:solidFill>
              <a:srgbClr val="00B050"/>
            </a:solidFill>
          </a:ln>
        </p:spPr>
      </p:pic>
      <p:grpSp>
        <p:nvGrpSpPr>
          <p:cNvPr id="20" name="Group 19">
            <a:extLst>
              <a:ext uri="{FF2B5EF4-FFF2-40B4-BE49-F238E27FC236}">
                <a16:creationId xmlns:a16="http://schemas.microsoft.com/office/drawing/2014/main" id="{987CC7EE-339D-D402-A0A5-76DDB0FF1DDF}"/>
              </a:ext>
            </a:extLst>
          </p:cNvPr>
          <p:cNvGrpSpPr/>
          <p:nvPr/>
        </p:nvGrpSpPr>
        <p:grpSpPr>
          <a:xfrm>
            <a:off x="2473967" y="2741058"/>
            <a:ext cx="917207" cy="1000274"/>
            <a:chOff x="3199002" y="5307112"/>
            <a:chExt cx="1036911" cy="1066543"/>
          </a:xfrm>
        </p:grpSpPr>
        <p:pic>
          <p:nvPicPr>
            <p:cNvPr id="17" name="Picture 16">
              <a:extLst>
                <a:ext uri="{FF2B5EF4-FFF2-40B4-BE49-F238E27FC236}">
                  <a16:creationId xmlns:a16="http://schemas.microsoft.com/office/drawing/2014/main" id="{AB2EB95D-BBEB-0EBD-0A21-B345981926C2}"/>
                </a:ext>
              </a:extLst>
            </p:cNvPr>
            <p:cNvPicPr>
              <a:picLocks/>
            </p:cNvPicPr>
            <p:nvPr/>
          </p:nvPicPr>
          <p:blipFill>
            <a:blip r:embed="rId2"/>
            <a:srcRect t="3774" b="-3774"/>
            <a:stretch/>
          </p:blipFill>
          <p:spPr>
            <a:xfrm>
              <a:off x="3199002" y="5307112"/>
              <a:ext cx="1036911" cy="1066543"/>
            </a:xfrm>
            <a:prstGeom prst="rect">
              <a:avLst/>
            </a:prstGeom>
            <a:ln>
              <a:solidFill>
                <a:srgbClr val="FF0000"/>
              </a:solidFill>
            </a:ln>
          </p:spPr>
        </p:pic>
        <p:sp>
          <p:nvSpPr>
            <p:cNvPr id="18" name="Oval 17">
              <a:extLst>
                <a:ext uri="{FF2B5EF4-FFF2-40B4-BE49-F238E27FC236}">
                  <a16:creationId xmlns:a16="http://schemas.microsoft.com/office/drawing/2014/main" id="{10BA67E7-C8F0-A8CE-CCDB-C817D8FE2403}"/>
                </a:ext>
              </a:extLst>
            </p:cNvPr>
            <p:cNvSpPr/>
            <p:nvPr/>
          </p:nvSpPr>
          <p:spPr>
            <a:xfrm rot="511776">
              <a:off x="3665780" y="5335656"/>
              <a:ext cx="405882" cy="28126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22" name="TextBox 21">
            <a:extLst>
              <a:ext uri="{FF2B5EF4-FFF2-40B4-BE49-F238E27FC236}">
                <a16:creationId xmlns:a16="http://schemas.microsoft.com/office/drawing/2014/main" id="{ED3DDC9A-FC83-5A8E-198E-3CF189477850}"/>
              </a:ext>
            </a:extLst>
          </p:cNvPr>
          <p:cNvSpPr txBox="1"/>
          <p:nvPr/>
        </p:nvSpPr>
        <p:spPr>
          <a:xfrm>
            <a:off x="7214257" y="4392765"/>
            <a:ext cx="889289" cy="461665"/>
          </a:xfrm>
          <a:prstGeom prst="rect">
            <a:avLst/>
          </a:prstGeom>
          <a:solidFill>
            <a:schemeClr val="bg1">
              <a:lumMod val="85000"/>
            </a:schemeClr>
          </a:solidFill>
          <a:ln>
            <a:solidFill>
              <a:schemeClr val="bg1">
                <a:lumMod val="85000"/>
              </a:schemeClr>
            </a:solidFill>
          </a:ln>
        </p:spPr>
        <p:txBody>
          <a:bodyPr wrap="square" rtlCol="0">
            <a:spAutoFit/>
          </a:bodyPr>
          <a:lstStyle/>
          <a:p>
            <a:r>
              <a:rPr lang="en-US" sz="2400" dirty="0"/>
              <a:t>GPT3</a:t>
            </a:r>
          </a:p>
        </p:txBody>
      </p:sp>
      <p:cxnSp>
        <p:nvCxnSpPr>
          <p:cNvPr id="30" name="Connector: Elbow 29">
            <a:extLst>
              <a:ext uri="{FF2B5EF4-FFF2-40B4-BE49-F238E27FC236}">
                <a16:creationId xmlns:a16="http://schemas.microsoft.com/office/drawing/2014/main" id="{1AB470DA-49CA-9713-4B70-CA2D27F7D848}"/>
              </a:ext>
            </a:extLst>
          </p:cNvPr>
          <p:cNvCxnSpPr>
            <a:stCxn id="8" idx="2"/>
            <a:endCxn id="50" idx="1"/>
          </p:cNvCxnSpPr>
          <p:nvPr/>
        </p:nvCxnSpPr>
        <p:spPr>
          <a:xfrm rot="16200000" flipH="1">
            <a:off x="1620050" y="4010556"/>
            <a:ext cx="315475" cy="1392359"/>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CF8A039C-0086-BAC7-8D22-79C5C5406A2B}"/>
              </a:ext>
            </a:extLst>
          </p:cNvPr>
          <p:cNvCxnSpPr>
            <a:stCxn id="8" idx="0"/>
            <a:endCxn id="17" idx="1"/>
          </p:cNvCxnSpPr>
          <p:nvPr/>
        </p:nvCxnSpPr>
        <p:spPr>
          <a:xfrm rot="5400000" flipH="1" flipV="1">
            <a:off x="1585550" y="2737253"/>
            <a:ext cx="384474" cy="1392359"/>
          </a:xfrm>
          <a:prstGeom prst="bentConnector2">
            <a:avLst/>
          </a:prstGeom>
          <a:ln>
            <a:solidFill>
              <a:srgbClr val="C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44" name="Connector: Elbow 43">
            <a:extLst>
              <a:ext uri="{FF2B5EF4-FFF2-40B4-BE49-F238E27FC236}">
                <a16:creationId xmlns:a16="http://schemas.microsoft.com/office/drawing/2014/main" id="{F784031D-036E-CAB7-B761-5158C6A6CE56}"/>
              </a:ext>
            </a:extLst>
          </p:cNvPr>
          <p:cNvCxnSpPr>
            <a:stCxn id="10" idx="3"/>
            <a:endCxn id="14" idx="0"/>
          </p:cNvCxnSpPr>
          <p:nvPr/>
        </p:nvCxnSpPr>
        <p:spPr>
          <a:xfrm>
            <a:off x="7133248" y="2835511"/>
            <a:ext cx="525655" cy="502175"/>
          </a:xfrm>
          <a:prstGeom prst="bentConnector2">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Connector: Elbow 45">
            <a:extLst>
              <a:ext uri="{FF2B5EF4-FFF2-40B4-BE49-F238E27FC236}">
                <a16:creationId xmlns:a16="http://schemas.microsoft.com/office/drawing/2014/main" id="{5A9090DB-7221-61B4-C567-BEAB8AAD8CBE}"/>
              </a:ext>
            </a:extLst>
          </p:cNvPr>
          <p:cNvCxnSpPr>
            <a:stCxn id="9" idx="3"/>
            <a:endCxn id="22" idx="2"/>
          </p:cNvCxnSpPr>
          <p:nvPr/>
        </p:nvCxnSpPr>
        <p:spPr>
          <a:xfrm flipV="1">
            <a:off x="7067576" y="4854430"/>
            <a:ext cx="591326" cy="640282"/>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48" name="Connector: Elbow 47">
            <a:extLst>
              <a:ext uri="{FF2B5EF4-FFF2-40B4-BE49-F238E27FC236}">
                <a16:creationId xmlns:a16="http://schemas.microsoft.com/office/drawing/2014/main" id="{AB975DDA-DFBB-BA8E-531B-9696CBADF81C}"/>
              </a:ext>
            </a:extLst>
          </p:cNvPr>
          <p:cNvCxnSpPr>
            <a:stCxn id="22" idx="3"/>
            <a:endCxn id="11" idx="0"/>
          </p:cNvCxnSpPr>
          <p:nvPr/>
        </p:nvCxnSpPr>
        <p:spPr>
          <a:xfrm>
            <a:off x="8103546" y="4623598"/>
            <a:ext cx="2341508" cy="517045"/>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51" name="Connector: Elbow 50">
            <a:extLst>
              <a:ext uri="{FF2B5EF4-FFF2-40B4-BE49-F238E27FC236}">
                <a16:creationId xmlns:a16="http://schemas.microsoft.com/office/drawing/2014/main" id="{4D76ED53-90CA-EC18-3EF2-31B285317F04}"/>
              </a:ext>
            </a:extLst>
          </p:cNvPr>
          <p:cNvCxnSpPr>
            <a:stCxn id="14" idx="3"/>
            <a:endCxn id="12" idx="2"/>
          </p:cNvCxnSpPr>
          <p:nvPr/>
        </p:nvCxnSpPr>
        <p:spPr>
          <a:xfrm flipV="1">
            <a:off x="8103547" y="3200604"/>
            <a:ext cx="1939025" cy="367915"/>
          </a:xfrm>
          <a:prstGeom prst="bentConnector2">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A1054818-E32F-83A7-384A-6F681EC444A9}"/>
              </a:ext>
            </a:extLst>
          </p:cNvPr>
          <p:cNvCxnSpPr>
            <a:stCxn id="8" idx="3"/>
            <a:endCxn id="14" idx="1"/>
          </p:cNvCxnSpPr>
          <p:nvPr/>
        </p:nvCxnSpPr>
        <p:spPr>
          <a:xfrm flipV="1">
            <a:off x="2076915" y="3568519"/>
            <a:ext cx="5137343" cy="518815"/>
          </a:xfrm>
          <a:prstGeom prst="straightConnector1">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15F5773F-86E9-233F-22D7-94322A5C8287}"/>
              </a:ext>
            </a:extLst>
          </p:cNvPr>
          <p:cNvCxnSpPr>
            <a:stCxn id="8" idx="3"/>
            <a:endCxn id="22" idx="1"/>
          </p:cNvCxnSpPr>
          <p:nvPr/>
        </p:nvCxnSpPr>
        <p:spPr>
          <a:xfrm>
            <a:off x="2076915" y="4087334"/>
            <a:ext cx="5137342" cy="536264"/>
          </a:xfrm>
          <a:prstGeom prst="straightConnector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328A321C-DD47-3EFA-87C7-5FFD8509E7B7}"/>
              </a:ext>
            </a:extLst>
          </p:cNvPr>
          <p:cNvSpPr txBox="1"/>
          <p:nvPr/>
        </p:nvSpPr>
        <p:spPr>
          <a:xfrm>
            <a:off x="-66677" y="6548021"/>
            <a:ext cx="8170224"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[ICLR 2022: </a:t>
            </a:r>
            <a:r>
              <a:rPr lang="en-US" sz="1600" i="1" dirty="0">
                <a:latin typeface="Arial"/>
                <a:cs typeface="Segoe UI" panose="020B0502040204020203" pitchFamily="34" charset="0"/>
              </a:rPr>
              <a:t>Synchromesh: Reliable code generation from pre-trained language models</a:t>
            </a:r>
            <a:r>
              <a:rPr lang="en-US" sz="1600" dirty="0">
                <a:latin typeface="Arial"/>
                <a:cs typeface="Segoe UI" panose="020B0502040204020203" pitchFamily="34" charset="0"/>
              </a:rPr>
              <a:t>]</a:t>
            </a:r>
          </a:p>
        </p:txBody>
      </p:sp>
      <p:grpSp>
        <p:nvGrpSpPr>
          <p:cNvPr id="72" name="Group 71">
            <a:extLst>
              <a:ext uri="{FF2B5EF4-FFF2-40B4-BE49-F238E27FC236}">
                <a16:creationId xmlns:a16="http://schemas.microsoft.com/office/drawing/2014/main" id="{4F2225F1-3F65-7770-B57C-D829EBFA39DD}"/>
              </a:ext>
            </a:extLst>
          </p:cNvPr>
          <p:cNvGrpSpPr/>
          <p:nvPr/>
        </p:nvGrpSpPr>
        <p:grpSpPr>
          <a:xfrm>
            <a:off x="375523" y="746170"/>
            <a:ext cx="629666" cy="576110"/>
            <a:chOff x="532384" y="941109"/>
            <a:chExt cx="629666" cy="576110"/>
          </a:xfrm>
        </p:grpSpPr>
        <p:pic>
          <p:nvPicPr>
            <p:cNvPr id="69" name="Picture 68">
              <a:extLst>
                <a:ext uri="{FF2B5EF4-FFF2-40B4-BE49-F238E27FC236}">
                  <a16:creationId xmlns:a16="http://schemas.microsoft.com/office/drawing/2014/main" id="{B779019E-DD20-57B5-B3FD-456AEDA19B1D}"/>
                </a:ext>
              </a:extLst>
            </p:cNvPr>
            <p:cNvPicPr>
              <a:picLocks/>
            </p:cNvPicPr>
            <p:nvPr/>
          </p:nvPicPr>
          <p:blipFill>
            <a:blip r:embed="rId2"/>
            <a:srcRect t="3774" b="-3774"/>
            <a:stretch/>
          </p:blipFill>
          <p:spPr>
            <a:xfrm>
              <a:off x="532384" y="941109"/>
              <a:ext cx="629666" cy="576110"/>
            </a:xfrm>
            <a:prstGeom prst="rect">
              <a:avLst/>
            </a:prstGeom>
            <a:ln>
              <a:solidFill>
                <a:srgbClr val="FF0000"/>
              </a:solidFill>
            </a:ln>
          </p:spPr>
        </p:pic>
        <p:sp>
          <p:nvSpPr>
            <p:cNvPr id="70" name="Oval 69">
              <a:extLst>
                <a:ext uri="{FF2B5EF4-FFF2-40B4-BE49-F238E27FC236}">
                  <a16:creationId xmlns:a16="http://schemas.microsoft.com/office/drawing/2014/main" id="{66E7FC7A-CAFE-3817-7061-39F41B24E32A}"/>
                </a:ext>
              </a:extLst>
            </p:cNvPr>
            <p:cNvSpPr/>
            <p:nvPr/>
          </p:nvSpPr>
          <p:spPr>
            <a:xfrm rot="511776">
              <a:off x="815836" y="956527"/>
              <a:ext cx="246473" cy="15193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pic>
        <p:nvPicPr>
          <p:cNvPr id="71" name="Picture 70">
            <a:extLst>
              <a:ext uri="{FF2B5EF4-FFF2-40B4-BE49-F238E27FC236}">
                <a16:creationId xmlns:a16="http://schemas.microsoft.com/office/drawing/2014/main" id="{56CBFD35-F897-FF2D-D49D-95D621FA85EF}"/>
              </a:ext>
            </a:extLst>
          </p:cNvPr>
          <p:cNvPicPr>
            <a:picLocks noChangeAspect="1"/>
          </p:cNvPicPr>
          <p:nvPr/>
        </p:nvPicPr>
        <p:blipFill>
          <a:blip r:embed="rId2"/>
          <a:srcRect t="3774" b="-3774"/>
          <a:stretch/>
        </p:blipFill>
        <p:spPr>
          <a:xfrm>
            <a:off x="401702" y="1513060"/>
            <a:ext cx="603487" cy="620733"/>
          </a:xfrm>
          <a:prstGeom prst="rect">
            <a:avLst/>
          </a:prstGeom>
          <a:ln>
            <a:solidFill>
              <a:srgbClr val="00B050"/>
            </a:solidFill>
          </a:ln>
        </p:spPr>
      </p:pic>
      <p:sp>
        <p:nvSpPr>
          <p:cNvPr id="73" name="Content Placeholder 2">
            <a:extLst>
              <a:ext uri="{FF2B5EF4-FFF2-40B4-BE49-F238E27FC236}">
                <a16:creationId xmlns:a16="http://schemas.microsoft.com/office/drawing/2014/main" id="{A915607F-A9A5-1B42-527C-48AB96DBC228}"/>
              </a:ext>
            </a:extLst>
          </p:cNvPr>
          <p:cNvSpPr txBox="1">
            <a:spLocks/>
          </p:cNvSpPr>
          <p:nvPr/>
        </p:nvSpPr>
        <p:spPr>
          <a:xfrm>
            <a:off x="1042185" y="1502136"/>
            <a:ext cx="10629900" cy="5087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rgbClr val="00B050"/>
                </a:solidFill>
              </a:rPr>
              <a:t>Fine-tune Sentence BERT to pick examples based on Code similarity.</a:t>
            </a:r>
          </a:p>
        </p:txBody>
      </p:sp>
      <p:cxnSp>
        <p:nvCxnSpPr>
          <p:cNvPr id="79" name="Straight Arrow Connector 78">
            <a:extLst>
              <a:ext uri="{FF2B5EF4-FFF2-40B4-BE49-F238E27FC236}">
                <a16:creationId xmlns:a16="http://schemas.microsoft.com/office/drawing/2014/main" id="{6AA656C8-72F1-FFA8-C224-C3BE8563F26B}"/>
              </a:ext>
            </a:extLst>
          </p:cNvPr>
          <p:cNvCxnSpPr>
            <a:stCxn id="17" idx="3"/>
            <a:endCxn id="10" idx="1"/>
          </p:cNvCxnSpPr>
          <p:nvPr/>
        </p:nvCxnSpPr>
        <p:spPr>
          <a:xfrm flipV="1">
            <a:off x="3391174" y="2835511"/>
            <a:ext cx="289435" cy="405684"/>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81" name="Straight Arrow Connector 80">
            <a:extLst>
              <a:ext uri="{FF2B5EF4-FFF2-40B4-BE49-F238E27FC236}">
                <a16:creationId xmlns:a16="http://schemas.microsoft.com/office/drawing/2014/main" id="{AB66357D-9C84-3317-7ABB-ABB14F1CE9F3}"/>
              </a:ext>
            </a:extLst>
          </p:cNvPr>
          <p:cNvCxnSpPr>
            <a:stCxn id="50" idx="3"/>
            <a:endCxn id="9" idx="1"/>
          </p:cNvCxnSpPr>
          <p:nvPr/>
        </p:nvCxnSpPr>
        <p:spPr>
          <a:xfrm>
            <a:off x="3391174" y="4864474"/>
            <a:ext cx="355109" cy="630238"/>
          </a:xfrm>
          <a:prstGeom prst="straightConnector1">
            <a:avLst/>
          </a:prstGeom>
          <a:ln>
            <a:solidFill>
              <a:srgbClr val="00B050"/>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9520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P spid="10" grpId="0" animBg="1"/>
      <p:bldP spid="12" grpId="0" animBg="1"/>
      <p:bldP spid="13" grpId="0"/>
      <p:bldP spid="14"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0660C-9B1C-164E-CC65-6EC21E1D76CE}"/>
              </a:ext>
            </a:extLst>
          </p:cNvPr>
          <p:cNvSpPr>
            <a:spLocks noGrp="1"/>
          </p:cNvSpPr>
          <p:nvPr>
            <p:ph type="title"/>
          </p:nvPr>
        </p:nvSpPr>
        <p:spPr>
          <a:xfrm>
            <a:off x="0" y="7711"/>
            <a:ext cx="12192000" cy="1179455"/>
          </a:xfrm>
        </p:spPr>
        <p:txBody>
          <a:bodyPr>
            <a:normAutofit/>
          </a:bodyPr>
          <a:lstStyle/>
          <a:p>
            <a:r>
              <a:rPr lang="en-US" sz="3700" b="1" dirty="0"/>
              <a:t>Target Similarity Tuning: Making it more efficient &amp; effective</a:t>
            </a:r>
          </a:p>
        </p:txBody>
      </p:sp>
      <p:sp>
        <p:nvSpPr>
          <p:cNvPr id="3" name="Content Placeholder 2">
            <a:extLst>
              <a:ext uri="{FF2B5EF4-FFF2-40B4-BE49-F238E27FC236}">
                <a16:creationId xmlns:a16="http://schemas.microsoft.com/office/drawing/2014/main" id="{361CD29B-720D-F24C-42BC-E62D0C8DC468}"/>
              </a:ext>
            </a:extLst>
          </p:cNvPr>
          <p:cNvSpPr>
            <a:spLocks noGrp="1"/>
          </p:cNvSpPr>
          <p:nvPr>
            <p:ph idx="1"/>
          </p:nvPr>
        </p:nvSpPr>
        <p:spPr>
          <a:xfrm>
            <a:off x="272328" y="1476370"/>
            <a:ext cx="5108171" cy="934172"/>
          </a:xfrm>
        </p:spPr>
        <p:txBody>
          <a:bodyPr>
            <a:normAutofit/>
          </a:bodyPr>
          <a:lstStyle/>
          <a:p>
            <a:pPr marL="0" indent="0">
              <a:buNone/>
            </a:pPr>
            <a:r>
              <a:rPr lang="en-US" dirty="0"/>
              <a:t>How to select a smaller number of samples for training?</a:t>
            </a:r>
          </a:p>
        </p:txBody>
      </p:sp>
      <p:grpSp>
        <p:nvGrpSpPr>
          <p:cNvPr id="11" name="Group 10">
            <a:extLst>
              <a:ext uri="{FF2B5EF4-FFF2-40B4-BE49-F238E27FC236}">
                <a16:creationId xmlns:a16="http://schemas.microsoft.com/office/drawing/2014/main" id="{FD8E2B30-6058-78CC-67BB-5C3E8158F8AA}"/>
              </a:ext>
            </a:extLst>
          </p:cNvPr>
          <p:cNvGrpSpPr/>
          <p:nvPr/>
        </p:nvGrpSpPr>
        <p:grpSpPr>
          <a:xfrm>
            <a:off x="590410" y="2560147"/>
            <a:ext cx="4277360" cy="3673960"/>
            <a:chOff x="2926080" y="2595436"/>
            <a:chExt cx="4277360" cy="3673960"/>
          </a:xfrm>
        </p:grpSpPr>
        <p:pic>
          <p:nvPicPr>
            <p:cNvPr id="7" name="Picture 6" descr="A diagram of a graph&#10;&#10;Description automatically generated">
              <a:extLst>
                <a:ext uri="{FF2B5EF4-FFF2-40B4-BE49-F238E27FC236}">
                  <a16:creationId xmlns:a16="http://schemas.microsoft.com/office/drawing/2014/main" id="{91F15594-C915-7ABC-1A62-45BC94A5524E}"/>
                </a:ext>
              </a:extLst>
            </p:cNvPr>
            <p:cNvPicPr>
              <a:picLocks noChangeAspect="1"/>
            </p:cNvPicPr>
            <p:nvPr/>
          </p:nvPicPr>
          <p:blipFill>
            <a:blip r:embed="rId3"/>
            <a:srcRect l="36400" t="23460" r="31664" b="10251"/>
            <a:stretch/>
          </p:blipFill>
          <p:spPr>
            <a:xfrm>
              <a:off x="2926080" y="2641599"/>
              <a:ext cx="4185920" cy="3627797"/>
            </a:xfrm>
            <a:prstGeom prst="rect">
              <a:avLst/>
            </a:prstGeom>
          </p:spPr>
        </p:pic>
        <p:sp>
          <p:nvSpPr>
            <p:cNvPr id="10" name="Rectangle 9">
              <a:extLst>
                <a:ext uri="{FF2B5EF4-FFF2-40B4-BE49-F238E27FC236}">
                  <a16:creationId xmlns:a16="http://schemas.microsoft.com/office/drawing/2014/main" id="{9B6A88DB-ACAD-1941-AC2D-4C871FBE55E1}"/>
                </a:ext>
              </a:extLst>
            </p:cNvPr>
            <p:cNvSpPr/>
            <p:nvPr/>
          </p:nvSpPr>
          <p:spPr>
            <a:xfrm>
              <a:off x="6604000" y="2595436"/>
              <a:ext cx="599440" cy="12999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5" name="Content Placeholder 2">
            <a:extLst>
              <a:ext uri="{FF2B5EF4-FFF2-40B4-BE49-F238E27FC236}">
                <a16:creationId xmlns:a16="http://schemas.microsoft.com/office/drawing/2014/main" id="{9FEE2F0B-CC61-FB82-E7FA-3D2C238665D0}"/>
              </a:ext>
            </a:extLst>
          </p:cNvPr>
          <p:cNvSpPr txBox="1">
            <a:spLocks/>
          </p:cNvSpPr>
          <p:nvPr/>
        </p:nvSpPr>
        <p:spPr>
          <a:xfrm>
            <a:off x="7133499" y="1449273"/>
            <a:ext cx="4468091" cy="934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How to handle out-of-distribution language ?</a:t>
            </a:r>
          </a:p>
        </p:txBody>
      </p:sp>
      <p:grpSp>
        <p:nvGrpSpPr>
          <p:cNvPr id="43" name="Group 42">
            <a:extLst>
              <a:ext uri="{FF2B5EF4-FFF2-40B4-BE49-F238E27FC236}">
                <a16:creationId xmlns:a16="http://schemas.microsoft.com/office/drawing/2014/main" id="{9653C4E7-09F8-9E3D-7881-64E7FCD983E7}"/>
              </a:ext>
            </a:extLst>
          </p:cNvPr>
          <p:cNvGrpSpPr/>
          <p:nvPr/>
        </p:nvGrpSpPr>
        <p:grpSpPr>
          <a:xfrm>
            <a:off x="9272428" y="3225800"/>
            <a:ext cx="2329162" cy="1171328"/>
            <a:chOff x="7532468" y="3677403"/>
            <a:chExt cx="3367223" cy="1596002"/>
          </a:xfrm>
        </p:grpSpPr>
        <p:grpSp>
          <p:nvGrpSpPr>
            <p:cNvPr id="6" name="Group 5">
              <a:extLst>
                <a:ext uri="{FF2B5EF4-FFF2-40B4-BE49-F238E27FC236}">
                  <a16:creationId xmlns:a16="http://schemas.microsoft.com/office/drawing/2014/main" id="{DA4E9ADC-B116-EA9F-B7D3-87658F6CB439}"/>
                </a:ext>
              </a:extLst>
            </p:cNvPr>
            <p:cNvGrpSpPr>
              <a:grpSpLocks noChangeAspect="1"/>
            </p:cNvGrpSpPr>
            <p:nvPr/>
          </p:nvGrpSpPr>
          <p:grpSpPr>
            <a:xfrm>
              <a:off x="9775033" y="3677404"/>
              <a:ext cx="1124658" cy="1596001"/>
              <a:chOff x="7273696" y="2955910"/>
              <a:chExt cx="1325986" cy="1881697"/>
            </a:xfrm>
          </p:grpSpPr>
          <p:sp>
            <p:nvSpPr>
              <p:cNvPr id="8" name="Oval 7">
                <a:extLst>
                  <a:ext uri="{FF2B5EF4-FFF2-40B4-BE49-F238E27FC236}">
                    <a16:creationId xmlns:a16="http://schemas.microsoft.com/office/drawing/2014/main" id="{27177EA7-176B-480E-A7E2-55A5556A5A9E}"/>
                  </a:ext>
                </a:extLst>
              </p:cNvPr>
              <p:cNvSpPr/>
              <p:nvPr/>
            </p:nvSpPr>
            <p:spPr>
              <a:xfrm>
                <a:off x="7273696"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9CCDF29A-B040-F7D6-87E0-A5AAAD10AA9C}"/>
                  </a:ext>
                </a:extLst>
              </p:cNvPr>
              <p:cNvSpPr/>
              <p:nvPr/>
            </p:nvSpPr>
            <p:spPr>
              <a:xfrm>
                <a:off x="7273696"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CFEC885-EF3D-A7D5-B81B-2BD0A0CBB23C}"/>
                  </a:ext>
                </a:extLst>
              </p:cNvPr>
              <p:cNvSpPr/>
              <p:nvPr/>
            </p:nvSpPr>
            <p:spPr>
              <a:xfrm>
                <a:off x="7273696"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5A2B0003-DF59-8359-E09D-2ED64D35D0CF}"/>
                  </a:ext>
                </a:extLst>
              </p:cNvPr>
              <p:cNvSpPr/>
              <p:nvPr/>
            </p:nvSpPr>
            <p:spPr>
              <a:xfrm>
                <a:off x="7273696"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F9D3C04-DB36-9019-1AA8-9E72DE4331AA}"/>
                  </a:ext>
                </a:extLst>
              </p:cNvPr>
              <p:cNvSpPr/>
              <p:nvPr/>
            </p:nvSpPr>
            <p:spPr>
              <a:xfrm>
                <a:off x="8242592"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661F9DC-62F3-77E7-3AB8-A696BDE6531B}"/>
                  </a:ext>
                </a:extLst>
              </p:cNvPr>
              <p:cNvSpPr/>
              <p:nvPr/>
            </p:nvSpPr>
            <p:spPr>
              <a:xfrm>
                <a:off x="8242592"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DAAA0164-DD70-4895-95E6-B472DE22BF0B}"/>
                  </a:ext>
                </a:extLst>
              </p:cNvPr>
              <p:cNvSpPr/>
              <p:nvPr/>
            </p:nvSpPr>
            <p:spPr>
              <a:xfrm>
                <a:off x="8242592"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ABDBA0DA-3E2B-19FE-A578-96EA8765C466}"/>
                  </a:ext>
                </a:extLst>
              </p:cNvPr>
              <p:cNvSpPr/>
              <p:nvPr/>
            </p:nvSpPr>
            <p:spPr>
              <a:xfrm>
                <a:off x="8242592"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8" name="Straight Arrow Connector 17">
                <a:extLst>
                  <a:ext uri="{FF2B5EF4-FFF2-40B4-BE49-F238E27FC236}">
                    <a16:creationId xmlns:a16="http://schemas.microsoft.com/office/drawing/2014/main" id="{6BFF6FA5-AA0C-AAA5-BDFB-294F59299B90}"/>
                  </a:ext>
                </a:extLst>
              </p:cNvPr>
              <p:cNvCxnSpPr>
                <a:cxnSpLocks/>
                <a:stCxn id="8" idx="6"/>
                <a:endCxn id="15" idx="2"/>
              </p:cNvCxnSpPr>
              <p:nvPr/>
            </p:nvCxnSpPr>
            <p:spPr>
              <a:xfrm>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6A2EB64-9C33-3BCD-5110-C38023FA66D6}"/>
                  </a:ext>
                </a:extLst>
              </p:cNvPr>
              <p:cNvCxnSpPr>
                <a:cxnSpLocks/>
                <a:stCxn id="8" idx="6"/>
                <a:endCxn id="14" idx="2"/>
              </p:cNvCxnSpPr>
              <p:nvPr/>
            </p:nvCxnSpPr>
            <p:spPr>
              <a:xfrm>
                <a:off x="7630786" y="3134455"/>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294EBA0-EBF4-4936-8D92-F02106A702D8}"/>
                  </a:ext>
                </a:extLst>
              </p:cNvPr>
              <p:cNvCxnSpPr>
                <a:cxnSpLocks/>
                <a:endCxn id="16" idx="2"/>
              </p:cNvCxnSpPr>
              <p:nvPr/>
            </p:nvCxnSpPr>
            <p:spPr>
              <a:xfrm>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B5A4D64-CF0C-54F8-3648-C14FA98B760F}"/>
                  </a:ext>
                </a:extLst>
              </p:cNvPr>
              <p:cNvCxnSpPr>
                <a:cxnSpLocks/>
                <a:endCxn id="17" idx="2"/>
              </p:cNvCxnSpPr>
              <p:nvPr/>
            </p:nvCxnSpPr>
            <p:spPr>
              <a:xfrm>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B54BA46-DFDB-FDB2-74C7-8D4F1B47061B}"/>
                  </a:ext>
                </a:extLst>
              </p:cNvPr>
              <p:cNvCxnSpPr>
                <a:cxnSpLocks/>
                <a:stCxn id="9" idx="6"/>
                <a:endCxn id="14" idx="2"/>
              </p:cNvCxnSpPr>
              <p:nvPr/>
            </p:nvCxnSpPr>
            <p:spPr>
              <a:xfrm flipV="1">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CC1860E-94C7-D59C-58BF-33E187393E6F}"/>
                  </a:ext>
                </a:extLst>
              </p:cNvPr>
              <p:cNvCxnSpPr>
                <a:cxnSpLocks/>
                <a:stCxn id="9" idx="6"/>
                <a:endCxn id="16" idx="2"/>
              </p:cNvCxnSpPr>
              <p:nvPr/>
            </p:nvCxnSpPr>
            <p:spPr>
              <a:xfrm>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C5265D6-A5A9-5FF0-6492-572788472C5C}"/>
                  </a:ext>
                </a:extLst>
              </p:cNvPr>
              <p:cNvCxnSpPr>
                <a:cxnSpLocks/>
                <a:stCxn id="9" idx="6"/>
                <a:endCxn id="17" idx="2"/>
              </p:cNvCxnSpPr>
              <p:nvPr/>
            </p:nvCxnSpPr>
            <p:spPr>
              <a:xfrm>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073BFB-09F5-2E65-5E87-78CF738B0D10}"/>
                  </a:ext>
                </a:extLst>
              </p:cNvPr>
              <p:cNvCxnSpPr>
                <a:cxnSpLocks/>
                <a:stCxn id="9" idx="6"/>
                <a:endCxn id="15" idx="2"/>
              </p:cNvCxnSpPr>
              <p:nvPr/>
            </p:nvCxnSpPr>
            <p:spPr>
              <a:xfrm>
                <a:off x="7630786" y="3642657"/>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5194793-BE0E-C941-71FB-140E593EF766}"/>
                  </a:ext>
                </a:extLst>
              </p:cNvPr>
              <p:cNvCxnSpPr>
                <a:cxnSpLocks/>
                <a:stCxn id="12" idx="6"/>
                <a:endCxn id="14" idx="2"/>
              </p:cNvCxnSpPr>
              <p:nvPr/>
            </p:nvCxnSpPr>
            <p:spPr>
              <a:xfrm flipV="1">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A260E35-938C-B8D3-8257-36F1E6A7EB67}"/>
                  </a:ext>
                </a:extLst>
              </p:cNvPr>
              <p:cNvCxnSpPr>
                <a:cxnSpLocks/>
                <a:stCxn id="12" idx="6"/>
                <a:endCxn id="15" idx="2"/>
              </p:cNvCxnSpPr>
              <p:nvPr/>
            </p:nvCxnSpPr>
            <p:spPr>
              <a:xfrm flipV="1">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49248B2-3DC9-31D8-9EEE-87C7A157DCA2}"/>
                  </a:ext>
                </a:extLst>
              </p:cNvPr>
              <p:cNvCxnSpPr>
                <a:cxnSpLocks/>
                <a:stCxn id="12" idx="6"/>
              </p:cNvCxnSpPr>
              <p:nvPr/>
            </p:nvCxnSpPr>
            <p:spPr>
              <a:xfrm>
                <a:off x="7630786" y="4150859"/>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BEB3607-4194-1D7E-77F4-729E45EE882D}"/>
                  </a:ext>
                </a:extLst>
              </p:cNvPr>
              <p:cNvCxnSpPr>
                <a:cxnSpLocks/>
                <a:stCxn id="12" idx="6"/>
              </p:cNvCxnSpPr>
              <p:nvPr/>
            </p:nvCxnSpPr>
            <p:spPr>
              <a:xfrm>
                <a:off x="7630786" y="4150859"/>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C9A64E8-1E75-FFF8-507A-A1332E09901E}"/>
                  </a:ext>
                </a:extLst>
              </p:cNvPr>
              <p:cNvCxnSpPr>
                <a:cxnSpLocks/>
                <a:stCxn id="13" idx="6"/>
              </p:cNvCxnSpPr>
              <p:nvPr/>
            </p:nvCxnSpPr>
            <p:spPr>
              <a:xfrm flipV="1">
                <a:off x="7630786" y="4659061"/>
                <a:ext cx="611806" cy="1"/>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6D07BEE-CEF2-B5A5-321D-3D74744A9B47}"/>
                  </a:ext>
                </a:extLst>
              </p:cNvPr>
              <p:cNvCxnSpPr>
                <a:cxnSpLocks/>
                <a:stCxn id="13" idx="6"/>
                <a:endCxn id="16" idx="2"/>
              </p:cNvCxnSpPr>
              <p:nvPr/>
            </p:nvCxnSpPr>
            <p:spPr>
              <a:xfrm flipV="1">
                <a:off x="7630786" y="4150859"/>
                <a:ext cx="611806" cy="50820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37C9FE5-12EA-332C-D2CE-9AC9F5D3BD57}"/>
                  </a:ext>
                </a:extLst>
              </p:cNvPr>
              <p:cNvCxnSpPr>
                <a:cxnSpLocks/>
                <a:stCxn id="13" idx="6"/>
              </p:cNvCxnSpPr>
              <p:nvPr/>
            </p:nvCxnSpPr>
            <p:spPr>
              <a:xfrm flipV="1">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8163248-779E-B012-439E-1A37B4E43563}"/>
                  </a:ext>
                </a:extLst>
              </p:cNvPr>
              <p:cNvCxnSpPr>
                <a:cxnSpLocks/>
                <a:stCxn id="13" idx="6"/>
              </p:cNvCxnSpPr>
              <p:nvPr/>
            </p:nvCxnSpPr>
            <p:spPr>
              <a:xfrm flipV="1">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44C75E4-F9BB-786E-1D1D-66CF27415E32}"/>
                </a:ext>
              </a:extLst>
            </p:cNvPr>
            <p:cNvGrpSpPr>
              <a:grpSpLocks noChangeAspect="1"/>
            </p:cNvGrpSpPr>
            <p:nvPr/>
          </p:nvGrpSpPr>
          <p:grpSpPr>
            <a:xfrm>
              <a:off x="7532468" y="3677403"/>
              <a:ext cx="1596001" cy="1596001"/>
              <a:chOff x="4896194" y="3520349"/>
              <a:chExt cx="1004133" cy="1004133"/>
            </a:xfrm>
          </p:grpSpPr>
          <p:sp>
            <p:nvSpPr>
              <p:cNvPr id="35" name="Rectangle 34">
                <a:extLst>
                  <a:ext uri="{FF2B5EF4-FFF2-40B4-BE49-F238E27FC236}">
                    <a16:creationId xmlns:a16="http://schemas.microsoft.com/office/drawing/2014/main" id="{D96B9E04-FB93-4C5A-9274-361C9132E49E}"/>
                  </a:ext>
                </a:extLst>
              </p:cNvPr>
              <p:cNvSpPr/>
              <p:nvPr/>
            </p:nvSpPr>
            <p:spPr>
              <a:xfrm>
                <a:off x="4896194" y="3520349"/>
                <a:ext cx="1004133" cy="100413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2" descr="OpenAI Logo">
                <a:extLst>
                  <a:ext uri="{FF2B5EF4-FFF2-40B4-BE49-F238E27FC236}">
                    <a16:creationId xmlns:a16="http://schemas.microsoft.com/office/drawing/2014/main" id="{05EBD944-CCBE-F725-C176-2D5DCD74A2CC}"/>
                  </a:ext>
                </a:extLst>
              </p:cNvPr>
              <p:cNvPicPr>
                <a:picLocks noChangeAspect="1" noChangeArrowheads="1"/>
              </p:cNvPicPr>
              <p:nvPr/>
            </p:nvPicPr>
            <p:blipFill>
              <a:blip r:embed="rId4">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5045788" y="3668051"/>
                <a:ext cx="694481" cy="704062"/>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38" name="Straight Connector 37">
              <a:extLst>
                <a:ext uri="{FF2B5EF4-FFF2-40B4-BE49-F238E27FC236}">
                  <a16:creationId xmlns:a16="http://schemas.microsoft.com/office/drawing/2014/main" id="{B363580F-DD8D-8337-7E82-5F04FC6C6835}"/>
                </a:ext>
              </a:extLst>
            </p:cNvPr>
            <p:cNvCxnSpPr>
              <a:endCxn id="8" idx="2"/>
            </p:cNvCxnSpPr>
            <p:nvPr/>
          </p:nvCxnSpPr>
          <p:spPr>
            <a:xfrm>
              <a:off x="9128469" y="3828840"/>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9576492-365B-CF3D-AD9D-060C0D0B6969}"/>
                </a:ext>
              </a:extLst>
            </p:cNvPr>
            <p:cNvCxnSpPr/>
            <p:nvPr/>
          </p:nvCxnSpPr>
          <p:spPr>
            <a:xfrm>
              <a:off x="9148879" y="428422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D5A4A217-AF8A-1C11-AC64-C203B28DBC52}"/>
                </a:ext>
              </a:extLst>
            </p:cNvPr>
            <p:cNvCxnSpPr/>
            <p:nvPr/>
          </p:nvCxnSpPr>
          <p:spPr>
            <a:xfrm>
              <a:off x="9128469" y="517065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AE44281-B80A-1D39-1590-5CC4749821BD}"/>
                </a:ext>
              </a:extLst>
            </p:cNvPr>
            <p:cNvCxnSpPr/>
            <p:nvPr/>
          </p:nvCxnSpPr>
          <p:spPr>
            <a:xfrm>
              <a:off x="9128518" y="4739616"/>
              <a:ext cx="646564" cy="1"/>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45" name="Picture 44">
            <a:extLst>
              <a:ext uri="{FF2B5EF4-FFF2-40B4-BE49-F238E27FC236}">
                <a16:creationId xmlns:a16="http://schemas.microsoft.com/office/drawing/2014/main" id="{70AA33A6-EF6C-7DF2-E977-A8E914F01339}"/>
              </a:ext>
            </a:extLst>
          </p:cNvPr>
          <p:cNvPicPr>
            <a:picLocks noChangeAspect="1"/>
          </p:cNvPicPr>
          <p:nvPr/>
        </p:nvPicPr>
        <p:blipFill>
          <a:blip r:embed="rId5"/>
          <a:srcRect t="3774" b="-3774"/>
          <a:stretch/>
        </p:blipFill>
        <p:spPr>
          <a:xfrm>
            <a:off x="6437916" y="3375610"/>
            <a:ext cx="1036911" cy="1066543"/>
          </a:xfrm>
          <a:prstGeom prst="rect">
            <a:avLst/>
          </a:prstGeom>
          <a:ln>
            <a:solidFill>
              <a:schemeClr val="tx1"/>
            </a:solidFill>
          </a:ln>
        </p:spPr>
      </p:pic>
      <p:sp>
        <p:nvSpPr>
          <p:cNvPr id="46" name="Arrow: Right 45">
            <a:extLst>
              <a:ext uri="{FF2B5EF4-FFF2-40B4-BE49-F238E27FC236}">
                <a16:creationId xmlns:a16="http://schemas.microsoft.com/office/drawing/2014/main" id="{48BD4523-8380-0D98-EEC0-04C8E08AABDF}"/>
              </a:ext>
            </a:extLst>
          </p:cNvPr>
          <p:cNvSpPr/>
          <p:nvPr/>
        </p:nvSpPr>
        <p:spPr>
          <a:xfrm>
            <a:off x="7949977" y="3653290"/>
            <a:ext cx="1103979" cy="352083"/>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47" name="Content Placeholder 2">
            <a:extLst>
              <a:ext uri="{FF2B5EF4-FFF2-40B4-BE49-F238E27FC236}">
                <a16:creationId xmlns:a16="http://schemas.microsoft.com/office/drawing/2014/main" id="{764BE0DD-9F5C-9DAA-AE57-4C67E9568C27}"/>
              </a:ext>
            </a:extLst>
          </p:cNvPr>
          <p:cNvSpPr txBox="1">
            <a:spLocks/>
          </p:cNvSpPr>
          <p:nvPr/>
        </p:nvSpPr>
        <p:spPr>
          <a:xfrm>
            <a:off x="6246872" y="4809718"/>
            <a:ext cx="2337599" cy="75215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Fine-tuned sentence BERT</a:t>
            </a:r>
          </a:p>
        </p:txBody>
      </p:sp>
      <p:sp>
        <p:nvSpPr>
          <p:cNvPr id="48" name="Content Placeholder 2">
            <a:extLst>
              <a:ext uri="{FF2B5EF4-FFF2-40B4-BE49-F238E27FC236}">
                <a16:creationId xmlns:a16="http://schemas.microsoft.com/office/drawing/2014/main" id="{17BCA63C-B1AD-760C-C5DD-88ABA20E8B0C}"/>
              </a:ext>
            </a:extLst>
          </p:cNvPr>
          <p:cNvSpPr txBox="1">
            <a:spLocks/>
          </p:cNvSpPr>
          <p:nvPr/>
        </p:nvSpPr>
        <p:spPr>
          <a:xfrm>
            <a:off x="9325956" y="4692722"/>
            <a:ext cx="2707640" cy="105063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Add few dense layers to LLM embeddings</a:t>
            </a:r>
          </a:p>
        </p:txBody>
      </p:sp>
      <p:sp>
        <p:nvSpPr>
          <p:cNvPr id="49" name="TextBox 48">
            <a:extLst>
              <a:ext uri="{FF2B5EF4-FFF2-40B4-BE49-F238E27FC236}">
                <a16:creationId xmlns:a16="http://schemas.microsoft.com/office/drawing/2014/main" id="{55EADB1F-497F-3051-5CDE-CADDA2E23E3F}"/>
              </a:ext>
            </a:extLst>
          </p:cNvPr>
          <p:cNvSpPr txBox="1"/>
          <p:nvPr/>
        </p:nvSpPr>
        <p:spPr>
          <a:xfrm>
            <a:off x="-76203" y="6496063"/>
            <a:ext cx="7209702" cy="338554"/>
          </a:xfrm>
          <a:prstGeom prst="rect">
            <a:avLst/>
          </a:prstGeom>
          <a:noFill/>
          <a:ln>
            <a:noFill/>
          </a:ln>
        </p:spPr>
        <p:txBody>
          <a:bodyPr wrap="square" rtlCol="0">
            <a:spAutoFit/>
          </a:bodyPr>
          <a:lstStyle/>
          <a:p>
            <a:pPr defTabSz="609585">
              <a:defRPr/>
            </a:pPr>
            <a:r>
              <a:rPr lang="en-US" sz="1600" dirty="0">
                <a:latin typeface="Arial"/>
                <a:cs typeface="Segoe UI" panose="020B0502040204020203" pitchFamily="34" charset="0"/>
              </a:rPr>
              <a:t>[EMNLP Findings 2023: </a:t>
            </a:r>
            <a:r>
              <a:rPr lang="en-US" sz="1600" i="1" dirty="0"/>
              <a:t>TST</a:t>
            </a:r>
            <a:r>
              <a:rPr lang="en-US" sz="1600" i="1" baseline="30000" dirty="0"/>
              <a:t>R</a:t>
            </a:r>
            <a:r>
              <a:rPr lang="en-US" sz="1600" i="1" dirty="0"/>
              <a:t>: Target Similarity Tuning Meets the Real World</a:t>
            </a:r>
            <a:r>
              <a:rPr lang="en-US" sz="1600" dirty="0">
                <a:latin typeface="Arial"/>
                <a:cs typeface="Segoe UI" panose="020B0502040204020203" pitchFamily="34" charset="0"/>
              </a:rPr>
              <a:t>]</a:t>
            </a:r>
          </a:p>
        </p:txBody>
      </p:sp>
      <p:cxnSp>
        <p:nvCxnSpPr>
          <p:cNvPr id="37" name="Straight Connector 36">
            <a:extLst>
              <a:ext uri="{FF2B5EF4-FFF2-40B4-BE49-F238E27FC236}">
                <a16:creationId xmlns:a16="http://schemas.microsoft.com/office/drawing/2014/main" id="{C6BB6FA3-54F9-0FB2-86BA-BE2A25BC381D}"/>
              </a:ext>
            </a:extLst>
          </p:cNvPr>
          <p:cNvCxnSpPr/>
          <p:nvPr/>
        </p:nvCxnSpPr>
        <p:spPr>
          <a:xfrm>
            <a:off x="5854460" y="1187166"/>
            <a:ext cx="0" cy="5144623"/>
          </a:xfrm>
          <a:prstGeom prst="line">
            <a:avLst/>
          </a:prstGeom>
          <a:ln w="3810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727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6" grpId="0" animBg="1"/>
      <p:bldP spid="47" grpId="0"/>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B8242-902B-E508-7E7D-AD11488A12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4B1722-E573-8857-9ACE-BB1FBF4DF6C0}"/>
              </a:ext>
            </a:extLst>
          </p:cNvPr>
          <p:cNvSpPr>
            <a:spLocks noGrp="1"/>
          </p:cNvSpPr>
          <p:nvPr>
            <p:ph type="title"/>
          </p:nvPr>
        </p:nvSpPr>
        <p:spPr>
          <a:xfrm>
            <a:off x="0" y="-30368"/>
            <a:ext cx="12192000" cy="949830"/>
          </a:xfrm>
        </p:spPr>
        <p:txBody>
          <a:bodyPr>
            <a:normAutofit/>
          </a:bodyPr>
          <a:lstStyle/>
          <a:p>
            <a:pPr algn="ctr"/>
            <a:r>
              <a:rPr lang="en-US" b="1" dirty="0"/>
              <a:t>Defining Code Similarity based on Properties</a:t>
            </a:r>
            <a:endParaRPr lang="en-US" dirty="0"/>
          </a:p>
        </p:txBody>
      </p:sp>
      <p:sp>
        <p:nvSpPr>
          <p:cNvPr id="3" name="Content Placeholder 2">
            <a:extLst>
              <a:ext uri="{FF2B5EF4-FFF2-40B4-BE49-F238E27FC236}">
                <a16:creationId xmlns:a16="http://schemas.microsoft.com/office/drawing/2014/main" id="{ADCF96D9-EB0D-94C1-5C58-CE3D28CC3D8D}"/>
              </a:ext>
            </a:extLst>
          </p:cNvPr>
          <p:cNvSpPr>
            <a:spLocks noGrp="1"/>
          </p:cNvSpPr>
          <p:nvPr>
            <p:ph idx="1"/>
          </p:nvPr>
        </p:nvSpPr>
        <p:spPr>
          <a:xfrm>
            <a:off x="1543415" y="1214986"/>
            <a:ext cx="10629900" cy="508724"/>
          </a:xfrm>
        </p:spPr>
        <p:txBody>
          <a:bodyPr>
            <a:normAutofit/>
          </a:bodyPr>
          <a:lstStyle/>
          <a:p>
            <a:pPr marL="0" indent="0">
              <a:buNone/>
            </a:pPr>
            <a:r>
              <a:rPr lang="en-US" sz="2400" dirty="0"/>
              <a:t>Code similarity based on tree-edit distance.</a:t>
            </a:r>
          </a:p>
        </p:txBody>
      </p:sp>
      <p:sp>
        <p:nvSpPr>
          <p:cNvPr id="8" name="TextBox 7">
            <a:extLst>
              <a:ext uri="{FF2B5EF4-FFF2-40B4-BE49-F238E27FC236}">
                <a16:creationId xmlns:a16="http://schemas.microsoft.com/office/drawing/2014/main" id="{0D3C55E7-9BAB-5F59-83BD-2AD354F5D6E8}"/>
              </a:ext>
            </a:extLst>
          </p:cNvPr>
          <p:cNvSpPr txBox="1"/>
          <p:nvPr/>
        </p:nvSpPr>
        <p:spPr>
          <a:xfrm>
            <a:off x="99180" y="4149836"/>
            <a:ext cx="2276990" cy="400110"/>
          </a:xfrm>
          <a:prstGeom prst="rect">
            <a:avLst/>
          </a:prstGeom>
          <a:noFill/>
          <a:ln>
            <a:solidFill>
              <a:schemeClr val="tx1"/>
            </a:solidFill>
          </a:ln>
        </p:spPr>
        <p:txBody>
          <a:bodyPr wrap="square" rtlCol="0">
            <a:spAutoFit/>
          </a:bodyPr>
          <a:lstStyle/>
          <a:p>
            <a:r>
              <a:rPr lang="en-US" sz="2000" dirty="0"/>
              <a:t>Remove all letters.</a:t>
            </a:r>
          </a:p>
        </p:txBody>
      </p:sp>
      <p:sp>
        <p:nvSpPr>
          <p:cNvPr id="13" name="TextBox 12">
            <a:extLst>
              <a:ext uri="{FF2B5EF4-FFF2-40B4-BE49-F238E27FC236}">
                <a16:creationId xmlns:a16="http://schemas.microsoft.com/office/drawing/2014/main" id="{2934EE93-9C79-B632-E3F3-8B1407694369}"/>
              </a:ext>
            </a:extLst>
          </p:cNvPr>
          <p:cNvSpPr txBox="1"/>
          <p:nvPr/>
        </p:nvSpPr>
        <p:spPr>
          <a:xfrm>
            <a:off x="8988833" y="2625046"/>
            <a:ext cx="3317467" cy="338554"/>
          </a:xfrm>
          <a:prstGeom prst="rect">
            <a:avLst/>
          </a:prstGeom>
          <a:noFill/>
        </p:spPr>
        <p:txBody>
          <a:bodyPr wrap="square" rtlCol="0">
            <a:spAutoFit/>
          </a:bodyPr>
          <a:lstStyle/>
          <a:p>
            <a:r>
              <a:rPr lang="en-US" sz="1600" dirty="0">
                <a:solidFill>
                  <a:srgbClr val="FF0000"/>
                </a:solidFill>
              </a:rPr>
              <a:t>Wrong regular expression syntax.</a:t>
            </a:r>
          </a:p>
        </p:txBody>
      </p:sp>
      <p:sp>
        <p:nvSpPr>
          <p:cNvPr id="14" name="TextBox 13">
            <a:extLst>
              <a:ext uri="{FF2B5EF4-FFF2-40B4-BE49-F238E27FC236}">
                <a16:creationId xmlns:a16="http://schemas.microsoft.com/office/drawing/2014/main" id="{51CC9021-E790-EC77-C77A-EFD0BE0E783D}"/>
              </a:ext>
            </a:extLst>
          </p:cNvPr>
          <p:cNvSpPr txBox="1"/>
          <p:nvPr/>
        </p:nvSpPr>
        <p:spPr>
          <a:xfrm>
            <a:off x="8289373" y="3634376"/>
            <a:ext cx="889289" cy="461665"/>
          </a:xfrm>
          <a:prstGeom prst="rect">
            <a:avLst/>
          </a:prstGeom>
          <a:solidFill>
            <a:schemeClr val="bg1">
              <a:lumMod val="85000"/>
            </a:schemeClr>
          </a:solidFill>
          <a:ln>
            <a:solidFill>
              <a:schemeClr val="bg1">
                <a:lumMod val="85000"/>
              </a:schemeClr>
            </a:solidFill>
          </a:ln>
        </p:spPr>
        <p:txBody>
          <a:bodyPr wrap="square" rtlCol="0">
            <a:spAutoFit/>
          </a:bodyPr>
          <a:lstStyle/>
          <a:p>
            <a:r>
              <a:rPr lang="en-US" sz="2400" dirty="0"/>
              <a:t>LLM</a:t>
            </a:r>
          </a:p>
        </p:txBody>
      </p:sp>
      <p:sp>
        <p:nvSpPr>
          <p:cNvPr id="22" name="TextBox 21">
            <a:extLst>
              <a:ext uri="{FF2B5EF4-FFF2-40B4-BE49-F238E27FC236}">
                <a16:creationId xmlns:a16="http://schemas.microsoft.com/office/drawing/2014/main" id="{7D74CA93-D549-4D43-8203-1201D511CE0D}"/>
              </a:ext>
            </a:extLst>
          </p:cNvPr>
          <p:cNvSpPr txBox="1"/>
          <p:nvPr/>
        </p:nvSpPr>
        <p:spPr>
          <a:xfrm>
            <a:off x="8289372" y="4689455"/>
            <a:ext cx="889289" cy="461665"/>
          </a:xfrm>
          <a:prstGeom prst="rect">
            <a:avLst/>
          </a:prstGeom>
          <a:solidFill>
            <a:schemeClr val="bg1">
              <a:lumMod val="85000"/>
            </a:schemeClr>
          </a:solidFill>
          <a:ln>
            <a:solidFill>
              <a:schemeClr val="tx1"/>
            </a:solidFill>
          </a:ln>
        </p:spPr>
        <p:txBody>
          <a:bodyPr wrap="square" rtlCol="0">
            <a:spAutoFit/>
          </a:bodyPr>
          <a:lstStyle/>
          <a:p>
            <a:r>
              <a:rPr lang="en-US" sz="2400" dirty="0"/>
              <a:t>LLM</a:t>
            </a:r>
          </a:p>
        </p:txBody>
      </p:sp>
      <p:cxnSp>
        <p:nvCxnSpPr>
          <p:cNvPr id="30" name="Connector: Elbow 29">
            <a:extLst>
              <a:ext uri="{FF2B5EF4-FFF2-40B4-BE49-F238E27FC236}">
                <a16:creationId xmlns:a16="http://schemas.microsoft.com/office/drawing/2014/main" id="{15FB31B1-6156-75F5-8736-DAF8B388B018}"/>
              </a:ext>
            </a:extLst>
          </p:cNvPr>
          <p:cNvCxnSpPr>
            <a:cxnSpLocks/>
            <a:stCxn id="8" idx="2"/>
            <a:endCxn id="143" idx="1"/>
          </p:cNvCxnSpPr>
          <p:nvPr/>
        </p:nvCxnSpPr>
        <p:spPr>
          <a:xfrm rot="16200000" flipH="1">
            <a:off x="1027353" y="4760267"/>
            <a:ext cx="944833" cy="524189"/>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7590F142-3459-820E-1767-564EEB6A4FB1}"/>
              </a:ext>
            </a:extLst>
          </p:cNvPr>
          <p:cNvCxnSpPr>
            <a:cxnSpLocks/>
            <a:stCxn id="8" idx="0"/>
            <a:endCxn id="37" idx="1"/>
          </p:cNvCxnSpPr>
          <p:nvPr/>
        </p:nvCxnSpPr>
        <p:spPr>
          <a:xfrm rot="5400000" flipH="1" flipV="1">
            <a:off x="1115087" y="3318654"/>
            <a:ext cx="953770" cy="708595"/>
          </a:xfrm>
          <a:prstGeom prst="bentConnector2">
            <a:avLst/>
          </a:prstGeom>
          <a:ln>
            <a:solidFill>
              <a:srgbClr val="C000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44" name="Connector: Elbow 43">
            <a:extLst>
              <a:ext uri="{FF2B5EF4-FFF2-40B4-BE49-F238E27FC236}">
                <a16:creationId xmlns:a16="http://schemas.microsoft.com/office/drawing/2014/main" id="{8F715623-61CD-64A7-CDBF-28609E76D17E}"/>
              </a:ext>
            </a:extLst>
          </p:cNvPr>
          <p:cNvCxnSpPr>
            <a:cxnSpLocks/>
            <a:stCxn id="5" idx="3"/>
            <a:endCxn id="14" idx="0"/>
          </p:cNvCxnSpPr>
          <p:nvPr/>
        </p:nvCxnSpPr>
        <p:spPr>
          <a:xfrm>
            <a:off x="7812909" y="3268452"/>
            <a:ext cx="921109" cy="365924"/>
          </a:xfrm>
          <a:prstGeom prst="bentConnector2">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Connector: Elbow 45">
            <a:extLst>
              <a:ext uri="{FF2B5EF4-FFF2-40B4-BE49-F238E27FC236}">
                <a16:creationId xmlns:a16="http://schemas.microsoft.com/office/drawing/2014/main" id="{14B10B9E-57C9-6B57-0115-C7A2F1143415}"/>
              </a:ext>
            </a:extLst>
          </p:cNvPr>
          <p:cNvCxnSpPr>
            <a:cxnSpLocks/>
            <a:stCxn id="6" idx="3"/>
            <a:endCxn id="22" idx="2"/>
          </p:cNvCxnSpPr>
          <p:nvPr/>
        </p:nvCxnSpPr>
        <p:spPr>
          <a:xfrm flipV="1">
            <a:off x="7979444" y="5151120"/>
            <a:ext cx="754573" cy="353943"/>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48" name="Connector: Elbow 47">
            <a:extLst>
              <a:ext uri="{FF2B5EF4-FFF2-40B4-BE49-F238E27FC236}">
                <a16:creationId xmlns:a16="http://schemas.microsoft.com/office/drawing/2014/main" id="{1927B8D1-012C-D052-D5C6-73D8AA26BF92}"/>
              </a:ext>
            </a:extLst>
          </p:cNvPr>
          <p:cNvCxnSpPr>
            <a:cxnSpLocks/>
            <a:stCxn id="22" idx="3"/>
            <a:endCxn id="7" idx="0"/>
          </p:cNvCxnSpPr>
          <p:nvPr/>
        </p:nvCxnSpPr>
        <p:spPr>
          <a:xfrm>
            <a:off x="9178661" y="4920288"/>
            <a:ext cx="1389728" cy="520640"/>
          </a:xfrm>
          <a:prstGeom prst="bentConnector2">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51" name="Connector: Elbow 50">
            <a:extLst>
              <a:ext uri="{FF2B5EF4-FFF2-40B4-BE49-F238E27FC236}">
                <a16:creationId xmlns:a16="http://schemas.microsoft.com/office/drawing/2014/main" id="{A0CFA528-815F-DCD8-31FB-1A716F5FCE1B}"/>
              </a:ext>
            </a:extLst>
          </p:cNvPr>
          <p:cNvCxnSpPr>
            <a:cxnSpLocks/>
            <a:stCxn id="14" idx="3"/>
            <a:endCxn id="15" idx="2"/>
          </p:cNvCxnSpPr>
          <p:nvPr/>
        </p:nvCxnSpPr>
        <p:spPr>
          <a:xfrm flipV="1">
            <a:off x="9178662" y="3393197"/>
            <a:ext cx="1389726" cy="472012"/>
          </a:xfrm>
          <a:prstGeom prst="bentConnector2">
            <a:avLst/>
          </a:prstGeom>
          <a:ln>
            <a:solidFill>
              <a:srgbClr val="C00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77A058B7-81F7-41E3-F4EC-64C96B5FAE9E}"/>
              </a:ext>
            </a:extLst>
          </p:cNvPr>
          <p:cNvCxnSpPr>
            <a:cxnSpLocks/>
            <a:stCxn id="8" idx="3"/>
            <a:endCxn id="22" idx="1"/>
          </p:cNvCxnSpPr>
          <p:nvPr/>
        </p:nvCxnSpPr>
        <p:spPr>
          <a:xfrm>
            <a:off x="2376170" y="4349891"/>
            <a:ext cx="5913202" cy="570397"/>
          </a:xfrm>
          <a:prstGeom prst="straightConnector1">
            <a:avLst/>
          </a:prstGeom>
          <a:ln>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B169BCE2-0CB3-DB01-8A59-6B05C006CA31}"/>
              </a:ext>
            </a:extLst>
          </p:cNvPr>
          <p:cNvSpPr txBox="1"/>
          <p:nvPr/>
        </p:nvSpPr>
        <p:spPr>
          <a:xfrm>
            <a:off x="0" y="6415471"/>
            <a:ext cx="8858250" cy="369332"/>
          </a:xfrm>
          <a:prstGeom prst="rect">
            <a:avLst/>
          </a:prstGeom>
          <a:noFill/>
          <a:ln>
            <a:noFill/>
          </a:ln>
        </p:spPr>
        <p:txBody>
          <a:bodyPr wrap="square" rtlCol="0">
            <a:spAutoFit/>
          </a:bodyPr>
          <a:lstStyle/>
          <a:p>
            <a:pPr algn="l"/>
            <a:r>
              <a:rPr lang="en-US" sz="1600" dirty="0">
                <a:latin typeface="Arial"/>
                <a:cs typeface="Segoe UI" panose="020B0502040204020203" pitchFamily="34" charset="0"/>
              </a:rPr>
              <a:t>[Under Submission: </a:t>
            </a:r>
            <a:r>
              <a:rPr lang="en-US" i="1" dirty="0">
                <a:latin typeface="LinBiolinumTB"/>
                <a:cs typeface="Segoe UI" panose="020B0502040204020203" pitchFamily="34" charset="0"/>
              </a:rPr>
              <a:t>C</a:t>
            </a:r>
            <a:r>
              <a:rPr lang="en-US" sz="1800" b="0" i="1" u="none" strike="noStrike" baseline="0" dirty="0">
                <a:latin typeface="LinBiolinumTB"/>
              </a:rPr>
              <a:t>ooper: Learning what to teach language models for code generation</a:t>
            </a:r>
            <a:r>
              <a:rPr lang="en-US" sz="1600" dirty="0">
                <a:latin typeface="Arial"/>
                <a:cs typeface="Segoe UI" panose="020B0502040204020203" pitchFamily="34" charset="0"/>
              </a:rPr>
              <a:t>]</a:t>
            </a:r>
            <a:endParaRPr lang="en-US" sz="1600" i="1" dirty="0">
              <a:latin typeface="Arial"/>
              <a:cs typeface="Segoe UI" panose="020B0502040204020203" pitchFamily="34" charset="0"/>
            </a:endParaRPr>
          </a:p>
        </p:txBody>
      </p:sp>
      <p:sp>
        <p:nvSpPr>
          <p:cNvPr id="73" name="Content Placeholder 2">
            <a:extLst>
              <a:ext uri="{FF2B5EF4-FFF2-40B4-BE49-F238E27FC236}">
                <a16:creationId xmlns:a16="http://schemas.microsoft.com/office/drawing/2014/main" id="{4D692694-ACD0-45D6-FA2F-1367AD1259A7}"/>
              </a:ext>
            </a:extLst>
          </p:cNvPr>
          <p:cNvSpPr txBox="1">
            <a:spLocks/>
          </p:cNvSpPr>
          <p:nvPr/>
        </p:nvSpPr>
        <p:spPr>
          <a:xfrm>
            <a:off x="2403559" y="1844897"/>
            <a:ext cx="9788441" cy="4494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rgbClr val="00B050"/>
                </a:solidFill>
              </a:rPr>
              <a:t>Code similarity based on properties (like method names, use of regex, …)</a:t>
            </a:r>
          </a:p>
        </p:txBody>
      </p:sp>
      <p:cxnSp>
        <p:nvCxnSpPr>
          <p:cNvPr id="79" name="Straight Arrow Connector 78">
            <a:extLst>
              <a:ext uri="{FF2B5EF4-FFF2-40B4-BE49-F238E27FC236}">
                <a16:creationId xmlns:a16="http://schemas.microsoft.com/office/drawing/2014/main" id="{EFA84D5A-1CE8-826F-6539-0DB551C8D2BB}"/>
              </a:ext>
            </a:extLst>
          </p:cNvPr>
          <p:cNvCxnSpPr>
            <a:cxnSpLocks/>
            <a:endCxn id="5" idx="1"/>
          </p:cNvCxnSpPr>
          <p:nvPr/>
        </p:nvCxnSpPr>
        <p:spPr>
          <a:xfrm flipV="1">
            <a:off x="3610755" y="3268452"/>
            <a:ext cx="1175924" cy="16432"/>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81" name="Straight Arrow Connector 80">
            <a:extLst>
              <a:ext uri="{FF2B5EF4-FFF2-40B4-BE49-F238E27FC236}">
                <a16:creationId xmlns:a16="http://schemas.microsoft.com/office/drawing/2014/main" id="{A2BEDCC1-B41C-95FE-D60E-D7BC1425EAB9}"/>
              </a:ext>
            </a:extLst>
          </p:cNvPr>
          <p:cNvCxnSpPr>
            <a:cxnSpLocks/>
            <a:stCxn id="76" idx="3"/>
            <a:endCxn id="6" idx="1"/>
          </p:cNvCxnSpPr>
          <p:nvPr/>
        </p:nvCxnSpPr>
        <p:spPr>
          <a:xfrm flipV="1">
            <a:off x="4297262" y="5505063"/>
            <a:ext cx="319631" cy="839"/>
          </a:xfrm>
          <a:prstGeom prst="straightConnector1">
            <a:avLst/>
          </a:prstGeom>
          <a:ln>
            <a:solidFill>
              <a:srgbClr val="00B050"/>
            </a:solidFill>
            <a:tailEnd type="arrow"/>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99074E08-D059-3B3A-D07F-D03AE928B9AB}"/>
              </a:ext>
            </a:extLst>
          </p:cNvPr>
          <p:cNvSpPr txBox="1"/>
          <p:nvPr/>
        </p:nvSpPr>
        <p:spPr>
          <a:xfrm>
            <a:off x="4786679" y="2914509"/>
            <a:ext cx="3026230" cy="707886"/>
          </a:xfrm>
          <a:prstGeom prst="rect">
            <a:avLst/>
          </a:prstGeom>
          <a:solidFill>
            <a:schemeClr val="accent2">
              <a:lumMod val="20000"/>
              <a:lumOff val="80000"/>
            </a:schemeClr>
          </a:solidFill>
          <a:ln>
            <a:solidFill>
              <a:srgbClr val="FFC000"/>
            </a:solidFill>
          </a:ln>
        </p:spPr>
        <p:txBody>
          <a:bodyPr wrap="square" rtlCol="0">
            <a:spAutoFit/>
          </a:bodyPr>
          <a:lstStyle/>
          <a:p>
            <a:r>
              <a:rPr lang="en-US" sz="2000" dirty="0"/>
              <a:t>Remove letters ‘a’ and ‘z’</a:t>
            </a:r>
          </a:p>
          <a:p>
            <a:r>
              <a:rPr lang="en-US" sz="2000" b="1" dirty="0" err="1">
                <a:solidFill>
                  <a:schemeClr val="tx2">
                    <a:lumMod val="75000"/>
                    <a:lumOff val="25000"/>
                  </a:schemeClr>
                </a:solidFill>
              </a:rPr>
              <a:t>Text.Delete</a:t>
            </a:r>
            <a:r>
              <a:rPr lang="en-US" sz="2000" dirty="0"/>
              <a:t>(_, {‘a’, ‘z’))</a:t>
            </a:r>
          </a:p>
        </p:txBody>
      </p:sp>
      <p:sp>
        <p:nvSpPr>
          <p:cNvPr id="6" name="TextBox 5">
            <a:extLst>
              <a:ext uri="{FF2B5EF4-FFF2-40B4-BE49-F238E27FC236}">
                <a16:creationId xmlns:a16="http://schemas.microsoft.com/office/drawing/2014/main" id="{451920B1-4797-44D4-8E7E-75373A80D9A5}"/>
              </a:ext>
            </a:extLst>
          </p:cNvPr>
          <p:cNvSpPr txBox="1"/>
          <p:nvPr/>
        </p:nvSpPr>
        <p:spPr>
          <a:xfrm>
            <a:off x="4616893" y="5151120"/>
            <a:ext cx="3362551" cy="707886"/>
          </a:xfrm>
          <a:prstGeom prst="rect">
            <a:avLst/>
          </a:prstGeom>
          <a:solidFill>
            <a:schemeClr val="accent2">
              <a:lumMod val="20000"/>
              <a:lumOff val="80000"/>
            </a:schemeClr>
          </a:solidFill>
          <a:ln>
            <a:solidFill>
              <a:srgbClr val="FFC000"/>
            </a:solidFill>
          </a:ln>
        </p:spPr>
        <p:txBody>
          <a:bodyPr wrap="square" rtlCol="0">
            <a:spAutoFit/>
          </a:bodyPr>
          <a:lstStyle/>
          <a:p>
            <a:r>
              <a:rPr lang="en-US" sz="2000" dirty="0"/>
              <a:t>Replace digits by ‘x’.</a:t>
            </a:r>
          </a:p>
          <a:p>
            <a:r>
              <a:rPr lang="en-US" sz="2000" b="1" dirty="0" err="1">
                <a:solidFill>
                  <a:schemeClr val="tx2">
                    <a:lumMod val="75000"/>
                    <a:lumOff val="25000"/>
                  </a:schemeClr>
                </a:solidFill>
              </a:rPr>
              <a:t>Text.Replace</a:t>
            </a:r>
            <a:r>
              <a:rPr lang="en-US" sz="2000" dirty="0"/>
              <a:t>(_, {‘0’ .. ‘9’), ‘x’)</a:t>
            </a:r>
          </a:p>
        </p:txBody>
      </p:sp>
      <p:sp>
        <p:nvSpPr>
          <p:cNvPr id="7" name="TextBox 6">
            <a:extLst>
              <a:ext uri="{FF2B5EF4-FFF2-40B4-BE49-F238E27FC236}">
                <a16:creationId xmlns:a16="http://schemas.microsoft.com/office/drawing/2014/main" id="{7B49B45A-1F0F-93B4-36CD-626F372D7006}"/>
              </a:ext>
            </a:extLst>
          </p:cNvPr>
          <p:cNvSpPr txBox="1"/>
          <p:nvPr/>
        </p:nvSpPr>
        <p:spPr>
          <a:xfrm>
            <a:off x="9073058" y="5440928"/>
            <a:ext cx="2990661" cy="400110"/>
          </a:xfrm>
          <a:prstGeom prst="rect">
            <a:avLst/>
          </a:prstGeom>
          <a:solidFill>
            <a:schemeClr val="bg1"/>
          </a:solidFill>
          <a:ln>
            <a:solidFill>
              <a:schemeClr val="tx1"/>
            </a:solidFill>
          </a:ln>
        </p:spPr>
        <p:txBody>
          <a:bodyPr wrap="square" rtlCol="0">
            <a:spAutoFit/>
          </a:bodyPr>
          <a:lstStyle/>
          <a:p>
            <a:r>
              <a:rPr lang="en-US" sz="2000" b="1" dirty="0" err="1">
                <a:solidFill>
                  <a:schemeClr val="tx2">
                    <a:lumMod val="75000"/>
                    <a:lumOff val="25000"/>
                  </a:schemeClr>
                </a:solidFill>
              </a:rPr>
              <a:t>Text.Delete</a:t>
            </a:r>
            <a:r>
              <a:rPr lang="en-US" sz="2000" dirty="0"/>
              <a:t>(_, {‘a’ .. ‘z’))</a:t>
            </a:r>
          </a:p>
        </p:txBody>
      </p:sp>
      <p:sp>
        <p:nvSpPr>
          <p:cNvPr id="15" name="TextBox 14">
            <a:extLst>
              <a:ext uri="{FF2B5EF4-FFF2-40B4-BE49-F238E27FC236}">
                <a16:creationId xmlns:a16="http://schemas.microsoft.com/office/drawing/2014/main" id="{9A003DA8-2F48-E308-7494-BCD434EBB36C}"/>
              </a:ext>
            </a:extLst>
          </p:cNvPr>
          <p:cNvSpPr txBox="1"/>
          <p:nvPr/>
        </p:nvSpPr>
        <p:spPr>
          <a:xfrm>
            <a:off x="9073057" y="2993087"/>
            <a:ext cx="2990661" cy="400110"/>
          </a:xfrm>
          <a:prstGeom prst="rect">
            <a:avLst/>
          </a:prstGeom>
          <a:solidFill>
            <a:schemeClr val="bg1"/>
          </a:solidFill>
          <a:ln>
            <a:solidFill>
              <a:schemeClr val="tx1"/>
            </a:solidFill>
          </a:ln>
        </p:spPr>
        <p:txBody>
          <a:bodyPr wrap="square" rtlCol="0">
            <a:spAutoFit/>
          </a:bodyPr>
          <a:lstStyle/>
          <a:p>
            <a:r>
              <a:rPr lang="en-US" sz="2000" b="1" dirty="0" err="1">
                <a:solidFill>
                  <a:schemeClr val="tx2">
                    <a:lumMod val="75000"/>
                    <a:lumOff val="25000"/>
                  </a:schemeClr>
                </a:solidFill>
              </a:rPr>
              <a:t>Text.Delete</a:t>
            </a:r>
            <a:r>
              <a:rPr lang="en-US" sz="2000" dirty="0"/>
              <a:t>(_, {‘a’ -‘z’))</a:t>
            </a:r>
          </a:p>
        </p:txBody>
      </p:sp>
      <p:grpSp>
        <p:nvGrpSpPr>
          <p:cNvPr id="28" name="Group 27">
            <a:extLst>
              <a:ext uri="{FF2B5EF4-FFF2-40B4-BE49-F238E27FC236}">
                <a16:creationId xmlns:a16="http://schemas.microsoft.com/office/drawing/2014/main" id="{FA073671-C06C-86FB-9CFD-AB34327ADF06}"/>
              </a:ext>
            </a:extLst>
          </p:cNvPr>
          <p:cNvGrpSpPr>
            <a:grpSpLocks noChangeAspect="1"/>
          </p:cNvGrpSpPr>
          <p:nvPr/>
        </p:nvGrpSpPr>
        <p:grpSpPr>
          <a:xfrm>
            <a:off x="1946270" y="2842123"/>
            <a:ext cx="1541823" cy="707886"/>
            <a:chOff x="7532468" y="3677403"/>
            <a:chExt cx="3367223" cy="1596002"/>
          </a:xfrm>
        </p:grpSpPr>
        <p:grpSp>
          <p:nvGrpSpPr>
            <p:cNvPr id="29" name="Group 28">
              <a:extLst>
                <a:ext uri="{FF2B5EF4-FFF2-40B4-BE49-F238E27FC236}">
                  <a16:creationId xmlns:a16="http://schemas.microsoft.com/office/drawing/2014/main" id="{E6F374C2-F9B6-1569-D540-310C8A1084F8}"/>
                </a:ext>
              </a:extLst>
            </p:cNvPr>
            <p:cNvGrpSpPr>
              <a:grpSpLocks noChangeAspect="1"/>
            </p:cNvGrpSpPr>
            <p:nvPr/>
          </p:nvGrpSpPr>
          <p:grpSpPr>
            <a:xfrm>
              <a:off x="9775033" y="3677404"/>
              <a:ext cx="1124658" cy="1596001"/>
              <a:chOff x="7273696" y="2955910"/>
              <a:chExt cx="1325986" cy="1881697"/>
            </a:xfrm>
          </p:grpSpPr>
          <p:sp>
            <p:nvSpPr>
              <p:cNvPr id="39" name="Oval 38">
                <a:extLst>
                  <a:ext uri="{FF2B5EF4-FFF2-40B4-BE49-F238E27FC236}">
                    <a16:creationId xmlns:a16="http://schemas.microsoft.com/office/drawing/2014/main" id="{F2D88E1F-E2C8-A344-F122-CEE0A9DA326B}"/>
                  </a:ext>
                </a:extLst>
              </p:cNvPr>
              <p:cNvSpPr/>
              <p:nvPr/>
            </p:nvSpPr>
            <p:spPr>
              <a:xfrm>
                <a:off x="7273696"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35C06A8E-57A2-64A4-2101-F2F2E924E296}"/>
                  </a:ext>
                </a:extLst>
              </p:cNvPr>
              <p:cNvSpPr/>
              <p:nvPr/>
            </p:nvSpPr>
            <p:spPr>
              <a:xfrm>
                <a:off x="7273696"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8D98FFE2-A1BC-F904-BE8D-FFBCF1639DF2}"/>
                  </a:ext>
                </a:extLst>
              </p:cNvPr>
              <p:cNvSpPr/>
              <p:nvPr/>
            </p:nvSpPr>
            <p:spPr>
              <a:xfrm>
                <a:off x="7273696"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F11B7E72-9D7D-9214-9929-DC24075D478F}"/>
                  </a:ext>
                </a:extLst>
              </p:cNvPr>
              <p:cNvSpPr/>
              <p:nvPr/>
            </p:nvSpPr>
            <p:spPr>
              <a:xfrm>
                <a:off x="7273696"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093BC65E-73CE-ED45-7F05-E1D59A950411}"/>
                  </a:ext>
                </a:extLst>
              </p:cNvPr>
              <p:cNvSpPr/>
              <p:nvPr/>
            </p:nvSpPr>
            <p:spPr>
              <a:xfrm>
                <a:off x="8242592"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773D3736-2E1F-12C1-4E61-C4231E135D09}"/>
                  </a:ext>
                </a:extLst>
              </p:cNvPr>
              <p:cNvSpPr/>
              <p:nvPr/>
            </p:nvSpPr>
            <p:spPr>
              <a:xfrm>
                <a:off x="8242592"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BECA6534-4895-B144-71A4-4241EC3D8950}"/>
                  </a:ext>
                </a:extLst>
              </p:cNvPr>
              <p:cNvSpPr/>
              <p:nvPr/>
            </p:nvSpPr>
            <p:spPr>
              <a:xfrm>
                <a:off x="8242592"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E348E514-E068-85F8-5389-FE025600179A}"/>
                  </a:ext>
                </a:extLst>
              </p:cNvPr>
              <p:cNvSpPr/>
              <p:nvPr/>
            </p:nvSpPr>
            <p:spPr>
              <a:xfrm>
                <a:off x="8242592"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2" name="Straight Arrow Connector 51">
                <a:extLst>
                  <a:ext uri="{FF2B5EF4-FFF2-40B4-BE49-F238E27FC236}">
                    <a16:creationId xmlns:a16="http://schemas.microsoft.com/office/drawing/2014/main" id="{EF8B235E-F914-A34B-1650-5680A56892AC}"/>
                  </a:ext>
                </a:extLst>
              </p:cNvPr>
              <p:cNvCxnSpPr>
                <a:cxnSpLocks/>
                <a:stCxn id="39" idx="6"/>
                <a:endCxn id="45" idx="2"/>
              </p:cNvCxnSpPr>
              <p:nvPr/>
            </p:nvCxnSpPr>
            <p:spPr>
              <a:xfrm>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F15B2373-5C24-730B-F25E-7A56F637C65A}"/>
                  </a:ext>
                </a:extLst>
              </p:cNvPr>
              <p:cNvCxnSpPr>
                <a:cxnSpLocks/>
                <a:stCxn id="39" idx="6"/>
                <a:endCxn id="43" idx="2"/>
              </p:cNvCxnSpPr>
              <p:nvPr/>
            </p:nvCxnSpPr>
            <p:spPr>
              <a:xfrm>
                <a:off x="7630786" y="3134455"/>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E44F5969-675C-7F17-DA31-9B51D39A9707}"/>
                  </a:ext>
                </a:extLst>
              </p:cNvPr>
              <p:cNvCxnSpPr>
                <a:cxnSpLocks/>
                <a:endCxn id="47" idx="2"/>
              </p:cNvCxnSpPr>
              <p:nvPr/>
            </p:nvCxnSpPr>
            <p:spPr>
              <a:xfrm>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B608BD81-869A-2E04-4006-3BA9FEC18E1E}"/>
                  </a:ext>
                </a:extLst>
              </p:cNvPr>
              <p:cNvCxnSpPr>
                <a:cxnSpLocks/>
                <a:endCxn id="49" idx="2"/>
              </p:cNvCxnSpPr>
              <p:nvPr/>
            </p:nvCxnSpPr>
            <p:spPr>
              <a:xfrm>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B2A7DF9-5CA0-F194-2E22-07E6CAC4C2CD}"/>
                  </a:ext>
                </a:extLst>
              </p:cNvPr>
              <p:cNvCxnSpPr>
                <a:cxnSpLocks/>
                <a:stCxn id="40" idx="6"/>
                <a:endCxn id="43" idx="2"/>
              </p:cNvCxnSpPr>
              <p:nvPr/>
            </p:nvCxnSpPr>
            <p:spPr>
              <a:xfrm flipV="1">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A2CD571-BAAD-A9B4-CF03-84378F3AE503}"/>
                  </a:ext>
                </a:extLst>
              </p:cNvPr>
              <p:cNvCxnSpPr>
                <a:cxnSpLocks/>
                <a:stCxn id="40" idx="6"/>
                <a:endCxn id="47" idx="2"/>
              </p:cNvCxnSpPr>
              <p:nvPr/>
            </p:nvCxnSpPr>
            <p:spPr>
              <a:xfrm>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D0DD8607-A13F-50BC-6525-EC4CE1E47B30}"/>
                  </a:ext>
                </a:extLst>
              </p:cNvPr>
              <p:cNvCxnSpPr>
                <a:cxnSpLocks/>
                <a:stCxn id="40" idx="6"/>
                <a:endCxn id="49" idx="2"/>
              </p:cNvCxnSpPr>
              <p:nvPr/>
            </p:nvCxnSpPr>
            <p:spPr>
              <a:xfrm>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82485FB2-AF09-34F1-C6CD-25DA94853814}"/>
                  </a:ext>
                </a:extLst>
              </p:cNvPr>
              <p:cNvCxnSpPr>
                <a:cxnSpLocks/>
                <a:stCxn id="40" idx="6"/>
                <a:endCxn id="45" idx="2"/>
              </p:cNvCxnSpPr>
              <p:nvPr/>
            </p:nvCxnSpPr>
            <p:spPr>
              <a:xfrm>
                <a:off x="7630786" y="3642657"/>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F84C912F-8AFD-8BE0-BD89-2C779D106FD3}"/>
                  </a:ext>
                </a:extLst>
              </p:cNvPr>
              <p:cNvCxnSpPr>
                <a:cxnSpLocks/>
                <a:stCxn id="41" idx="6"/>
                <a:endCxn id="43" idx="2"/>
              </p:cNvCxnSpPr>
              <p:nvPr/>
            </p:nvCxnSpPr>
            <p:spPr>
              <a:xfrm flipV="1">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DFC1A095-F6FD-2274-9010-9CF070F67EE6}"/>
                  </a:ext>
                </a:extLst>
              </p:cNvPr>
              <p:cNvCxnSpPr>
                <a:cxnSpLocks/>
                <a:stCxn id="41" idx="6"/>
                <a:endCxn id="45" idx="2"/>
              </p:cNvCxnSpPr>
              <p:nvPr/>
            </p:nvCxnSpPr>
            <p:spPr>
              <a:xfrm flipV="1">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ADD30FD-6731-B4DE-B920-F46646153142}"/>
                  </a:ext>
                </a:extLst>
              </p:cNvPr>
              <p:cNvCxnSpPr>
                <a:cxnSpLocks/>
                <a:stCxn id="41" idx="6"/>
              </p:cNvCxnSpPr>
              <p:nvPr/>
            </p:nvCxnSpPr>
            <p:spPr>
              <a:xfrm>
                <a:off x="7630786" y="4150859"/>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B7FFE547-3024-4A01-5A8D-58B33284D8D1}"/>
                  </a:ext>
                </a:extLst>
              </p:cNvPr>
              <p:cNvCxnSpPr>
                <a:cxnSpLocks/>
                <a:stCxn id="41" idx="6"/>
              </p:cNvCxnSpPr>
              <p:nvPr/>
            </p:nvCxnSpPr>
            <p:spPr>
              <a:xfrm>
                <a:off x="7630786" y="4150859"/>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56C7311F-E08B-2BAB-83B1-EC30631E8308}"/>
                  </a:ext>
                </a:extLst>
              </p:cNvPr>
              <p:cNvCxnSpPr>
                <a:cxnSpLocks/>
                <a:stCxn id="42" idx="6"/>
              </p:cNvCxnSpPr>
              <p:nvPr/>
            </p:nvCxnSpPr>
            <p:spPr>
              <a:xfrm flipV="1">
                <a:off x="7630786" y="4659061"/>
                <a:ext cx="611806" cy="1"/>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88FC613C-C6F2-594D-9EBE-22BF11EB85D1}"/>
                  </a:ext>
                </a:extLst>
              </p:cNvPr>
              <p:cNvCxnSpPr>
                <a:cxnSpLocks/>
                <a:stCxn id="42" idx="6"/>
                <a:endCxn id="47" idx="2"/>
              </p:cNvCxnSpPr>
              <p:nvPr/>
            </p:nvCxnSpPr>
            <p:spPr>
              <a:xfrm flipV="1">
                <a:off x="7630786" y="4150859"/>
                <a:ext cx="611806" cy="50820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41345CA8-9D1A-9544-81E5-54214E9B403D}"/>
                  </a:ext>
                </a:extLst>
              </p:cNvPr>
              <p:cNvCxnSpPr>
                <a:cxnSpLocks/>
                <a:stCxn id="42" idx="6"/>
              </p:cNvCxnSpPr>
              <p:nvPr/>
            </p:nvCxnSpPr>
            <p:spPr>
              <a:xfrm flipV="1">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DC9576AB-2134-5BB2-C878-732FF0F4C297}"/>
                  </a:ext>
                </a:extLst>
              </p:cNvPr>
              <p:cNvCxnSpPr>
                <a:cxnSpLocks/>
                <a:stCxn id="42" idx="6"/>
              </p:cNvCxnSpPr>
              <p:nvPr/>
            </p:nvCxnSpPr>
            <p:spPr>
              <a:xfrm flipV="1">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C4CA243C-E789-4265-FE71-6835669E9019}"/>
                </a:ext>
              </a:extLst>
            </p:cNvPr>
            <p:cNvGrpSpPr>
              <a:grpSpLocks noChangeAspect="1"/>
            </p:cNvGrpSpPr>
            <p:nvPr/>
          </p:nvGrpSpPr>
          <p:grpSpPr>
            <a:xfrm>
              <a:off x="7532468" y="3677403"/>
              <a:ext cx="1596001" cy="1596001"/>
              <a:chOff x="4896194" y="3520349"/>
              <a:chExt cx="1004133" cy="1004133"/>
            </a:xfrm>
          </p:grpSpPr>
          <p:sp>
            <p:nvSpPr>
              <p:cNvPr id="37" name="Rectangle 36">
                <a:extLst>
                  <a:ext uri="{FF2B5EF4-FFF2-40B4-BE49-F238E27FC236}">
                    <a16:creationId xmlns:a16="http://schemas.microsoft.com/office/drawing/2014/main" id="{742DFD72-1914-17D7-10B0-5C2DBCF3BA4C}"/>
                  </a:ext>
                </a:extLst>
              </p:cNvPr>
              <p:cNvSpPr/>
              <p:nvPr/>
            </p:nvSpPr>
            <p:spPr>
              <a:xfrm>
                <a:off x="4896194" y="3520349"/>
                <a:ext cx="1004133" cy="100413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2" descr="OpenAI Logo">
                <a:extLst>
                  <a:ext uri="{FF2B5EF4-FFF2-40B4-BE49-F238E27FC236}">
                    <a16:creationId xmlns:a16="http://schemas.microsoft.com/office/drawing/2014/main" id="{A36A42C4-1682-F717-9353-5626C15D8B83}"/>
                  </a:ext>
                </a:extLst>
              </p:cNvPr>
              <p:cNvPicPr>
                <a:picLocks noChangeAspect="1" noChangeArrowheads="1"/>
              </p:cNvPicPr>
              <p:nvPr/>
            </p:nvPicPr>
            <p:blipFill>
              <a:blip r:embed="rId3">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5045788" y="3668051"/>
                <a:ext cx="694481" cy="704062"/>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33" name="Straight Connector 32">
              <a:extLst>
                <a:ext uri="{FF2B5EF4-FFF2-40B4-BE49-F238E27FC236}">
                  <a16:creationId xmlns:a16="http://schemas.microsoft.com/office/drawing/2014/main" id="{3B74D790-B4B2-79B7-CC14-A98868A9374A}"/>
                </a:ext>
              </a:extLst>
            </p:cNvPr>
            <p:cNvCxnSpPr>
              <a:endCxn id="39" idx="2"/>
            </p:cNvCxnSpPr>
            <p:nvPr/>
          </p:nvCxnSpPr>
          <p:spPr>
            <a:xfrm>
              <a:off x="9128469" y="3828840"/>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00EDACAA-95CC-3ABC-CDAB-8829BCCBD477}"/>
                </a:ext>
              </a:extLst>
            </p:cNvPr>
            <p:cNvCxnSpPr/>
            <p:nvPr/>
          </p:nvCxnSpPr>
          <p:spPr>
            <a:xfrm>
              <a:off x="9148879" y="428422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FAA9D0A-9E0C-A9C2-18FE-C541B86641CC}"/>
                </a:ext>
              </a:extLst>
            </p:cNvPr>
            <p:cNvCxnSpPr/>
            <p:nvPr/>
          </p:nvCxnSpPr>
          <p:spPr>
            <a:xfrm>
              <a:off x="9128469" y="517065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E79A671-517A-5A8F-0855-92947D5D8D6F}"/>
                </a:ext>
              </a:extLst>
            </p:cNvPr>
            <p:cNvCxnSpPr/>
            <p:nvPr/>
          </p:nvCxnSpPr>
          <p:spPr>
            <a:xfrm>
              <a:off x="9128518" y="4739616"/>
              <a:ext cx="646564" cy="1"/>
            </a:xfrm>
            <a:prstGeom prst="line">
              <a:avLst/>
            </a:prstGeom>
          </p:spPr>
          <p:style>
            <a:lnRef idx="2">
              <a:schemeClr val="accent1"/>
            </a:lnRef>
            <a:fillRef idx="0">
              <a:schemeClr val="accent1"/>
            </a:fillRef>
            <a:effectRef idx="1">
              <a:schemeClr val="accent1"/>
            </a:effectRef>
            <a:fontRef idx="minor">
              <a:schemeClr val="tx1"/>
            </a:fontRef>
          </p:style>
        </p:cxnSp>
      </p:grpSp>
      <p:graphicFrame>
        <p:nvGraphicFramePr>
          <p:cNvPr id="76" name="Table 75">
            <a:extLst>
              <a:ext uri="{FF2B5EF4-FFF2-40B4-BE49-F238E27FC236}">
                <a16:creationId xmlns:a16="http://schemas.microsoft.com/office/drawing/2014/main" id="{E5713558-0187-CA2E-EE41-F25F5347666B}"/>
              </a:ext>
            </a:extLst>
          </p:cNvPr>
          <p:cNvGraphicFramePr>
            <a:graphicFrameLocks noGrp="1"/>
          </p:cNvGraphicFramePr>
          <p:nvPr>
            <p:extLst>
              <p:ext uri="{D42A27DB-BD31-4B8C-83A1-F6EECF244321}">
                <p14:modId xmlns:p14="http://schemas.microsoft.com/office/powerpoint/2010/main" val="3731783627"/>
              </p:ext>
            </p:extLst>
          </p:nvPr>
        </p:nvGraphicFramePr>
        <p:xfrm>
          <a:off x="3610934" y="5166713"/>
          <a:ext cx="686328" cy="678378"/>
        </p:xfrm>
        <a:graphic>
          <a:graphicData uri="http://schemas.openxmlformats.org/drawingml/2006/table">
            <a:tbl>
              <a:tblPr bandRow="1">
                <a:tableStyleId>{5940675A-B579-460E-94D1-54222C63F5DA}</a:tableStyleId>
              </a:tblPr>
              <a:tblGrid>
                <a:gridCol w="228776">
                  <a:extLst>
                    <a:ext uri="{9D8B030D-6E8A-4147-A177-3AD203B41FA5}">
                      <a16:colId xmlns:a16="http://schemas.microsoft.com/office/drawing/2014/main" val="3502571168"/>
                    </a:ext>
                  </a:extLst>
                </a:gridCol>
                <a:gridCol w="228776">
                  <a:extLst>
                    <a:ext uri="{9D8B030D-6E8A-4147-A177-3AD203B41FA5}">
                      <a16:colId xmlns:a16="http://schemas.microsoft.com/office/drawing/2014/main" val="3569007396"/>
                    </a:ext>
                  </a:extLst>
                </a:gridCol>
                <a:gridCol w="228776">
                  <a:extLst>
                    <a:ext uri="{9D8B030D-6E8A-4147-A177-3AD203B41FA5}">
                      <a16:colId xmlns:a16="http://schemas.microsoft.com/office/drawing/2014/main" val="50009229"/>
                    </a:ext>
                  </a:extLst>
                </a:gridCol>
              </a:tblGrid>
              <a:tr h="226126">
                <a:tc>
                  <a:txBody>
                    <a:bodyPr/>
                    <a:lstStyle/>
                    <a:p>
                      <a:endParaRPr lang="en-US" sz="800"/>
                    </a:p>
                  </a:txBody>
                  <a:tcPr marL="0" marR="0"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6">
                        <a:lumMod val="20000"/>
                        <a:lumOff val="80000"/>
                        <a:alpha val="34000"/>
                      </a:schemeClr>
                    </a:solidFill>
                  </a:tcPr>
                </a:tc>
                <a:tc>
                  <a:txBody>
                    <a:bodyPr/>
                    <a:lstStyle/>
                    <a:p>
                      <a:endParaRPr lang="en-US" sz="800" dirty="0"/>
                    </a:p>
                  </a:txBody>
                  <a:tcPr marL="0" marR="0" marT="0" marB="0">
                    <a:lnT w="28575"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en-US" sz="800" dirty="0"/>
                    </a:p>
                  </a:txBody>
                  <a:tcPr marL="0" marR="0"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6">
                        <a:lumMod val="20000"/>
                        <a:lumOff val="80000"/>
                        <a:alpha val="20000"/>
                      </a:schemeClr>
                    </a:solidFill>
                  </a:tcPr>
                </a:tc>
                <a:extLst>
                  <a:ext uri="{0D108BD9-81ED-4DB2-BD59-A6C34878D82A}">
                    <a16:rowId xmlns:a16="http://schemas.microsoft.com/office/drawing/2014/main" val="2642886461"/>
                  </a:ext>
                </a:extLst>
              </a:tr>
              <a:tr h="226126">
                <a:tc>
                  <a:txBody>
                    <a:bodyPr/>
                    <a:lstStyle/>
                    <a:p>
                      <a:endParaRPr lang="en-US" sz="800"/>
                    </a:p>
                  </a:txBody>
                  <a:tcPr marL="0" marR="0" marT="0" marB="0">
                    <a:lnL w="28575"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en-US" sz="800"/>
                    </a:p>
                  </a:txBody>
                  <a:tcPr marL="0" marR="0" marT="0" marB="0">
                    <a:solidFill>
                      <a:schemeClr val="accent6">
                        <a:lumMod val="60000"/>
                        <a:lumOff val="40000"/>
                        <a:alpha val="11000"/>
                      </a:schemeClr>
                    </a:solidFill>
                  </a:tcPr>
                </a:tc>
                <a:tc>
                  <a:txBody>
                    <a:bodyPr/>
                    <a:lstStyle/>
                    <a:p>
                      <a:endParaRPr lang="en-US" sz="800"/>
                    </a:p>
                  </a:txBody>
                  <a:tcPr marL="0" marR="0" marT="0" marB="0">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03716503"/>
                  </a:ext>
                </a:extLst>
              </a:tr>
              <a:tr h="226126">
                <a:tc>
                  <a:txBody>
                    <a:bodyPr/>
                    <a:lstStyle/>
                    <a:p>
                      <a:endParaRPr lang="en-US" sz="800"/>
                    </a:p>
                  </a:txBody>
                  <a:tcPr marL="0" marR="0" marT="0" marB="0">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800" dirty="0"/>
                    </a:p>
                  </a:txBody>
                  <a:tcPr marL="0" marR="0" marT="0" marB="0">
                    <a:lnB w="28575" cap="flat" cmpd="sng" algn="ctr">
                      <a:solidFill>
                        <a:schemeClr val="tx1"/>
                      </a:solidFill>
                      <a:prstDash val="solid"/>
                      <a:round/>
                      <a:headEnd type="none" w="med" len="med"/>
                      <a:tailEnd type="none" w="med" len="med"/>
                    </a:lnB>
                  </a:tcPr>
                </a:tc>
                <a:tc>
                  <a:txBody>
                    <a:bodyPr/>
                    <a:lstStyle/>
                    <a:p>
                      <a:endParaRPr lang="en-US" sz="800" dirty="0"/>
                    </a:p>
                  </a:txBody>
                  <a:tcPr marL="0" marR="0" marT="0" marB="0">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4245618912"/>
                  </a:ext>
                </a:extLst>
              </a:tr>
            </a:tbl>
          </a:graphicData>
        </a:graphic>
      </p:graphicFrame>
      <p:cxnSp>
        <p:nvCxnSpPr>
          <p:cNvPr id="183" name="Straight Arrow Connector 182">
            <a:extLst>
              <a:ext uri="{FF2B5EF4-FFF2-40B4-BE49-F238E27FC236}">
                <a16:creationId xmlns:a16="http://schemas.microsoft.com/office/drawing/2014/main" id="{D623F298-CD9E-62F4-4800-7120C62C0FEC}"/>
              </a:ext>
            </a:extLst>
          </p:cNvPr>
          <p:cNvCxnSpPr>
            <a:cxnSpLocks/>
            <a:stCxn id="8" idx="3"/>
            <a:endCxn id="14" idx="1"/>
          </p:cNvCxnSpPr>
          <p:nvPr/>
        </p:nvCxnSpPr>
        <p:spPr>
          <a:xfrm flipV="1">
            <a:off x="2376170" y="3865209"/>
            <a:ext cx="5913203" cy="48468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nvGrpSpPr>
          <p:cNvPr id="217" name="Group 216">
            <a:extLst>
              <a:ext uri="{FF2B5EF4-FFF2-40B4-BE49-F238E27FC236}">
                <a16:creationId xmlns:a16="http://schemas.microsoft.com/office/drawing/2014/main" id="{00886AD1-7AA6-C14A-CC60-92FB8B2BA7A4}"/>
              </a:ext>
            </a:extLst>
          </p:cNvPr>
          <p:cNvGrpSpPr/>
          <p:nvPr/>
        </p:nvGrpSpPr>
        <p:grpSpPr>
          <a:xfrm>
            <a:off x="1761864" y="5140836"/>
            <a:ext cx="1849093" cy="707885"/>
            <a:chOff x="1738234" y="4805411"/>
            <a:chExt cx="1849093" cy="707885"/>
          </a:xfrm>
        </p:grpSpPr>
        <p:grpSp>
          <p:nvGrpSpPr>
            <p:cNvPr id="214" name="Group 213">
              <a:extLst>
                <a:ext uri="{FF2B5EF4-FFF2-40B4-BE49-F238E27FC236}">
                  <a16:creationId xmlns:a16="http://schemas.microsoft.com/office/drawing/2014/main" id="{9456694F-0C30-1D45-41E7-268C0D8451BF}"/>
                </a:ext>
              </a:extLst>
            </p:cNvPr>
            <p:cNvGrpSpPr/>
            <p:nvPr/>
          </p:nvGrpSpPr>
          <p:grpSpPr>
            <a:xfrm>
              <a:off x="2765084" y="4805411"/>
              <a:ext cx="514971" cy="707885"/>
              <a:chOff x="2765084" y="4805411"/>
              <a:chExt cx="514971" cy="707885"/>
            </a:xfrm>
          </p:grpSpPr>
          <p:sp>
            <p:nvSpPr>
              <p:cNvPr id="145" name="Oval 144">
                <a:extLst>
                  <a:ext uri="{FF2B5EF4-FFF2-40B4-BE49-F238E27FC236}">
                    <a16:creationId xmlns:a16="http://schemas.microsoft.com/office/drawing/2014/main" id="{00868B2B-14D1-3E15-EDEA-9981CEAFE265}"/>
                  </a:ext>
                </a:extLst>
              </p:cNvPr>
              <p:cNvSpPr/>
              <p:nvPr/>
            </p:nvSpPr>
            <p:spPr>
              <a:xfrm>
                <a:off x="2765084" y="480541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Oval 145">
                <a:extLst>
                  <a:ext uri="{FF2B5EF4-FFF2-40B4-BE49-F238E27FC236}">
                    <a16:creationId xmlns:a16="http://schemas.microsoft.com/office/drawing/2014/main" id="{0525EB84-722F-6830-E424-E3816B7043EC}"/>
                  </a:ext>
                </a:extLst>
              </p:cNvPr>
              <p:cNvSpPr/>
              <p:nvPr/>
            </p:nvSpPr>
            <p:spPr>
              <a:xfrm>
                <a:off x="2765084" y="4996594"/>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Oval 146">
                <a:extLst>
                  <a:ext uri="{FF2B5EF4-FFF2-40B4-BE49-F238E27FC236}">
                    <a16:creationId xmlns:a16="http://schemas.microsoft.com/office/drawing/2014/main" id="{3C011449-0985-803C-5918-9C69F908F418}"/>
                  </a:ext>
                </a:extLst>
              </p:cNvPr>
              <p:cNvSpPr/>
              <p:nvPr/>
            </p:nvSpPr>
            <p:spPr>
              <a:xfrm>
                <a:off x="2765084" y="5187777"/>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Oval 147">
                <a:extLst>
                  <a:ext uri="{FF2B5EF4-FFF2-40B4-BE49-F238E27FC236}">
                    <a16:creationId xmlns:a16="http://schemas.microsoft.com/office/drawing/2014/main" id="{0897C858-D304-BAF8-AC37-D747A0D3BAF9}"/>
                  </a:ext>
                </a:extLst>
              </p:cNvPr>
              <p:cNvSpPr/>
              <p:nvPr/>
            </p:nvSpPr>
            <p:spPr>
              <a:xfrm>
                <a:off x="2765084" y="537896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 name="Oval 148">
                <a:extLst>
                  <a:ext uri="{FF2B5EF4-FFF2-40B4-BE49-F238E27FC236}">
                    <a16:creationId xmlns:a16="http://schemas.microsoft.com/office/drawing/2014/main" id="{BDEEDE4F-4972-48B3-A70E-5794E8C6A043}"/>
                  </a:ext>
                </a:extLst>
              </p:cNvPr>
              <p:cNvSpPr/>
              <p:nvPr/>
            </p:nvSpPr>
            <p:spPr>
              <a:xfrm>
                <a:off x="3141373" y="480541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Oval 149">
                <a:extLst>
                  <a:ext uri="{FF2B5EF4-FFF2-40B4-BE49-F238E27FC236}">
                    <a16:creationId xmlns:a16="http://schemas.microsoft.com/office/drawing/2014/main" id="{B0A90A9A-E351-606D-FD9A-ECF64892EFDC}"/>
                  </a:ext>
                </a:extLst>
              </p:cNvPr>
              <p:cNvSpPr/>
              <p:nvPr/>
            </p:nvSpPr>
            <p:spPr>
              <a:xfrm>
                <a:off x="3141373" y="4996594"/>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 name="Oval 150">
                <a:extLst>
                  <a:ext uri="{FF2B5EF4-FFF2-40B4-BE49-F238E27FC236}">
                    <a16:creationId xmlns:a16="http://schemas.microsoft.com/office/drawing/2014/main" id="{E9E8458C-CFF9-B5F5-5DE8-5EF6FAE6D166}"/>
                  </a:ext>
                </a:extLst>
              </p:cNvPr>
              <p:cNvSpPr/>
              <p:nvPr/>
            </p:nvSpPr>
            <p:spPr>
              <a:xfrm>
                <a:off x="3141373" y="5187777"/>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Oval 151">
                <a:extLst>
                  <a:ext uri="{FF2B5EF4-FFF2-40B4-BE49-F238E27FC236}">
                    <a16:creationId xmlns:a16="http://schemas.microsoft.com/office/drawing/2014/main" id="{B09E0164-BE65-BC24-AD23-C2F919EED72B}"/>
                  </a:ext>
                </a:extLst>
              </p:cNvPr>
              <p:cNvSpPr/>
              <p:nvPr/>
            </p:nvSpPr>
            <p:spPr>
              <a:xfrm>
                <a:off x="3141373" y="537896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3" name="Straight Arrow Connector 152">
                <a:extLst>
                  <a:ext uri="{FF2B5EF4-FFF2-40B4-BE49-F238E27FC236}">
                    <a16:creationId xmlns:a16="http://schemas.microsoft.com/office/drawing/2014/main" id="{5D328977-761B-2964-9429-FABB07EFFCE3}"/>
                  </a:ext>
                </a:extLst>
              </p:cNvPr>
              <p:cNvCxnSpPr>
                <a:cxnSpLocks/>
                <a:stCxn id="145" idx="6"/>
                <a:endCxn id="150" idx="2"/>
              </p:cNvCxnSpPr>
              <p:nvPr/>
            </p:nvCxnSpPr>
            <p:spPr>
              <a:xfrm>
                <a:off x="2903766" y="4872579"/>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611F60D5-2DA7-AE40-3829-BFC3D2524136}"/>
                  </a:ext>
                </a:extLst>
              </p:cNvPr>
              <p:cNvCxnSpPr>
                <a:cxnSpLocks/>
                <a:stCxn id="145" idx="6"/>
                <a:endCxn id="149" idx="2"/>
              </p:cNvCxnSpPr>
              <p:nvPr/>
            </p:nvCxnSpPr>
            <p:spPr>
              <a:xfrm>
                <a:off x="2903766" y="4872579"/>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DD7CF4A8-59AF-D309-80E7-A0560694162F}"/>
                  </a:ext>
                </a:extLst>
              </p:cNvPr>
              <p:cNvCxnSpPr>
                <a:cxnSpLocks/>
                <a:endCxn id="151" idx="2"/>
              </p:cNvCxnSpPr>
              <p:nvPr/>
            </p:nvCxnSpPr>
            <p:spPr>
              <a:xfrm>
                <a:off x="2903766" y="4872579"/>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27307DCD-0D59-B83F-A2C6-7A43DE541CA5}"/>
                  </a:ext>
                </a:extLst>
              </p:cNvPr>
              <p:cNvCxnSpPr>
                <a:cxnSpLocks/>
                <a:endCxn id="152" idx="2"/>
              </p:cNvCxnSpPr>
              <p:nvPr/>
            </p:nvCxnSpPr>
            <p:spPr>
              <a:xfrm>
                <a:off x="2903766" y="4872579"/>
                <a:ext cx="237606" cy="57355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A6D1EAE9-9FFE-0CB5-5ED5-2ABEA02944DD}"/>
                  </a:ext>
                </a:extLst>
              </p:cNvPr>
              <p:cNvCxnSpPr>
                <a:cxnSpLocks/>
                <a:stCxn id="146" idx="6"/>
                <a:endCxn id="149" idx="2"/>
              </p:cNvCxnSpPr>
              <p:nvPr/>
            </p:nvCxnSpPr>
            <p:spPr>
              <a:xfrm flipV="1">
                <a:off x="2903766" y="4872579"/>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6C3D1BC8-3BBF-051D-033F-3AF07D2EECE1}"/>
                  </a:ext>
                </a:extLst>
              </p:cNvPr>
              <p:cNvCxnSpPr>
                <a:cxnSpLocks/>
                <a:stCxn id="146" idx="6"/>
                <a:endCxn id="151" idx="2"/>
              </p:cNvCxnSpPr>
              <p:nvPr/>
            </p:nvCxnSpPr>
            <p:spPr>
              <a:xfrm>
                <a:off x="2903766" y="5063762"/>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61F3A743-1C3C-777E-6837-B815A51555FA}"/>
                  </a:ext>
                </a:extLst>
              </p:cNvPr>
              <p:cNvCxnSpPr>
                <a:cxnSpLocks/>
                <a:stCxn id="146" idx="6"/>
                <a:endCxn id="152" idx="2"/>
              </p:cNvCxnSpPr>
              <p:nvPr/>
            </p:nvCxnSpPr>
            <p:spPr>
              <a:xfrm>
                <a:off x="2903766" y="5063762"/>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A5A58271-A3A2-176C-51AD-BDF66B7B5C2A}"/>
                  </a:ext>
                </a:extLst>
              </p:cNvPr>
              <p:cNvCxnSpPr>
                <a:cxnSpLocks/>
                <a:stCxn id="146" idx="6"/>
                <a:endCxn id="150" idx="2"/>
              </p:cNvCxnSpPr>
              <p:nvPr/>
            </p:nvCxnSpPr>
            <p:spPr>
              <a:xfrm>
                <a:off x="2903766" y="5063762"/>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578DB236-60BE-2F11-A3B5-88F9FB5D11C8}"/>
                  </a:ext>
                </a:extLst>
              </p:cNvPr>
              <p:cNvCxnSpPr>
                <a:cxnSpLocks/>
                <a:stCxn id="147" idx="6"/>
                <a:endCxn id="149" idx="2"/>
              </p:cNvCxnSpPr>
              <p:nvPr/>
            </p:nvCxnSpPr>
            <p:spPr>
              <a:xfrm flipV="1">
                <a:off x="2903766" y="4872579"/>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805DB7EE-8084-6889-E663-B2C4F1D1D065}"/>
                  </a:ext>
                </a:extLst>
              </p:cNvPr>
              <p:cNvCxnSpPr>
                <a:cxnSpLocks/>
                <a:stCxn id="147" idx="6"/>
                <a:endCxn id="150" idx="2"/>
              </p:cNvCxnSpPr>
              <p:nvPr/>
            </p:nvCxnSpPr>
            <p:spPr>
              <a:xfrm flipV="1">
                <a:off x="2903766" y="5063762"/>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673D7755-1029-F698-B3B7-579B7120B5F0}"/>
                  </a:ext>
                </a:extLst>
              </p:cNvPr>
              <p:cNvCxnSpPr>
                <a:cxnSpLocks/>
                <a:stCxn id="147" idx="6"/>
              </p:cNvCxnSpPr>
              <p:nvPr/>
            </p:nvCxnSpPr>
            <p:spPr>
              <a:xfrm>
                <a:off x="2903766" y="5254945"/>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4" name="Straight Arrow Connector 163">
                <a:extLst>
                  <a:ext uri="{FF2B5EF4-FFF2-40B4-BE49-F238E27FC236}">
                    <a16:creationId xmlns:a16="http://schemas.microsoft.com/office/drawing/2014/main" id="{20AB1247-5354-DEC3-2471-0CD323B067C9}"/>
                  </a:ext>
                </a:extLst>
              </p:cNvPr>
              <p:cNvCxnSpPr>
                <a:cxnSpLocks/>
                <a:stCxn id="147" idx="6"/>
              </p:cNvCxnSpPr>
              <p:nvPr/>
            </p:nvCxnSpPr>
            <p:spPr>
              <a:xfrm>
                <a:off x="2903766" y="5254945"/>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E2068A35-55C8-39A6-0385-572C2C5F7392}"/>
                  </a:ext>
                </a:extLst>
              </p:cNvPr>
              <p:cNvCxnSpPr>
                <a:cxnSpLocks/>
                <a:stCxn id="148" idx="6"/>
              </p:cNvCxnSpPr>
              <p:nvPr/>
            </p:nvCxnSpPr>
            <p:spPr>
              <a:xfrm flipV="1">
                <a:off x="2903766" y="5446128"/>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6" name="Straight Arrow Connector 165">
                <a:extLst>
                  <a:ext uri="{FF2B5EF4-FFF2-40B4-BE49-F238E27FC236}">
                    <a16:creationId xmlns:a16="http://schemas.microsoft.com/office/drawing/2014/main" id="{63A71FE8-383C-6D54-B617-3068A00738C5}"/>
                  </a:ext>
                </a:extLst>
              </p:cNvPr>
              <p:cNvCxnSpPr>
                <a:cxnSpLocks/>
                <a:stCxn id="148" idx="6"/>
                <a:endCxn id="151" idx="2"/>
              </p:cNvCxnSpPr>
              <p:nvPr/>
            </p:nvCxnSpPr>
            <p:spPr>
              <a:xfrm flipV="1">
                <a:off x="2903766" y="5254945"/>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7" name="Straight Arrow Connector 166">
                <a:extLst>
                  <a:ext uri="{FF2B5EF4-FFF2-40B4-BE49-F238E27FC236}">
                    <a16:creationId xmlns:a16="http://schemas.microsoft.com/office/drawing/2014/main" id="{CDA74476-A3AA-A370-E32D-7D2738FDFF88}"/>
                  </a:ext>
                </a:extLst>
              </p:cNvPr>
              <p:cNvCxnSpPr>
                <a:cxnSpLocks/>
                <a:stCxn id="148" idx="6"/>
              </p:cNvCxnSpPr>
              <p:nvPr/>
            </p:nvCxnSpPr>
            <p:spPr>
              <a:xfrm flipV="1">
                <a:off x="2903766" y="5063762"/>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8" name="Straight Arrow Connector 167">
                <a:extLst>
                  <a:ext uri="{FF2B5EF4-FFF2-40B4-BE49-F238E27FC236}">
                    <a16:creationId xmlns:a16="http://schemas.microsoft.com/office/drawing/2014/main" id="{5C4D271C-B047-EF57-7D89-F5480C442F3D}"/>
                  </a:ext>
                </a:extLst>
              </p:cNvPr>
              <p:cNvCxnSpPr>
                <a:cxnSpLocks/>
                <a:stCxn id="148" idx="6"/>
              </p:cNvCxnSpPr>
              <p:nvPr/>
            </p:nvCxnSpPr>
            <p:spPr>
              <a:xfrm flipV="1">
                <a:off x="2903766" y="4872579"/>
                <a:ext cx="237606" cy="57355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215" name="Group 214">
              <a:extLst>
                <a:ext uri="{FF2B5EF4-FFF2-40B4-BE49-F238E27FC236}">
                  <a16:creationId xmlns:a16="http://schemas.microsoft.com/office/drawing/2014/main" id="{7BA5FAAE-137D-3ADF-7A5F-750CC90BF4C2}"/>
                </a:ext>
              </a:extLst>
            </p:cNvPr>
            <p:cNvGrpSpPr/>
            <p:nvPr/>
          </p:nvGrpSpPr>
          <p:grpSpPr>
            <a:xfrm>
              <a:off x="1738234" y="4805411"/>
              <a:ext cx="730794" cy="707885"/>
              <a:chOff x="1738234" y="4805411"/>
              <a:chExt cx="730794" cy="707885"/>
            </a:xfrm>
          </p:grpSpPr>
          <p:sp>
            <p:nvSpPr>
              <p:cNvPr id="143" name="Rectangle 142">
                <a:extLst>
                  <a:ext uri="{FF2B5EF4-FFF2-40B4-BE49-F238E27FC236}">
                    <a16:creationId xmlns:a16="http://schemas.microsoft.com/office/drawing/2014/main" id="{911EA364-89C6-5250-3208-C5FAC9E07B04}"/>
                  </a:ext>
                </a:extLst>
              </p:cNvPr>
              <p:cNvSpPr/>
              <p:nvPr/>
            </p:nvSpPr>
            <p:spPr>
              <a:xfrm>
                <a:off x="1738234" y="4805411"/>
                <a:ext cx="730794" cy="707885"/>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4" name="Picture 2" descr="OpenAI Logo">
                <a:extLst>
                  <a:ext uri="{FF2B5EF4-FFF2-40B4-BE49-F238E27FC236}">
                    <a16:creationId xmlns:a16="http://schemas.microsoft.com/office/drawing/2014/main" id="{E3CACB4C-42BF-6907-13F8-F23AFB4B710E}"/>
                  </a:ext>
                </a:extLst>
              </p:cNvPr>
              <p:cNvPicPr>
                <a:picLocks noChangeAspect="1" noChangeArrowheads="1"/>
              </p:cNvPicPr>
              <p:nvPr/>
            </p:nvPicPr>
            <p:blipFill>
              <a:blip r:embed="rId3">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1847106" y="4909537"/>
                <a:ext cx="505434" cy="496344"/>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169" name="Straight Connector 168">
              <a:extLst>
                <a:ext uri="{FF2B5EF4-FFF2-40B4-BE49-F238E27FC236}">
                  <a16:creationId xmlns:a16="http://schemas.microsoft.com/office/drawing/2014/main" id="{2FC6BE30-8FCE-0AA3-EDB2-6CE8B0DA4420}"/>
                </a:ext>
              </a:extLst>
            </p:cNvPr>
            <p:cNvCxnSpPr/>
            <p:nvPr/>
          </p:nvCxnSpPr>
          <p:spPr>
            <a:xfrm>
              <a:off x="2469028" y="4888827"/>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1734C8A3-4850-F747-E911-2CE5E532BFDA}"/>
                </a:ext>
              </a:extLst>
            </p:cNvPr>
            <p:cNvCxnSpPr/>
            <p:nvPr/>
          </p:nvCxnSpPr>
          <p:spPr>
            <a:xfrm>
              <a:off x="2468849" y="5090808"/>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78918B39-98BD-7C3F-0215-AEB262470E35}"/>
                </a:ext>
              </a:extLst>
            </p:cNvPr>
            <p:cNvCxnSpPr/>
            <p:nvPr/>
          </p:nvCxnSpPr>
          <p:spPr>
            <a:xfrm>
              <a:off x="2469028" y="5483972"/>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6ADD59DA-CD68-7F7F-E085-52A7F22B5BE2}"/>
                </a:ext>
              </a:extLst>
            </p:cNvPr>
            <p:cNvCxnSpPr/>
            <p:nvPr/>
          </p:nvCxnSpPr>
          <p:spPr>
            <a:xfrm>
              <a:off x="2469051" y="5292789"/>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3" name="Straight Connector 202">
              <a:extLst>
                <a:ext uri="{FF2B5EF4-FFF2-40B4-BE49-F238E27FC236}">
                  <a16:creationId xmlns:a16="http://schemas.microsoft.com/office/drawing/2014/main" id="{B668946A-BCED-F7E5-27DC-945569CFC485}"/>
                </a:ext>
              </a:extLst>
            </p:cNvPr>
            <p:cNvCxnSpPr>
              <a:cxnSpLocks/>
            </p:cNvCxnSpPr>
            <p:nvPr/>
          </p:nvCxnSpPr>
          <p:spPr>
            <a:xfrm>
              <a:off x="3291248" y="4872279"/>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6763BED2-B66A-F843-8962-3C505C8C7DB4}"/>
                </a:ext>
              </a:extLst>
            </p:cNvPr>
            <p:cNvCxnSpPr>
              <a:cxnSpLocks/>
            </p:cNvCxnSpPr>
            <p:nvPr/>
          </p:nvCxnSpPr>
          <p:spPr>
            <a:xfrm>
              <a:off x="3291069" y="5074260"/>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5" name="Straight Connector 204">
              <a:extLst>
                <a:ext uri="{FF2B5EF4-FFF2-40B4-BE49-F238E27FC236}">
                  <a16:creationId xmlns:a16="http://schemas.microsoft.com/office/drawing/2014/main" id="{8DB95C60-56BF-B6AE-387F-B5A7BD9D4C48}"/>
                </a:ext>
              </a:extLst>
            </p:cNvPr>
            <p:cNvCxnSpPr>
              <a:cxnSpLocks/>
            </p:cNvCxnSpPr>
            <p:nvPr/>
          </p:nvCxnSpPr>
          <p:spPr>
            <a:xfrm>
              <a:off x="3291248" y="5467424"/>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6" name="Straight Connector 205">
              <a:extLst>
                <a:ext uri="{FF2B5EF4-FFF2-40B4-BE49-F238E27FC236}">
                  <a16:creationId xmlns:a16="http://schemas.microsoft.com/office/drawing/2014/main" id="{2ADC1623-BE31-301A-A2B2-33246873782E}"/>
                </a:ext>
              </a:extLst>
            </p:cNvPr>
            <p:cNvCxnSpPr>
              <a:cxnSpLocks/>
            </p:cNvCxnSpPr>
            <p:nvPr/>
          </p:nvCxnSpPr>
          <p:spPr>
            <a:xfrm>
              <a:off x="3291271" y="5276241"/>
              <a:ext cx="296056"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284" name="Group 283">
            <a:extLst>
              <a:ext uri="{FF2B5EF4-FFF2-40B4-BE49-F238E27FC236}">
                <a16:creationId xmlns:a16="http://schemas.microsoft.com/office/drawing/2014/main" id="{13EE4725-4647-6DFB-10DB-FF4B57099E43}"/>
              </a:ext>
            </a:extLst>
          </p:cNvPr>
          <p:cNvGrpSpPr>
            <a:grpSpLocks noChangeAspect="1"/>
          </p:cNvGrpSpPr>
          <p:nvPr/>
        </p:nvGrpSpPr>
        <p:grpSpPr>
          <a:xfrm>
            <a:off x="345794" y="1148772"/>
            <a:ext cx="1125414" cy="516703"/>
            <a:chOff x="7532468" y="3677403"/>
            <a:chExt cx="3367223" cy="1596002"/>
          </a:xfrm>
        </p:grpSpPr>
        <p:grpSp>
          <p:nvGrpSpPr>
            <p:cNvPr id="285" name="Group 284">
              <a:extLst>
                <a:ext uri="{FF2B5EF4-FFF2-40B4-BE49-F238E27FC236}">
                  <a16:creationId xmlns:a16="http://schemas.microsoft.com/office/drawing/2014/main" id="{76FC45DD-02C6-80E5-100E-55262BCD1C7F}"/>
                </a:ext>
              </a:extLst>
            </p:cNvPr>
            <p:cNvGrpSpPr>
              <a:grpSpLocks noChangeAspect="1"/>
            </p:cNvGrpSpPr>
            <p:nvPr/>
          </p:nvGrpSpPr>
          <p:grpSpPr>
            <a:xfrm>
              <a:off x="9775033" y="3677404"/>
              <a:ext cx="1124658" cy="1596001"/>
              <a:chOff x="7273696" y="2955910"/>
              <a:chExt cx="1325986" cy="1881697"/>
            </a:xfrm>
          </p:grpSpPr>
          <p:sp>
            <p:nvSpPr>
              <p:cNvPr id="293" name="Oval 292">
                <a:extLst>
                  <a:ext uri="{FF2B5EF4-FFF2-40B4-BE49-F238E27FC236}">
                    <a16:creationId xmlns:a16="http://schemas.microsoft.com/office/drawing/2014/main" id="{DF9097B1-ECD2-7445-190C-F501ECA055EC}"/>
                  </a:ext>
                </a:extLst>
              </p:cNvPr>
              <p:cNvSpPr/>
              <p:nvPr/>
            </p:nvSpPr>
            <p:spPr>
              <a:xfrm>
                <a:off x="7273696"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4" name="Oval 293">
                <a:extLst>
                  <a:ext uri="{FF2B5EF4-FFF2-40B4-BE49-F238E27FC236}">
                    <a16:creationId xmlns:a16="http://schemas.microsoft.com/office/drawing/2014/main" id="{69AC37B7-48CC-A155-ED2D-6BE4091509E5}"/>
                  </a:ext>
                </a:extLst>
              </p:cNvPr>
              <p:cNvSpPr/>
              <p:nvPr/>
            </p:nvSpPr>
            <p:spPr>
              <a:xfrm>
                <a:off x="7273696"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5" name="Oval 294">
                <a:extLst>
                  <a:ext uri="{FF2B5EF4-FFF2-40B4-BE49-F238E27FC236}">
                    <a16:creationId xmlns:a16="http://schemas.microsoft.com/office/drawing/2014/main" id="{D1B63781-F798-A5CE-9683-4C9BF892F78C}"/>
                  </a:ext>
                </a:extLst>
              </p:cNvPr>
              <p:cNvSpPr/>
              <p:nvPr/>
            </p:nvSpPr>
            <p:spPr>
              <a:xfrm>
                <a:off x="7273696"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 name="Oval 295">
                <a:extLst>
                  <a:ext uri="{FF2B5EF4-FFF2-40B4-BE49-F238E27FC236}">
                    <a16:creationId xmlns:a16="http://schemas.microsoft.com/office/drawing/2014/main" id="{AB57C69B-A971-F3A6-F258-C7FEDB6072A2}"/>
                  </a:ext>
                </a:extLst>
              </p:cNvPr>
              <p:cNvSpPr/>
              <p:nvPr/>
            </p:nvSpPr>
            <p:spPr>
              <a:xfrm>
                <a:off x="7273696"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7" name="Oval 296">
                <a:extLst>
                  <a:ext uri="{FF2B5EF4-FFF2-40B4-BE49-F238E27FC236}">
                    <a16:creationId xmlns:a16="http://schemas.microsoft.com/office/drawing/2014/main" id="{6A964AC5-7731-7F98-2C01-F87D29AF14C6}"/>
                  </a:ext>
                </a:extLst>
              </p:cNvPr>
              <p:cNvSpPr/>
              <p:nvPr/>
            </p:nvSpPr>
            <p:spPr>
              <a:xfrm>
                <a:off x="8242592" y="2955910"/>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8" name="Oval 297">
                <a:extLst>
                  <a:ext uri="{FF2B5EF4-FFF2-40B4-BE49-F238E27FC236}">
                    <a16:creationId xmlns:a16="http://schemas.microsoft.com/office/drawing/2014/main" id="{90400B8E-6D4C-F43C-22BD-535A5E4E21B0}"/>
                  </a:ext>
                </a:extLst>
              </p:cNvPr>
              <p:cNvSpPr/>
              <p:nvPr/>
            </p:nvSpPr>
            <p:spPr>
              <a:xfrm>
                <a:off x="8242592" y="3464112"/>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9" name="Oval 298">
                <a:extLst>
                  <a:ext uri="{FF2B5EF4-FFF2-40B4-BE49-F238E27FC236}">
                    <a16:creationId xmlns:a16="http://schemas.microsoft.com/office/drawing/2014/main" id="{64921D3F-A7A6-87E6-CD7C-665976E06ECD}"/>
                  </a:ext>
                </a:extLst>
              </p:cNvPr>
              <p:cNvSpPr/>
              <p:nvPr/>
            </p:nvSpPr>
            <p:spPr>
              <a:xfrm>
                <a:off x="8242592" y="3972314"/>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0" name="Oval 299">
                <a:extLst>
                  <a:ext uri="{FF2B5EF4-FFF2-40B4-BE49-F238E27FC236}">
                    <a16:creationId xmlns:a16="http://schemas.microsoft.com/office/drawing/2014/main" id="{0C4AC077-7FDC-77FF-8B63-0F76735AEB47}"/>
                  </a:ext>
                </a:extLst>
              </p:cNvPr>
              <p:cNvSpPr/>
              <p:nvPr/>
            </p:nvSpPr>
            <p:spPr>
              <a:xfrm>
                <a:off x="8242592" y="4480517"/>
                <a:ext cx="357090" cy="357090"/>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01" name="Straight Arrow Connector 300">
                <a:extLst>
                  <a:ext uri="{FF2B5EF4-FFF2-40B4-BE49-F238E27FC236}">
                    <a16:creationId xmlns:a16="http://schemas.microsoft.com/office/drawing/2014/main" id="{B0DC6CBC-42FF-DF70-B9AA-D11A1D1858CA}"/>
                  </a:ext>
                </a:extLst>
              </p:cNvPr>
              <p:cNvCxnSpPr>
                <a:cxnSpLocks/>
                <a:stCxn id="293" idx="6"/>
                <a:endCxn id="298" idx="2"/>
              </p:cNvCxnSpPr>
              <p:nvPr/>
            </p:nvCxnSpPr>
            <p:spPr>
              <a:xfrm>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2" name="Straight Arrow Connector 301">
                <a:extLst>
                  <a:ext uri="{FF2B5EF4-FFF2-40B4-BE49-F238E27FC236}">
                    <a16:creationId xmlns:a16="http://schemas.microsoft.com/office/drawing/2014/main" id="{11842365-209B-A033-5DD1-6242065D5C4D}"/>
                  </a:ext>
                </a:extLst>
              </p:cNvPr>
              <p:cNvCxnSpPr>
                <a:cxnSpLocks/>
                <a:stCxn id="293" idx="6"/>
                <a:endCxn id="297" idx="2"/>
              </p:cNvCxnSpPr>
              <p:nvPr/>
            </p:nvCxnSpPr>
            <p:spPr>
              <a:xfrm>
                <a:off x="7630786" y="3134455"/>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3" name="Straight Arrow Connector 302">
                <a:extLst>
                  <a:ext uri="{FF2B5EF4-FFF2-40B4-BE49-F238E27FC236}">
                    <a16:creationId xmlns:a16="http://schemas.microsoft.com/office/drawing/2014/main" id="{99FBA247-921E-754F-21CA-D8D104EDDF71}"/>
                  </a:ext>
                </a:extLst>
              </p:cNvPr>
              <p:cNvCxnSpPr>
                <a:cxnSpLocks/>
                <a:endCxn id="299" idx="2"/>
              </p:cNvCxnSpPr>
              <p:nvPr/>
            </p:nvCxnSpPr>
            <p:spPr>
              <a:xfrm>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4" name="Straight Arrow Connector 303">
                <a:extLst>
                  <a:ext uri="{FF2B5EF4-FFF2-40B4-BE49-F238E27FC236}">
                    <a16:creationId xmlns:a16="http://schemas.microsoft.com/office/drawing/2014/main" id="{2B32A5F7-7889-A1E7-C317-A2612694BAD9}"/>
                  </a:ext>
                </a:extLst>
              </p:cNvPr>
              <p:cNvCxnSpPr>
                <a:cxnSpLocks/>
                <a:endCxn id="300" idx="2"/>
              </p:cNvCxnSpPr>
              <p:nvPr/>
            </p:nvCxnSpPr>
            <p:spPr>
              <a:xfrm>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5" name="Straight Arrow Connector 304">
                <a:extLst>
                  <a:ext uri="{FF2B5EF4-FFF2-40B4-BE49-F238E27FC236}">
                    <a16:creationId xmlns:a16="http://schemas.microsoft.com/office/drawing/2014/main" id="{15B432B5-A7FB-938A-FEE5-C22E96D44F82}"/>
                  </a:ext>
                </a:extLst>
              </p:cNvPr>
              <p:cNvCxnSpPr>
                <a:cxnSpLocks/>
                <a:stCxn id="294" idx="6"/>
                <a:endCxn id="297" idx="2"/>
              </p:cNvCxnSpPr>
              <p:nvPr/>
            </p:nvCxnSpPr>
            <p:spPr>
              <a:xfrm flipV="1">
                <a:off x="7630786" y="3134455"/>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6" name="Straight Arrow Connector 305">
                <a:extLst>
                  <a:ext uri="{FF2B5EF4-FFF2-40B4-BE49-F238E27FC236}">
                    <a16:creationId xmlns:a16="http://schemas.microsoft.com/office/drawing/2014/main" id="{F99DE16C-D8FA-653D-175A-2E24738C39EF}"/>
                  </a:ext>
                </a:extLst>
              </p:cNvPr>
              <p:cNvCxnSpPr>
                <a:cxnSpLocks/>
                <a:stCxn id="294" idx="6"/>
                <a:endCxn id="299" idx="2"/>
              </p:cNvCxnSpPr>
              <p:nvPr/>
            </p:nvCxnSpPr>
            <p:spPr>
              <a:xfrm>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7" name="Straight Arrow Connector 306">
                <a:extLst>
                  <a:ext uri="{FF2B5EF4-FFF2-40B4-BE49-F238E27FC236}">
                    <a16:creationId xmlns:a16="http://schemas.microsoft.com/office/drawing/2014/main" id="{CB45B695-662C-5A06-F0A7-4B9F7477F1EB}"/>
                  </a:ext>
                </a:extLst>
              </p:cNvPr>
              <p:cNvCxnSpPr>
                <a:cxnSpLocks/>
                <a:stCxn id="294" idx="6"/>
                <a:endCxn id="300" idx="2"/>
              </p:cNvCxnSpPr>
              <p:nvPr/>
            </p:nvCxnSpPr>
            <p:spPr>
              <a:xfrm>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8" name="Straight Arrow Connector 307">
                <a:extLst>
                  <a:ext uri="{FF2B5EF4-FFF2-40B4-BE49-F238E27FC236}">
                    <a16:creationId xmlns:a16="http://schemas.microsoft.com/office/drawing/2014/main" id="{B3285853-9EBA-DD9F-1C1A-D90CCD829AB7}"/>
                  </a:ext>
                </a:extLst>
              </p:cNvPr>
              <p:cNvCxnSpPr>
                <a:cxnSpLocks/>
                <a:stCxn id="294" idx="6"/>
                <a:endCxn id="298" idx="2"/>
              </p:cNvCxnSpPr>
              <p:nvPr/>
            </p:nvCxnSpPr>
            <p:spPr>
              <a:xfrm>
                <a:off x="7630786" y="3642657"/>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9" name="Straight Arrow Connector 308">
                <a:extLst>
                  <a:ext uri="{FF2B5EF4-FFF2-40B4-BE49-F238E27FC236}">
                    <a16:creationId xmlns:a16="http://schemas.microsoft.com/office/drawing/2014/main" id="{831B57A7-510D-75EC-FC7C-4A28A15E59DA}"/>
                  </a:ext>
                </a:extLst>
              </p:cNvPr>
              <p:cNvCxnSpPr>
                <a:cxnSpLocks/>
                <a:stCxn id="295" idx="6"/>
                <a:endCxn id="297" idx="2"/>
              </p:cNvCxnSpPr>
              <p:nvPr/>
            </p:nvCxnSpPr>
            <p:spPr>
              <a:xfrm flipV="1">
                <a:off x="7630786" y="3134455"/>
                <a:ext cx="611806" cy="1016404"/>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0" name="Straight Arrow Connector 309">
                <a:extLst>
                  <a:ext uri="{FF2B5EF4-FFF2-40B4-BE49-F238E27FC236}">
                    <a16:creationId xmlns:a16="http://schemas.microsoft.com/office/drawing/2014/main" id="{CE0FDD5E-9355-4CDA-2482-760879EF42A4}"/>
                  </a:ext>
                </a:extLst>
              </p:cNvPr>
              <p:cNvCxnSpPr>
                <a:cxnSpLocks/>
                <a:stCxn id="295" idx="6"/>
                <a:endCxn id="298" idx="2"/>
              </p:cNvCxnSpPr>
              <p:nvPr/>
            </p:nvCxnSpPr>
            <p:spPr>
              <a:xfrm flipV="1">
                <a:off x="7630786" y="3642657"/>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1" name="Straight Arrow Connector 310">
                <a:extLst>
                  <a:ext uri="{FF2B5EF4-FFF2-40B4-BE49-F238E27FC236}">
                    <a16:creationId xmlns:a16="http://schemas.microsoft.com/office/drawing/2014/main" id="{0FED4901-A9DA-C2C0-113B-2CB7AEC54D7C}"/>
                  </a:ext>
                </a:extLst>
              </p:cNvPr>
              <p:cNvCxnSpPr>
                <a:cxnSpLocks/>
                <a:stCxn id="295" idx="6"/>
              </p:cNvCxnSpPr>
              <p:nvPr/>
            </p:nvCxnSpPr>
            <p:spPr>
              <a:xfrm>
                <a:off x="7630786" y="4150859"/>
                <a:ext cx="6118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2" name="Straight Arrow Connector 311">
                <a:extLst>
                  <a:ext uri="{FF2B5EF4-FFF2-40B4-BE49-F238E27FC236}">
                    <a16:creationId xmlns:a16="http://schemas.microsoft.com/office/drawing/2014/main" id="{63F8E9AB-2E34-BC54-7129-7362C71F6F72}"/>
                  </a:ext>
                </a:extLst>
              </p:cNvPr>
              <p:cNvCxnSpPr>
                <a:cxnSpLocks/>
                <a:stCxn id="295" idx="6"/>
              </p:cNvCxnSpPr>
              <p:nvPr/>
            </p:nvCxnSpPr>
            <p:spPr>
              <a:xfrm>
                <a:off x="7630786" y="4150859"/>
                <a:ext cx="611806" cy="50820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3" name="Straight Arrow Connector 312">
                <a:extLst>
                  <a:ext uri="{FF2B5EF4-FFF2-40B4-BE49-F238E27FC236}">
                    <a16:creationId xmlns:a16="http://schemas.microsoft.com/office/drawing/2014/main" id="{0492DBE8-4504-5CD2-CB8D-851898E94F9B}"/>
                  </a:ext>
                </a:extLst>
              </p:cNvPr>
              <p:cNvCxnSpPr>
                <a:cxnSpLocks/>
                <a:stCxn id="296" idx="6"/>
              </p:cNvCxnSpPr>
              <p:nvPr/>
            </p:nvCxnSpPr>
            <p:spPr>
              <a:xfrm flipV="1">
                <a:off x="7630786" y="4659061"/>
                <a:ext cx="611806" cy="1"/>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4" name="Straight Arrow Connector 313">
                <a:extLst>
                  <a:ext uri="{FF2B5EF4-FFF2-40B4-BE49-F238E27FC236}">
                    <a16:creationId xmlns:a16="http://schemas.microsoft.com/office/drawing/2014/main" id="{6B00195E-3509-1AB6-86D0-3E922BCD789A}"/>
                  </a:ext>
                </a:extLst>
              </p:cNvPr>
              <p:cNvCxnSpPr>
                <a:cxnSpLocks/>
                <a:stCxn id="296" idx="6"/>
                <a:endCxn id="299" idx="2"/>
              </p:cNvCxnSpPr>
              <p:nvPr/>
            </p:nvCxnSpPr>
            <p:spPr>
              <a:xfrm flipV="1">
                <a:off x="7630786" y="4150859"/>
                <a:ext cx="611806" cy="50820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5" name="Straight Arrow Connector 314">
                <a:extLst>
                  <a:ext uri="{FF2B5EF4-FFF2-40B4-BE49-F238E27FC236}">
                    <a16:creationId xmlns:a16="http://schemas.microsoft.com/office/drawing/2014/main" id="{B773F3B4-79CF-306F-DB6F-9963B7119B81}"/>
                  </a:ext>
                </a:extLst>
              </p:cNvPr>
              <p:cNvCxnSpPr>
                <a:cxnSpLocks/>
                <a:stCxn id="296" idx="6"/>
              </p:cNvCxnSpPr>
              <p:nvPr/>
            </p:nvCxnSpPr>
            <p:spPr>
              <a:xfrm flipV="1">
                <a:off x="7630786" y="3642657"/>
                <a:ext cx="611806" cy="101640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6" name="Straight Arrow Connector 315">
                <a:extLst>
                  <a:ext uri="{FF2B5EF4-FFF2-40B4-BE49-F238E27FC236}">
                    <a16:creationId xmlns:a16="http://schemas.microsoft.com/office/drawing/2014/main" id="{9701B44C-31B2-4E40-B2A6-3E118A4301E6}"/>
                  </a:ext>
                </a:extLst>
              </p:cNvPr>
              <p:cNvCxnSpPr>
                <a:cxnSpLocks/>
                <a:stCxn id="296" idx="6"/>
              </p:cNvCxnSpPr>
              <p:nvPr/>
            </p:nvCxnSpPr>
            <p:spPr>
              <a:xfrm flipV="1">
                <a:off x="7630786" y="3134455"/>
                <a:ext cx="611806" cy="1524607"/>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286" name="Group 285">
              <a:extLst>
                <a:ext uri="{FF2B5EF4-FFF2-40B4-BE49-F238E27FC236}">
                  <a16:creationId xmlns:a16="http://schemas.microsoft.com/office/drawing/2014/main" id="{1681D673-AA11-46F0-DB76-32CFA33011D2}"/>
                </a:ext>
              </a:extLst>
            </p:cNvPr>
            <p:cNvGrpSpPr>
              <a:grpSpLocks noChangeAspect="1"/>
            </p:cNvGrpSpPr>
            <p:nvPr/>
          </p:nvGrpSpPr>
          <p:grpSpPr>
            <a:xfrm>
              <a:off x="7532468" y="3677403"/>
              <a:ext cx="1596001" cy="1596001"/>
              <a:chOff x="4896194" y="3520349"/>
              <a:chExt cx="1004133" cy="1004133"/>
            </a:xfrm>
          </p:grpSpPr>
          <p:sp>
            <p:nvSpPr>
              <p:cNvPr id="291" name="Rectangle 290">
                <a:extLst>
                  <a:ext uri="{FF2B5EF4-FFF2-40B4-BE49-F238E27FC236}">
                    <a16:creationId xmlns:a16="http://schemas.microsoft.com/office/drawing/2014/main" id="{CB30DBB7-4BED-8D99-72D3-4143B4D4DFBD}"/>
                  </a:ext>
                </a:extLst>
              </p:cNvPr>
              <p:cNvSpPr/>
              <p:nvPr/>
            </p:nvSpPr>
            <p:spPr>
              <a:xfrm>
                <a:off x="4896194" y="3520349"/>
                <a:ext cx="1004133" cy="1004133"/>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2" name="Picture 2" descr="OpenAI Logo">
                <a:extLst>
                  <a:ext uri="{FF2B5EF4-FFF2-40B4-BE49-F238E27FC236}">
                    <a16:creationId xmlns:a16="http://schemas.microsoft.com/office/drawing/2014/main" id="{4162C78E-4D9A-8F7C-F0EF-28E3A4A86834}"/>
                  </a:ext>
                </a:extLst>
              </p:cNvPr>
              <p:cNvPicPr>
                <a:picLocks noChangeAspect="1" noChangeArrowheads="1"/>
              </p:cNvPicPr>
              <p:nvPr/>
            </p:nvPicPr>
            <p:blipFill>
              <a:blip r:embed="rId3">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5045788" y="3668051"/>
                <a:ext cx="694481" cy="704062"/>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287" name="Straight Connector 286">
              <a:extLst>
                <a:ext uri="{FF2B5EF4-FFF2-40B4-BE49-F238E27FC236}">
                  <a16:creationId xmlns:a16="http://schemas.microsoft.com/office/drawing/2014/main" id="{8F63706F-08AC-7FBB-EEE1-212F6136D946}"/>
                </a:ext>
              </a:extLst>
            </p:cNvPr>
            <p:cNvCxnSpPr>
              <a:endCxn id="293" idx="2"/>
            </p:cNvCxnSpPr>
            <p:nvPr/>
          </p:nvCxnSpPr>
          <p:spPr>
            <a:xfrm>
              <a:off x="9128469" y="3828840"/>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88" name="Straight Connector 287">
              <a:extLst>
                <a:ext uri="{FF2B5EF4-FFF2-40B4-BE49-F238E27FC236}">
                  <a16:creationId xmlns:a16="http://schemas.microsoft.com/office/drawing/2014/main" id="{D5C64884-8151-C5E6-BB76-F08BE1EAD19E}"/>
                </a:ext>
              </a:extLst>
            </p:cNvPr>
            <p:cNvCxnSpPr/>
            <p:nvPr/>
          </p:nvCxnSpPr>
          <p:spPr>
            <a:xfrm>
              <a:off x="9148879" y="428422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89" name="Straight Connector 288">
              <a:extLst>
                <a:ext uri="{FF2B5EF4-FFF2-40B4-BE49-F238E27FC236}">
                  <a16:creationId xmlns:a16="http://schemas.microsoft.com/office/drawing/2014/main" id="{F0FA457C-EE3D-E020-6930-45943C961C0C}"/>
                </a:ext>
              </a:extLst>
            </p:cNvPr>
            <p:cNvCxnSpPr/>
            <p:nvPr/>
          </p:nvCxnSpPr>
          <p:spPr>
            <a:xfrm>
              <a:off x="9128469" y="5170658"/>
              <a:ext cx="64656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90" name="Straight Connector 289">
              <a:extLst>
                <a:ext uri="{FF2B5EF4-FFF2-40B4-BE49-F238E27FC236}">
                  <a16:creationId xmlns:a16="http://schemas.microsoft.com/office/drawing/2014/main" id="{5A427FB6-41AB-FFE2-01D5-F2D818A5E6CE}"/>
                </a:ext>
              </a:extLst>
            </p:cNvPr>
            <p:cNvCxnSpPr/>
            <p:nvPr/>
          </p:nvCxnSpPr>
          <p:spPr>
            <a:xfrm>
              <a:off x="9128518" y="4739616"/>
              <a:ext cx="646564" cy="1"/>
            </a:xfrm>
            <a:prstGeom prst="line">
              <a:avLst/>
            </a:prstGeom>
          </p:spPr>
          <p:style>
            <a:lnRef idx="2">
              <a:schemeClr val="accent1"/>
            </a:lnRef>
            <a:fillRef idx="0">
              <a:schemeClr val="accent1"/>
            </a:fillRef>
            <a:effectRef idx="1">
              <a:schemeClr val="accent1"/>
            </a:effectRef>
            <a:fontRef idx="minor">
              <a:schemeClr val="tx1"/>
            </a:fontRef>
          </p:style>
        </p:cxnSp>
      </p:grpSp>
      <p:graphicFrame>
        <p:nvGraphicFramePr>
          <p:cNvPr id="317" name="Table 316">
            <a:extLst>
              <a:ext uri="{FF2B5EF4-FFF2-40B4-BE49-F238E27FC236}">
                <a16:creationId xmlns:a16="http://schemas.microsoft.com/office/drawing/2014/main" id="{4ABE9773-DB6B-5EAA-D488-823E51672534}"/>
              </a:ext>
            </a:extLst>
          </p:cNvPr>
          <p:cNvGraphicFramePr>
            <a:graphicFrameLocks noGrp="1"/>
          </p:cNvGraphicFramePr>
          <p:nvPr>
            <p:extLst>
              <p:ext uri="{D42A27DB-BD31-4B8C-83A1-F6EECF244321}">
                <p14:modId xmlns:p14="http://schemas.microsoft.com/office/powerpoint/2010/main" val="1106374519"/>
              </p:ext>
            </p:extLst>
          </p:nvPr>
        </p:nvGraphicFramePr>
        <p:xfrm>
          <a:off x="1771502" y="1793503"/>
          <a:ext cx="604668" cy="508725"/>
        </p:xfrm>
        <a:graphic>
          <a:graphicData uri="http://schemas.openxmlformats.org/drawingml/2006/table">
            <a:tbl>
              <a:tblPr bandRow="1">
                <a:tableStyleId>{5940675A-B579-460E-94D1-54222C63F5DA}</a:tableStyleId>
              </a:tblPr>
              <a:tblGrid>
                <a:gridCol w="201556">
                  <a:extLst>
                    <a:ext uri="{9D8B030D-6E8A-4147-A177-3AD203B41FA5}">
                      <a16:colId xmlns:a16="http://schemas.microsoft.com/office/drawing/2014/main" val="3502571168"/>
                    </a:ext>
                  </a:extLst>
                </a:gridCol>
                <a:gridCol w="201556">
                  <a:extLst>
                    <a:ext uri="{9D8B030D-6E8A-4147-A177-3AD203B41FA5}">
                      <a16:colId xmlns:a16="http://schemas.microsoft.com/office/drawing/2014/main" val="3569007396"/>
                    </a:ext>
                  </a:extLst>
                </a:gridCol>
                <a:gridCol w="201556">
                  <a:extLst>
                    <a:ext uri="{9D8B030D-6E8A-4147-A177-3AD203B41FA5}">
                      <a16:colId xmlns:a16="http://schemas.microsoft.com/office/drawing/2014/main" val="50009229"/>
                    </a:ext>
                  </a:extLst>
                </a:gridCol>
              </a:tblGrid>
              <a:tr h="169575">
                <a:tc>
                  <a:txBody>
                    <a:bodyPr/>
                    <a:lstStyle/>
                    <a:p>
                      <a:endParaRPr lang="en-US" sz="800"/>
                    </a:p>
                  </a:txBody>
                  <a:tcPr marL="0" marR="0" marT="0" marB="0">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solidFill>
                      <a:schemeClr val="accent6">
                        <a:lumMod val="20000"/>
                        <a:lumOff val="80000"/>
                        <a:alpha val="34000"/>
                      </a:schemeClr>
                    </a:solidFill>
                  </a:tcPr>
                </a:tc>
                <a:tc>
                  <a:txBody>
                    <a:bodyPr/>
                    <a:lstStyle/>
                    <a:p>
                      <a:endParaRPr lang="en-US" sz="800" dirty="0"/>
                    </a:p>
                  </a:txBody>
                  <a:tcPr marL="0" marR="0" marT="0" marB="0">
                    <a:lnT w="28575"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endParaRPr lang="en-US" sz="800" dirty="0"/>
                    </a:p>
                  </a:txBody>
                  <a:tcPr marL="0" marR="0" marT="0" marB="0">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solidFill>
                      <a:schemeClr val="accent6">
                        <a:lumMod val="20000"/>
                        <a:lumOff val="80000"/>
                        <a:alpha val="20000"/>
                      </a:schemeClr>
                    </a:solidFill>
                  </a:tcPr>
                </a:tc>
                <a:extLst>
                  <a:ext uri="{0D108BD9-81ED-4DB2-BD59-A6C34878D82A}">
                    <a16:rowId xmlns:a16="http://schemas.microsoft.com/office/drawing/2014/main" val="2642886461"/>
                  </a:ext>
                </a:extLst>
              </a:tr>
              <a:tr h="169575">
                <a:tc>
                  <a:txBody>
                    <a:bodyPr/>
                    <a:lstStyle/>
                    <a:p>
                      <a:endParaRPr lang="en-US" sz="800"/>
                    </a:p>
                  </a:txBody>
                  <a:tcPr marL="0" marR="0" marT="0" marB="0">
                    <a:lnL w="28575"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en-US" sz="800"/>
                    </a:p>
                  </a:txBody>
                  <a:tcPr marL="0" marR="0" marT="0" marB="0">
                    <a:solidFill>
                      <a:schemeClr val="accent6">
                        <a:lumMod val="60000"/>
                        <a:lumOff val="40000"/>
                        <a:alpha val="11000"/>
                      </a:schemeClr>
                    </a:solidFill>
                  </a:tcPr>
                </a:tc>
                <a:tc>
                  <a:txBody>
                    <a:bodyPr/>
                    <a:lstStyle/>
                    <a:p>
                      <a:endParaRPr lang="en-US" sz="800"/>
                    </a:p>
                  </a:txBody>
                  <a:tcPr marL="0" marR="0" marT="0" marB="0">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03716503"/>
                  </a:ext>
                </a:extLst>
              </a:tr>
              <a:tr h="169575">
                <a:tc>
                  <a:txBody>
                    <a:bodyPr/>
                    <a:lstStyle/>
                    <a:p>
                      <a:endParaRPr lang="en-US" sz="800"/>
                    </a:p>
                  </a:txBody>
                  <a:tcPr marL="0" marR="0" marT="0" marB="0">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800" dirty="0"/>
                    </a:p>
                  </a:txBody>
                  <a:tcPr marL="0" marR="0" marT="0" marB="0">
                    <a:lnB w="28575" cap="flat" cmpd="sng" algn="ctr">
                      <a:solidFill>
                        <a:schemeClr val="tx1"/>
                      </a:solidFill>
                      <a:prstDash val="solid"/>
                      <a:round/>
                      <a:headEnd type="none" w="med" len="med"/>
                      <a:tailEnd type="none" w="med" len="med"/>
                    </a:lnB>
                  </a:tcPr>
                </a:tc>
                <a:tc>
                  <a:txBody>
                    <a:bodyPr/>
                    <a:lstStyle/>
                    <a:p>
                      <a:endParaRPr lang="en-US" sz="800" dirty="0"/>
                    </a:p>
                  </a:txBody>
                  <a:tcPr marL="0" marR="0" marT="0" marB="0">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solidFill>
                      <a:schemeClr val="accent6">
                        <a:lumMod val="50000"/>
                      </a:schemeClr>
                    </a:solidFill>
                  </a:tcPr>
                </a:tc>
                <a:extLst>
                  <a:ext uri="{0D108BD9-81ED-4DB2-BD59-A6C34878D82A}">
                    <a16:rowId xmlns:a16="http://schemas.microsoft.com/office/drawing/2014/main" val="4245618912"/>
                  </a:ext>
                </a:extLst>
              </a:tr>
            </a:tbl>
          </a:graphicData>
        </a:graphic>
      </p:graphicFrame>
      <p:grpSp>
        <p:nvGrpSpPr>
          <p:cNvPr id="318" name="Group 317">
            <a:extLst>
              <a:ext uri="{FF2B5EF4-FFF2-40B4-BE49-F238E27FC236}">
                <a16:creationId xmlns:a16="http://schemas.microsoft.com/office/drawing/2014/main" id="{616AC1F3-E687-095C-3B2C-42C873CC6034}"/>
              </a:ext>
            </a:extLst>
          </p:cNvPr>
          <p:cNvGrpSpPr/>
          <p:nvPr/>
        </p:nvGrpSpPr>
        <p:grpSpPr>
          <a:xfrm>
            <a:off x="334799" y="1797286"/>
            <a:ext cx="1427066" cy="516425"/>
            <a:chOff x="1738234" y="4805411"/>
            <a:chExt cx="1849093" cy="707885"/>
          </a:xfrm>
        </p:grpSpPr>
        <p:grpSp>
          <p:nvGrpSpPr>
            <p:cNvPr id="319" name="Group 318">
              <a:extLst>
                <a:ext uri="{FF2B5EF4-FFF2-40B4-BE49-F238E27FC236}">
                  <a16:creationId xmlns:a16="http://schemas.microsoft.com/office/drawing/2014/main" id="{4F06F27F-5445-E872-205A-8849F185D3FA}"/>
                </a:ext>
              </a:extLst>
            </p:cNvPr>
            <p:cNvGrpSpPr/>
            <p:nvPr/>
          </p:nvGrpSpPr>
          <p:grpSpPr>
            <a:xfrm>
              <a:off x="2765084" y="4805411"/>
              <a:ext cx="514971" cy="707885"/>
              <a:chOff x="2765084" y="4805411"/>
              <a:chExt cx="514971" cy="707885"/>
            </a:xfrm>
          </p:grpSpPr>
          <p:sp>
            <p:nvSpPr>
              <p:cNvPr id="331" name="Oval 330">
                <a:extLst>
                  <a:ext uri="{FF2B5EF4-FFF2-40B4-BE49-F238E27FC236}">
                    <a16:creationId xmlns:a16="http://schemas.microsoft.com/office/drawing/2014/main" id="{6D00C0FE-DB7E-18CE-674E-44DCA581500F}"/>
                  </a:ext>
                </a:extLst>
              </p:cNvPr>
              <p:cNvSpPr/>
              <p:nvPr/>
            </p:nvSpPr>
            <p:spPr>
              <a:xfrm>
                <a:off x="2765084" y="480541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2" name="Oval 331">
                <a:extLst>
                  <a:ext uri="{FF2B5EF4-FFF2-40B4-BE49-F238E27FC236}">
                    <a16:creationId xmlns:a16="http://schemas.microsoft.com/office/drawing/2014/main" id="{F8AB112B-AFA8-1B29-D061-40C8521ACFB1}"/>
                  </a:ext>
                </a:extLst>
              </p:cNvPr>
              <p:cNvSpPr/>
              <p:nvPr/>
            </p:nvSpPr>
            <p:spPr>
              <a:xfrm>
                <a:off x="2765084" y="4996594"/>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 name="Oval 332">
                <a:extLst>
                  <a:ext uri="{FF2B5EF4-FFF2-40B4-BE49-F238E27FC236}">
                    <a16:creationId xmlns:a16="http://schemas.microsoft.com/office/drawing/2014/main" id="{A9C02F31-DB72-F1EB-7E2E-6812C3659931}"/>
                  </a:ext>
                </a:extLst>
              </p:cNvPr>
              <p:cNvSpPr/>
              <p:nvPr/>
            </p:nvSpPr>
            <p:spPr>
              <a:xfrm>
                <a:off x="2765084" y="5187777"/>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 name="Oval 333">
                <a:extLst>
                  <a:ext uri="{FF2B5EF4-FFF2-40B4-BE49-F238E27FC236}">
                    <a16:creationId xmlns:a16="http://schemas.microsoft.com/office/drawing/2014/main" id="{3B57BD5D-BFBA-1A01-862B-0531E0764996}"/>
                  </a:ext>
                </a:extLst>
              </p:cNvPr>
              <p:cNvSpPr/>
              <p:nvPr/>
            </p:nvSpPr>
            <p:spPr>
              <a:xfrm>
                <a:off x="2765084" y="537896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 name="Oval 334">
                <a:extLst>
                  <a:ext uri="{FF2B5EF4-FFF2-40B4-BE49-F238E27FC236}">
                    <a16:creationId xmlns:a16="http://schemas.microsoft.com/office/drawing/2014/main" id="{3113B44D-82A5-4463-1666-FBA0D7DE6CB4}"/>
                  </a:ext>
                </a:extLst>
              </p:cNvPr>
              <p:cNvSpPr/>
              <p:nvPr/>
            </p:nvSpPr>
            <p:spPr>
              <a:xfrm>
                <a:off x="3141373" y="480541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 name="Oval 335">
                <a:extLst>
                  <a:ext uri="{FF2B5EF4-FFF2-40B4-BE49-F238E27FC236}">
                    <a16:creationId xmlns:a16="http://schemas.microsoft.com/office/drawing/2014/main" id="{5D121C83-0B88-E2BE-44DF-AF026F19E425}"/>
                  </a:ext>
                </a:extLst>
              </p:cNvPr>
              <p:cNvSpPr/>
              <p:nvPr/>
            </p:nvSpPr>
            <p:spPr>
              <a:xfrm>
                <a:off x="3141373" y="4996594"/>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7" name="Oval 336">
                <a:extLst>
                  <a:ext uri="{FF2B5EF4-FFF2-40B4-BE49-F238E27FC236}">
                    <a16:creationId xmlns:a16="http://schemas.microsoft.com/office/drawing/2014/main" id="{2F275746-FD0D-9E59-138A-EE9DB80213D2}"/>
                  </a:ext>
                </a:extLst>
              </p:cNvPr>
              <p:cNvSpPr/>
              <p:nvPr/>
            </p:nvSpPr>
            <p:spPr>
              <a:xfrm>
                <a:off x="3141373" y="5187777"/>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 name="Oval 337">
                <a:extLst>
                  <a:ext uri="{FF2B5EF4-FFF2-40B4-BE49-F238E27FC236}">
                    <a16:creationId xmlns:a16="http://schemas.microsoft.com/office/drawing/2014/main" id="{B31CD100-2CA0-A6BD-D5FA-1F90164DADE1}"/>
                  </a:ext>
                </a:extLst>
              </p:cNvPr>
              <p:cNvSpPr/>
              <p:nvPr/>
            </p:nvSpPr>
            <p:spPr>
              <a:xfrm>
                <a:off x="3141373" y="5378961"/>
                <a:ext cx="138682" cy="134335"/>
              </a:xfrm>
              <a:prstGeom prst="ellipse">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39" name="Straight Arrow Connector 338">
                <a:extLst>
                  <a:ext uri="{FF2B5EF4-FFF2-40B4-BE49-F238E27FC236}">
                    <a16:creationId xmlns:a16="http://schemas.microsoft.com/office/drawing/2014/main" id="{F74588D3-8DA1-BD29-8006-A21EBD146687}"/>
                  </a:ext>
                </a:extLst>
              </p:cNvPr>
              <p:cNvCxnSpPr>
                <a:cxnSpLocks/>
                <a:stCxn id="331" idx="6"/>
                <a:endCxn id="336" idx="2"/>
              </p:cNvCxnSpPr>
              <p:nvPr/>
            </p:nvCxnSpPr>
            <p:spPr>
              <a:xfrm>
                <a:off x="2903766" y="4872579"/>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0" name="Straight Arrow Connector 339">
                <a:extLst>
                  <a:ext uri="{FF2B5EF4-FFF2-40B4-BE49-F238E27FC236}">
                    <a16:creationId xmlns:a16="http://schemas.microsoft.com/office/drawing/2014/main" id="{0C2A72F7-3277-290B-43A5-B876E8F1DF6D}"/>
                  </a:ext>
                </a:extLst>
              </p:cNvPr>
              <p:cNvCxnSpPr>
                <a:cxnSpLocks/>
                <a:stCxn id="331" idx="6"/>
                <a:endCxn id="335" idx="2"/>
              </p:cNvCxnSpPr>
              <p:nvPr/>
            </p:nvCxnSpPr>
            <p:spPr>
              <a:xfrm>
                <a:off x="2903766" y="4872579"/>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1" name="Straight Arrow Connector 340">
                <a:extLst>
                  <a:ext uri="{FF2B5EF4-FFF2-40B4-BE49-F238E27FC236}">
                    <a16:creationId xmlns:a16="http://schemas.microsoft.com/office/drawing/2014/main" id="{5F42CAE1-E864-55AE-CA92-1E5D4EFD1CAB}"/>
                  </a:ext>
                </a:extLst>
              </p:cNvPr>
              <p:cNvCxnSpPr>
                <a:cxnSpLocks/>
                <a:endCxn id="337" idx="2"/>
              </p:cNvCxnSpPr>
              <p:nvPr/>
            </p:nvCxnSpPr>
            <p:spPr>
              <a:xfrm>
                <a:off x="2903766" y="4872579"/>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2" name="Straight Arrow Connector 341">
                <a:extLst>
                  <a:ext uri="{FF2B5EF4-FFF2-40B4-BE49-F238E27FC236}">
                    <a16:creationId xmlns:a16="http://schemas.microsoft.com/office/drawing/2014/main" id="{4BE222EB-1F02-B670-7671-D2B5C437C08C}"/>
                  </a:ext>
                </a:extLst>
              </p:cNvPr>
              <p:cNvCxnSpPr>
                <a:cxnSpLocks/>
                <a:endCxn id="338" idx="2"/>
              </p:cNvCxnSpPr>
              <p:nvPr/>
            </p:nvCxnSpPr>
            <p:spPr>
              <a:xfrm>
                <a:off x="2903766" y="4872579"/>
                <a:ext cx="237606" cy="57355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3" name="Straight Arrow Connector 342">
                <a:extLst>
                  <a:ext uri="{FF2B5EF4-FFF2-40B4-BE49-F238E27FC236}">
                    <a16:creationId xmlns:a16="http://schemas.microsoft.com/office/drawing/2014/main" id="{7A535252-E069-E781-7E79-A9DE15F977DF}"/>
                  </a:ext>
                </a:extLst>
              </p:cNvPr>
              <p:cNvCxnSpPr>
                <a:cxnSpLocks/>
                <a:stCxn id="332" idx="6"/>
                <a:endCxn id="335" idx="2"/>
              </p:cNvCxnSpPr>
              <p:nvPr/>
            </p:nvCxnSpPr>
            <p:spPr>
              <a:xfrm flipV="1">
                <a:off x="2903766" y="4872579"/>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4" name="Straight Arrow Connector 343">
                <a:extLst>
                  <a:ext uri="{FF2B5EF4-FFF2-40B4-BE49-F238E27FC236}">
                    <a16:creationId xmlns:a16="http://schemas.microsoft.com/office/drawing/2014/main" id="{8EE0A358-0734-3145-56CB-44AF71CF061A}"/>
                  </a:ext>
                </a:extLst>
              </p:cNvPr>
              <p:cNvCxnSpPr>
                <a:cxnSpLocks/>
                <a:stCxn id="332" idx="6"/>
                <a:endCxn id="337" idx="2"/>
              </p:cNvCxnSpPr>
              <p:nvPr/>
            </p:nvCxnSpPr>
            <p:spPr>
              <a:xfrm>
                <a:off x="2903766" y="5063762"/>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5" name="Straight Arrow Connector 344">
                <a:extLst>
                  <a:ext uri="{FF2B5EF4-FFF2-40B4-BE49-F238E27FC236}">
                    <a16:creationId xmlns:a16="http://schemas.microsoft.com/office/drawing/2014/main" id="{2D71119F-2587-E41E-D421-2700967ED473}"/>
                  </a:ext>
                </a:extLst>
              </p:cNvPr>
              <p:cNvCxnSpPr>
                <a:cxnSpLocks/>
                <a:stCxn id="332" idx="6"/>
                <a:endCxn id="338" idx="2"/>
              </p:cNvCxnSpPr>
              <p:nvPr/>
            </p:nvCxnSpPr>
            <p:spPr>
              <a:xfrm>
                <a:off x="2903766" y="5063762"/>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6" name="Straight Arrow Connector 345">
                <a:extLst>
                  <a:ext uri="{FF2B5EF4-FFF2-40B4-BE49-F238E27FC236}">
                    <a16:creationId xmlns:a16="http://schemas.microsoft.com/office/drawing/2014/main" id="{E24F6AB1-929D-BF49-5713-7A30D02DA096}"/>
                  </a:ext>
                </a:extLst>
              </p:cNvPr>
              <p:cNvCxnSpPr>
                <a:cxnSpLocks/>
                <a:stCxn id="332" idx="6"/>
                <a:endCxn id="336" idx="2"/>
              </p:cNvCxnSpPr>
              <p:nvPr/>
            </p:nvCxnSpPr>
            <p:spPr>
              <a:xfrm>
                <a:off x="2903766" y="5063762"/>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7" name="Straight Arrow Connector 346">
                <a:extLst>
                  <a:ext uri="{FF2B5EF4-FFF2-40B4-BE49-F238E27FC236}">
                    <a16:creationId xmlns:a16="http://schemas.microsoft.com/office/drawing/2014/main" id="{F5FA0A27-F383-B2B6-4ECE-7CF72C2DE7B3}"/>
                  </a:ext>
                </a:extLst>
              </p:cNvPr>
              <p:cNvCxnSpPr>
                <a:cxnSpLocks/>
                <a:stCxn id="333" idx="6"/>
                <a:endCxn id="335" idx="2"/>
              </p:cNvCxnSpPr>
              <p:nvPr/>
            </p:nvCxnSpPr>
            <p:spPr>
              <a:xfrm flipV="1">
                <a:off x="2903766" y="4872579"/>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8" name="Straight Arrow Connector 347">
                <a:extLst>
                  <a:ext uri="{FF2B5EF4-FFF2-40B4-BE49-F238E27FC236}">
                    <a16:creationId xmlns:a16="http://schemas.microsoft.com/office/drawing/2014/main" id="{5F8E7829-2009-2882-6CE5-393C31537C3A}"/>
                  </a:ext>
                </a:extLst>
              </p:cNvPr>
              <p:cNvCxnSpPr>
                <a:cxnSpLocks/>
                <a:stCxn id="333" idx="6"/>
                <a:endCxn id="336" idx="2"/>
              </p:cNvCxnSpPr>
              <p:nvPr/>
            </p:nvCxnSpPr>
            <p:spPr>
              <a:xfrm flipV="1">
                <a:off x="2903766" y="5063762"/>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9" name="Straight Arrow Connector 348">
                <a:extLst>
                  <a:ext uri="{FF2B5EF4-FFF2-40B4-BE49-F238E27FC236}">
                    <a16:creationId xmlns:a16="http://schemas.microsoft.com/office/drawing/2014/main" id="{8F5CAB58-A583-708E-963B-A7E5FA65AFA6}"/>
                  </a:ext>
                </a:extLst>
              </p:cNvPr>
              <p:cNvCxnSpPr>
                <a:cxnSpLocks/>
                <a:stCxn id="333" idx="6"/>
              </p:cNvCxnSpPr>
              <p:nvPr/>
            </p:nvCxnSpPr>
            <p:spPr>
              <a:xfrm>
                <a:off x="2903766" y="5254945"/>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0" name="Straight Arrow Connector 349">
                <a:extLst>
                  <a:ext uri="{FF2B5EF4-FFF2-40B4-BE49-F238E27FC236}">
                    <a16:creationId xmlns:a16="http://schemas.microsoft.com/office/drawing/2014/main" id="{CD4BEED8-28A2-BAAD-9AF9-CB9D8000248E}"/>
                  </a:ext>
                </a:extLst>
              </p:cNvPr>
              <p:cNvCxnSpPr>
                <a:cxnSpLocks/>
                <a:stCxn id="333" idx="6"/>
              </p:cNvCxnSpPr>
              <p:nvPr/>
            </p:nvCxnSpPr>
            <p:spPr>
              <a:xfrm>
                <a:off x="2903766" y="5254945"/>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1" name="Straight Arrow Connector 350">
                <a:extLst>
                  <a:ext uri="{FF2B5EF4-FFF2-40B4-BE49-F238E27FC236}">
                    <a16:creationId xmlns:a16="http://schemas.microsoft.com/office/drawing/2014/main" id="{76EBCBEA-4915-9F99-BA02-4DD9D91730C5}"/>
                  </a:ext>
                </a:extLst>
              </p:cNvPr>
              <p:cNvCxnSpPr>
                <a:cxnSpLocks/>
                <a:stCxn id="334" idx="6"/>
              </p:cNvCxnSpPr>
              <p:nvPr/>
            </p:nvCxnSpPr>
            <p:spPr>
              <a:xfrm flipV="1">
                <a:off x="2903766" y="5446128"/>
                <a:ext cx="237606" cy="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2" name="Straight Arrow Connector 351">
                <a:extLst>
                  <a:ext uri="{FF2B5EF4-FFF2-40B4-BE49-F238E27FC236}">
                    <a16:creationId xmlns:a16="http://schemas.microsoft.com/office/drawing/2014/main" id="{31B9AB05-FE6F-1CE3-ECD6-D1185E193C68}"/>
                  </a:ext>
                </a:extLst>
              </p:cNvPr>
              <p:cNvCxnSpPr>
                <a:cxnSpLocks/>
                <a:stCxn id="334" idx="6"/>
                <a:endCxn id="337" idx="2"/>
              </p:cNvCxnSpPr>
              <p:nvPr/>
            </p:nvCxnSpPr>
            <p:spPr>
              <a:xfrm flipV="1">
                <a:off x="2903766" y="5254945"/>
                <a:ext cx="237606" cy="191183"/>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3" name="Straight Arrow Connector 352">
                <a:extLst>
                  <a:ext uri="{FF2B5EF4-FFF2-40B4-BE49-F238E27FC236}">
                    <a16:creationId xmlns:a16="http://schemas.microsoft.com/office/drawing/2014/main" id="{1D591004-E9CB-8D3F-E5C3-756C81569ABD}"/>
                  </a:ext>
                </a:extLst>
              </p:cNvPr>
              <p:cNvCxnSpPr>
                <a:cxnSpLocks/>
                <a:stCxn id="334" idx="6"/>
              </p:cNvCxnSpPr>
              <p:nvPr/>
            </p:nvCxnSpPr>
            <p:spPr>
              <a:xfrm flipV="1">
                <a:off x="2903766" y="5063762"/>
                <a:ext cx="237606" cy="382366"/>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4" name="Straight Arrow Connector 353">
                <a:extLst>
                  <a:ext uri="{FF2B5EF4-FFF2-40B4-BE49-F238E27FC236}">
                    <a16:creationId xmlns:a16="http://schemas.microsoft.com/office/drawing/2014/main" id="{F60260E6-8007-CCFC-0D30-E78194067CDC}"/>
                  </a:ext>
                </a:extLst>
              </p:cNvPr>
              <p:cNvCxnSpPr>
                <a:cxnSpLocks/>
                <a:stCxn id="334" idx="6"/>
              </p:cNvCxnSpPr>
              <p:nvPr/>
            </p:nvCxnSpPr>
            <p:spPr>
              <a:xfrm flipV="1">
                <a:off x="2903766" y="4872579"/>
                <a:ext cx="237606" cy="573550"/>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320" name="Group 319">
              <a:extLst>
                <a:ext uri="{FF2B5EF4-FFF2-40B4-BE49-F238E27FC236}">
                  <a16:creationId xmlns:a16="http://schemas.microsoft.com/office/drawing/2014/main" id="{001F439A-FB13-CDC4-7F86-5FE73D09D31D}"/>
                </a:ext>
              </a:extLst>
            </p:cNvPr>
            <p:cNvGrpSpPr/>
            <p:nvPr/>
          </p:nvGrpSpPr>
          <p:grpSpPr>
            <a:xfrm>
              <a:off x="1738234" y="4805411"/>
              <a:ext cx="730794" cy="707885"/>
              <a:chOff x="1738234" y="4805411"/>
              <a:chExt cx="730794" cy="707885"/>
            </a:xfrm>
          </p:grpSpPr>
          <p:sp>
            <p:nvSpPr>
              <p:cNvPr id="329" name="Rectangle 328">
                <a:extLst>
                  <a:ext uri="{FF2B5EF4-FFF2-40B4-BE49-F238E27FC236}">
                    <a16:creationId xmlns:a16="http://schemas.microsoft.com/office/drawing/2014/main" id="{27A87E0B-DCE4-E019-83E2-DEFFAFB78087}"/>
                  </a:ext>
                </a:extLst>
              </p:cNvPr>
              <p:cNvSpPr/>
              <p:nvPr/>
            </p:nvSpPr>
            <p:spPr>
              <a:xfrm>
                <a:off x="1738234" y="4805411"/>
                <a:ext cx="730794" cy="707885"/>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0" name="Picture 2" descr="OpenAI Logo">
                <a:extLst>
                  <a:ext uri="{FF2B5EF4-FFF2-40B4-BE49-F238E27FC236}">
                    <a16:creationId xmlns:a16="http://schemas.microsoft.com/office/drawing/2014/main" id="{907F018E-B0E3-D233-5653-6C6555992499}"/>
                  </a:ext>
                </a:extLst>
              </p:cNvPr>
              <p:cNvPicPr>
                <a:picLocks noChangeAspect="1" noChangeArrowheads="1"/>
              </p:cNvPicPr>
              <p:nvPr/>
            </p:nvPicPr>
            <p:blipFill>
              <a:blip r:embed="rId3">
                <a:duotone>
                  <a:prstClr val="black"/>
                  <a:srgbClr val="00B050">
                    <a:tint val="45000"/>
                    <a:satMod val="400000"/>
                  </a:srgbClr>
                </a:duotone>
                <a:extLst>
                  <a:ext uri="{28A0092B-C50C-407E-A947-70E740481C1C}">
                    <a14:useLocalDpi xmlns:a14="http://schemas.microsoft.com/office/drawing/2010/main" val="0"/>
                  </a:ext>
                </a:extLst>
              </a:blip>
              <a:srcRect/>
              <a:stretch>
                <a:fillRect/>
              </a:stretch>
            </p:blipFill>
            <p:spPr bwMode="auto">
              <a:xfrm>
                <a:off x="1847106" y="4909537"/>
                <a:ext cx="505434" cy="496344"/>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321" name="Straight Connector 320">
              <a:extLst>
                <a:ext uri="{FF2B5EF4-FFF2-40B4-BE49-F238E27FC236}">
                  <a16:creationId xmlns:a16="http://schemas.microsoft.com/office/drawing/2014/main" id="{584E630C-CF4A-9FCE-53E1-F3F5046CE15A}"/>
                </a:ext>
              </a:extLst>
            </p:cNvPr>
            <p:cNvCxnSpPr/>
            <p:nvPr/>
          </p:nvCxnSpPr>
          <p:spPr>
            <a:xfrm>
              <a:off x="2469028" y="4888827"/>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2" name="Straight Connector 321">
              <a:extLst>
                <a:ext uri="{FF2B5EF4-FFF2-40B4-BE49-F238E27FC236}">
                  <a16:creationId xmlns:a16="http://schemas.microsoft.com/office/drawing/2014/main" id="{938BA028-B204-B220-0F85-7D87482BC361}"/>
                </a:ext>
              </a:extLst>
            </p:cNvPr>
            <p:cNvCxnSpPr/>
            <p:nvPr/>
          </p:nvCxnSpPr>
          <p:spPr>
            <a:xfrm>
              <a:off x="2468849" y="5090808"/>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3" name="Straight Connector 322">
              <a:extLst>
                <a:ext uri="{FF2B5EF4-FFF2-40B4-BE49-F238E27FC236}">
                  <a16:creationId xmlns:a16="http://schemas.microsoft.com/office/drawing/2014/main" id="{095763AE-C2AB-0A92-84C1-414236289AD4}"/>
                </a:ext>
              </a:extLst>
            </p:cNvPr>
            <p:cNvCxnSpPr/>
            <p:nvPr/>
          </p:nvCxnSpPr>
          <p:spPr>
            <a:xfrm>
              <a:off x="2469028" y="5483972"/>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4" name="Straight Connector 323">
              <a:extLst>
                <a:ext uri="{FF2B5EF4-FFF2-40B4-BE49-F238E27FC236}">
                  <a16:creationId xmlns:a16="http://schemas.microsoft.com/office/drawing/2014/main" id="{B796BF4A-0BCC-66CD-A52C-7954E9B4798A}"/>
                </a:ext>
              </a:extLst>
            </p:cNvPr>
            <p:cNvCxnSpPr/>
            <p:nvPr/>
          </p:nvCxnSpPr>
          <p:spPr>
            <a:xfrm>
              <a:off x="2469051" y="5292789"/>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5" name="Straight Connector 324">
              <a:extLst>
                <a:ext uri="{FF2B5EF4-FFF2-40B4-BE49-F238E27FC236}">
                  <a16:creationId xmlns:a16="http://schemas.microsoft.com/office/drawing/2014/main" id="{FD0ADF7E-0975-688F-EB09-0665BFD095B4}"/>
                </a:ext>
              </a:extLst>
            </p:cNvPr>
            <p:cNvCxnSpPr>
              <a:cxnSpLocks/>
            </p:cNvCxnSpPr>
            <p:nvPr/>
          </p:nvCxnSpPr>
          <p:spPr>
            <a:xfrm>
              <a:off x="3291248" y="4872279"/>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6" name="Straight Connector 325">
              <a:extLst>
                <a:ext uri="{FF2B5EF4-FFF2-40B4-BE49-F238E27FC236}">
                  <a16:creationId xmlns:a16="http://schemas.microsoft.com/office/drawing/2014/main" id="{716368CC-6122-532A-C26B-DC63E3314F16}"/>
                </a:ext>
              </a:extLst>
            </p:cNvPr>
            <p:cNvCxnSpPr>
              <a:cxnSpLocks/>
            </p:cNvCxnSpPr>
            <p:nvPr/>
          </p:nvCxnSpPr>
          <p:spPr>
            <a:xfrm>
              <a:off x="3291069" y="5074260"/>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7" name="Straight Connector 326">
              <a:extLst>
                <a:ext uri="{FF2B5EF4-FFF2-40B4-BE49-F238E27FC236}">
                  <a16:creationId xmlns:a16="http://schemas.microsoft.com/office/drawing/2014/main" id="{D5933D7A-DF4A-F8D8-332E-5F30B9E1770A}"/>
                </a:ext>
              </a:extLst>
            </p:cNvPr>
            <p:cNvCxnSpPr>
              <a:cxnSpLocks/>
            </p:cNvCxnSpPr>
            <p:nvPr/>
          </p:nvCxnSpPr>
          <p:spPr>
            <a:xfrm>
              <a:off x="3291248" y="5467424"/>
              <a:ext cx="296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8" name="Straight Connector 327">
              <a:extLst>
                <a:ext uri="{FF2B5EF4-FFF2-40B4-BE49-F238E27FC236}">
                  <a16:creationId xmlns:a16="http://schemas.microsoft.com/office/drawing/2014/main" id="{4C3C25DC-3C43-C869-93AF-E1B719080A54}"/>
                </a:ext>
              </a:extLst>
            </p:cNvPr>
            <p:cNvCxnSpPr>
              <a:cxnSpLocks/>
            </p:cNvCxnSpPr>
            <p:nvPr/>
          </p:nvCxnSpPr>
          <p:spPr>
            <a:xfrm>
              <a:off x="3291271" y="5276241"/>
              <a:ext cx="296056" cy="0"/>
            </a:xfrm>
            <a:prstGeom prst="line">
              <a:avLst/>
            </a:prstGeom>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56194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1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4" grpId="0" animBg="1"/>
      <p:bldP spid="22" grpId="0" animBg="1"/>
      <p:bldP spid="73" grpId="0"/>
      <p:bldP spid="5" grpId="0" animBg="1"/>
      <p:bldP spid="6" grpId="0" animBg="1"/>
      <p:bldP spid="7"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A4BAE-F23B-4AB2-9B57-9D428F4DD400}"/>
              </a:ext>
            </a:extLst>
          </p:cNvPr>
          <p:cNvSpPr>
            <a:spLocks noGrp="1"/>
          </p:cNvSpPr>
          <p:nvPr>
            <p:ph type="title"/>
          </p:nvPr>
        </p:nvSpPr>
        <p:spPr>
          <a:xfrm>
            <a:off x="0" y="-4211"/>
            <a:ext cx="12192000" cy="956774"/>
          </a:xfrm>
        </p:spPr>
        <p:txBody>
          <a:bodyPr/>
          <a:lstStyle/>
          <a:p>
            <a:pPr algn="ctr"/>
            <a:r>
              <a:rPr lang="en-US" b="1" dirty="0">
                <a:latin typeface="Aptos Display" panose="020B0004020202020204" pitchFamily="34" charset="0"/>
              </a:rPr>
              <a:t>Example-based Documentation Selection</a:t>
            </a:r>
          </a:p>
        </p:txBody>
      </p:sp>
      <p:sp>
        <p:nvSpPr>
          <p:cNvPr id="12" name="TextBox 11">
            <a:extLst>
              <a:ext uri="{FF2B5EF4-FFF2-40B4-BE49-F238E27FC236}">
                <a16:creationId xmlns:a16="http://schemas.microsoft.com/office/drawing/2014/main" id="{80520E36-2FCA-EE36-DB85-3BDACA31C6B1}"/>
              </a:ext>
            </a:extLst>
          </p:cNvPr>
          <p:cNvSpPr txBox="1"/>
          <p:nvPr/>
        </p:nvSpPr>
        <p:spPr>
          <a:xfrm>
            <a:off x="72062" y="2591252"/>
            <a:ext cx="3328107" cy="1015663"/>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61616"/>
                </a:solidFill>
                <a:effectLst/>
                <a:highlight>
                  <a:srgbClr val="FFFFFF"/>
                </a:highlight>
                <a:uLnTx/>
                <a:uFillTx/>
                <a:ea typeface="+mn-ea"/>
                <a:cs typeface="+mn-cs"/>
              </a:rPr>
              <a:t>Remove characters from the text value "ABEFC" starting at position 2 until position 6.</a:t>
            </a:r>
          </a:p>
        </p:txBody>
      </p:sp>
      <p:sp>
        <p:nvSpPr>
          <p:cNvPr id="15" name="TextBox 14">
            <a:extLst>
              <a:ext uri="{FF2B5EF4-FFF2-40B4-BE49-F238E27FC236}">
                <a16:creationId xmlns:a16="http://schemas.microsoft.com/office/drawing/2014/main" id="{7F2D8FF5-A160-CF43-EE89-7CE6D8E85B80}"/>
              </a:ext>
            </a:extLst>
          </p:cNvPr>
          <p:cNvSpPr txBox="1"/>
          <p:nvPr/>
        </p:nvSpPr>
        <p:spPr>
          <a:xfrm>
            <a:off x="8215769" y="2889433"/>
            <a:ext cx="3941666" cy="400110"/>
          </a:xfrm>
          <a:prstGeom prst="rect">
            <a:avLst/>
          </a:prstGeom>
          <a:noFill/>
          <a:ln>
            <a:solidFill>
              <a:schemeClr val="tx1"/>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err="1">
                <a:ln>
                  <a:noFill/>
                </a:ln>
                <a:solidFill>
                  <a:srgbClr val="0070C0"/>
                </a:solidFill>
                <a:effectLst/>
                <a:uLnTx/>
                <a:uFillTx/>
                <a:ea typeface="+mn-ea"/>
                <a:cs typeface="+mn-cs"/>
              </a:rPr>
              <a:t>Text.RemoveRange</a:t>
            </a:r>
            <a:r>
              <a:rPr kumimoji="0" lang="en-US" altLang="en-US" sz="2000" b="0" i="0" u="none" strike="noStrike" kern="1200" cap="none" spc="0" normalizeH="0" baseline="0" noProof="0" dirty="0">
                <a:ln>
                  <a:noFill/>
                </a:ln>
                <a:solidFill>
                  <a:srgbClr val="161616"/>
                </a:solidFill>
                <a:effectLst/>
                <a:uLnTx/>
                <a:uFillTx/>
                <a:ea typeface="+mn-ea"/>
                <a:cs typeface="+mn-cs"/>
              </a:rPr>
              <a:t>("</a:t>
            </a:r>
            <a:r>
              <a:rPr kumimoji="0" lang="en-US" altLang="en-US" sz="2000" i="0" u="none" strike="noStrike" kern="1200" cap="none" spc="0" normalizeH="0" baseline="0" noProof="0" dirty="0">
                <a:ln>
                  <a:noFill/>
                </a:ln>
                <a:solidFill>
                  <a:srgbClr val="161616"/>
                </a:solidFill>
                <a:effectLst/>
                <a:uLnTx/>
                <a:uFillTx/>
                <a:ea typeface="+mn-ea"/>
                <a:cs typeface="+mn-cs"/>
              </a:rPr>
              <a:t>ABEFC</a:t>
            </a:r>
            <a:r>
              <a:rPr kumimoji="0" lang="en-US" altLang="en-US" sz="2000" i="0" u="none" strike="noStrike" kern="1200" cap="none" spc="0" normalizeH="0" baseline="0" noProof="0" dirty="0">
                <a:ln>
                  <a:noFill/>
                </a:ln>
                <a:effectLst/>
                <a:uLnTx/>
                <a:uFillTx/>
                <a:ea typeface="+mn-ea"/>
                <a:cs typeface="+mn-cs"/>
              </a:rPr>
              <a:t>", 2, </a:t>
            </a:r>
            <a:r>
              <a:rPr lang="en-US" altLang="en-US" sz="2000" dirty="0"/>
              <a:t>4</a:t>
            </a:r>
            <a:r>
              <a:rPr kumimoji="0" lang="en-US" altLang="en-US" sz="2000" i="0" u="none" strike="noStrike" kern="1200" cap="none" spc="0" normalizeH="0" baseline="0" noProof="0" dirty="0">
                <a:ln>
                  <a:noFill/>
                </a:ln>
                <a:effectLst/>
                <a:uLnTx/>
                <a:uFillTx/>
                <a:ea typeface="+mn-ea"/>
                <a:cs typeface="+mn-cs"/>
              </a:rPr>
              <a:t>) </a:t>
            </a:r>
          </a:p>
        </p:txBody>
      </p:sp>
      <p:sp>
        <p:nvSpPr>
          <p:cNvPr id="23" name="TextBox 22">
            <a:extLst>
              <a:ext uri="{FF2B5EF4-FFF2-40B4-BE49-F238E27FC236}">
                <a16:creationId xmlns:a16="http://schemas.microsoft.com/office/drawing/2014/main" id="{A7DDDF23-4357-C1AD-0687-2891CC30A2A9}"/>
              </a:ext>
            </a:extLst>
          </p:cNvPr>
          <p:cNvSpPr txBox="1"/>
          <p:nvPr/>
        </p:nvSpPr>
        <p:spPr>
          <a:xfrm>
            <a:off x="5397003" y="1054142"/>
            <a:ext cx="3785306" cy="1092607"/>
          </a:xfrm>
          <a:prstGeom prst="rect">
            <a:avLst/>
          </a:prstGeom>
          <a:solidFill>
            <a:schemeClr val="accent2">
              <a:lumMod val="20000"/>
              <a:lumOff val="80000"/>
            </a:schemeClr>
          </a:solidFill>
          <a:ln>
            <a:solidFill>
              <a:srgbClr val="FFC000"/>
            </a:solidFill>
          </a:ln>
        </p:spPr>
        <p:txBody>
          <a:bodyPr wrap="square" rtlCol="0">
            <a:spAutoFit/>
          </a:bodyPr>
          <a:lstStyle/>
          <a:p>
            <a:r>
              <a:rPr lang="en-US" sz="2000" dirty="0"/>
              <a:t>Remove 1 character from the text value "ABEFC" at position 2.</a:t>
            </a:r>
          </a:p>
          <a:p>
            <a:r>
              <a:rPr lang="en-US" sz="500" dirty="0"/>
              <a:t> </a:t>
            </a:r>
          </a:p>
          <a:p>
            <a:r>
              <a:rPr lang="en-US" altLang="en-US" sz="2000" b="1" dirty="0" err="1">
                <a:solidFill>
                  <a:srgbClr val="0070C0"/>
                </a:solidFill>
              </a:rPr>
              <a:t>Text.RemoveRange</a:t>
            </a:r>
            <a:r>
              <a:rPr lang="en-US" altLang="en-US" sz="2000" dirty="0">
                <a:solidFill>
                  <a:srgbClr val="161616"/>
                </a:solidFill>
              </a:rPr>
              <a:t>("ABEFC", 2)</a:t>
            </a:r>
            <a:endParaRPr lang="en-US" sz="2000" dirty="0"/>
          </a:p>
        </p:txBody>
      </p:sp>
      <p:sp>
        <p:nvSpPr>
          <p:cNvPr id="31" name="TextBox 30">
            <a:extLst>
              <a:ext uri="{FF2B5EF4-FFF2-40B4-BE49-F238E27FC236}">
                <a16:creationId xmlns:a16="http://schemas.microsoft.com/office/drawing/2014/main" id="{718401C5-994A-BBB1-500F-DA57A4481094}"/>
              </a:ext>
            </a:extLst>
          </p:cNvPr>
          <p:cNvSpPr txBox="1"/>
          <p:nvPr/>
        </p:nvSpPr>
        <p:spPr>
          <a:xfrm>
            <a:off x="4435982" y="3989330"/>
            <a:ext cx="5707345" cy="2185214"/>
          </a:xfrm>
          <a:prstGeom prst="rect">
            <a:avLst/>
          </a:prstGeom>
          <a:solidFill>
            <a:schemeClr val="accent2">
              <a:lumMod val="20000"/>
              <a:lumOff val="80000"/>
            </a:schemeClr>
          </a:solidFill>
          <a:ln>
            <a:solidFill>
              <a:srgbClr val="00B050"/>
            </a:solidFill>
          </a:ln>
        </p:spPr>
        <p:txBody>
          <a:bodyPr wrap="square" rtlCol="0">
            <a:spAutoFit/>
          </a:bodyPr>
          <a:lstStyle/>
          <a:p>
            <a:r>
              <a:rPr lang="en-US" sz="1700" b="1" dirty="0"/>
              <a:t>Syntax: </a:t>
            </a:r>
          </a:p>
          <a:p>
            <a:r>
              <a:rPr lang="en-US" sz="1700" dirty="0" err="1">
                <a:solidFill>
                  <a:srgbClr val="0070C0"/>
                </a:solidFill>
              </a:rPr>
              <a:t>Text.RemoveRange</a:t>
            </a:r>
            <a:r>
              <a:rPr lang="en-US" sz="1700" dirty="0"/>
              <a:t>(text as nullable text, offset as number, optional count as nullable number) as nullable text</a:t>
            </a:r>
          </a:p>
          <a:p>
            <a:r>
              <a:rPr lang="en-US" sz="1700" b="1" dirty="0"/>
              <a:t>About: </a:t>
            </a:r>
          </a:p>
          <a:p>
            <a:r>
              <a:rPr lang="en-US" sz="1700" dirty="0"/>
              <a:t>Returns a copy of the text value text with all the characters from position offset removed. An optional parameter, count can by used to specify the number of characters to remove. The default value of count is 1. Position values start at 0.</a:t>
            </a:r>
          </a:p>
        </p:txBody>
      </p:sp>
      <p:sp>
        <p:nvSpPr>
          <p:cNvPr id="35" name="TextBox 34">
            <a:extLst>
              <a:ext uri="{FF2B5EF4-FFF2-40B4-BE49-F238E27FC236}">
                <a16:creationId xmlns:a16="http://schemas.microsoft.com/office/drawing/2014/main" id="{9E463322-F964-28A8-015D-408B00B70083}"/>
              </a:ext>
            </a:extLst>
          </p:cNvPr>
          <p:cNvSpPr txBox="1"/>
          <p:nvPr/>
        </p:nvSpPr>
        <p:spPr>
          <a:xfrm>
            <a:off x="6845011" y="2858655"/>
            <a:ext cx="889289" cy="461665"/>
          </a:xfrm>
          <a:prstGeom prst="rect">
            <a:avLst/>
          </a:prstGeom>
          <a:solidFill>
            <a:schemeClr val="bg1">
              <a:lumMod val="85000"/>
            </a:schemeClr>
          </a:solidFill>
          <a:ln>
            <a:solidFill>
              <a:schemeClr val="tx1"/>
            </a:solidFill>
          </a:ln>
        </p:spPr>
        <p:txBody>
          <a:bodyPr wrap="square" rtlCol="0">
            <a:spAutoFit/>
          </a:bodyPr>
          <a:lstStyle/>
          <a:p>
            <a:r>
              <a:rPr lang="en-US" sz="2400" dirty="0"/>
              <a:t>LLM</a:t>
            </a:r>
          </a:p>
        </p:txBody>
      </p:sp>
      <p:cxnSp>
        <p:nvCxnSpPr>
          <p:cNvPr id="37" name="Straight Arrow Connector 36">
            <a:extLst>
              <a:ext uri="{FF2B5EF4-FFF2-40B4-BE49-F238E27FC236}">
                <a16:creationId xmlns:a16="http://schemas.microsoft.com/office/drawing/2014/main" id="{AB443308-4F3E-430D-1521-7A2A7F755C49}"/>
              </a:ext>
            </a:extLst>
          </p:cNvPr>
          <p:cNvCxnSpPr>
            <a:stCxn id="12" idx="3"/>
            <a:endCxn id="35" idx="1"/>
          </p:cNvCxnSpPr>
          <p:nvPr/>
        </p:nvCxnSpPr>
        <p:spPr>
          <a:xfrm flipV="1">
            <a:off x="3400169" y="3089488"/>
            <a:ext cx="3444842" cy="95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C5B9B005-424D-B2D7-E54F-FA55966F9BBD}"/>
              </a:ext>
            </a:extLst>
          </p:cNvPr>
          <p:cNvCxnSpPr>
            <a:cxnSpLocks/>
            <a:stCxn id="35" idx="3"/>
            <a:endCxn id="15" idx="1"/>
          </p:cNvCxnSpPr>
          <p:nvPr/>
        </p:nvCxnSpPr>
        <p:spPr>
          <a:xfrm>
            <a:off x="7734300" y="3089488"/>
            <a:ext cx="48146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E546E11-30C8-684D-8284-DAC0B4D9985F}"/>
              </a:ext>
            </a:extLst>
          </p:cNvPr>
          <p:cNvSpPr txBox="1"/>
          <p:nvPr/>
        </p:nvSpPr>
        <p:spPr>
          <a:xfrm>
            <a:off x="451755" y="1356923"/>
            <a:ext cx="2568719" cy="461665"/>
          </a:xfrm>
          <a:prstGeom prst="rect">
            <a:avLst/>
          </a:prstGeom>
          <a:solidFill>
            <a:schemeClr val="bg1">
              <a:lumMod val="85000"/>
            </a:schemeClr>
          </a:solidFill>
          <a:ln>
            <a:solidFill>
              <a:schemeClr val="tx1"/>
            </a:solidFill>
          </a:ln>
        </p:spPr>
        <p:txBody>
          <a:bodyPr wrap="square" rtlCol="0">
            <a:spAutoFit/>
          </a:bodyPr>
          <a:lstStyle/>
          <a:p>
            <a:r>
              <a:rPr lang="en-US" sz="2400" dirty="0"/>
              <a:t>Example Retriever</a:t>
            </a:r>
          </a:p>
        </p:txBody>
      </p:sp>
      <p:sp>
        <p:nvSpPr>
          <p:cNvPr id="44" name="TextBox 43">
            <a:extLst>
              <a:ext uri="{FF2B5EF4-FFF2-40B4-BE49-F238E27FC236}">
                <a16:creationId xmlns:a16="http://schemas.microsoft.com/office/drawing/2014/main" id="{0B47C6FD-9E09-4C50-B8E9-B21699CBF5E9}"/>
              </a:ext>
            </a:extLst>
          </p:cNvPr>
          <p:cNvSpPr txBox="1"/>
          <p:nvPr/>
        </p:nvSpPr>
        <p:spPr>
          <a:xfrm>
            <a:off x="747029" y="4851104"/>
            <a:ext cx="1978170" cy="461665"/>
          </a:xfrm>
          <a:prstGeom prst="rect">
            <a:avLst/>
          </a:prstGeom>
          <a:solidFill>
            <a:schemeClr val="bg1">
              <a:lumMod val="85000"/>
            </a:schemeClr>
          </a:solidFill>
          <a:ln>
            <a:solidFill>
              <a:schemeClr val="tx1"/>
            </a:solidFill>
          </a:ln>
        </p:spPr>
        <p:txBody>
          <a:bodyPr wrap="square" rtlCol="0">
            <a:spAutoFit/>
          </a:bodyPr>
          <a:lstStyle/>
          <a:p>
            <a:r>
              <a:rPr lang="en-US" sz="2400" dirty="0"/>
              <a:t>Doc Retriever</a:t>
            </a:r>
          </a:p>
        </p:txBody>
      </p:sp>
      <p:cxnSp>
        <p:nvCxnSpPr>
          <p:cNvPr id="49" name="Straight Arrow Connector 48">
            <a:extLst>
              <a:ext uri="{FF2B5EF4-FFF2-40B4-BE49-F238E27FC236}">
                <a16:creationId xmlns:a16="http://schemas.microsoft.com/office/drawing/2014/main" id="{249DB7F2-4A9A-D438-4EAE-76D5E6597297}"/>
              </a:ext>
            </a:extLst>
          </p:cNvPr>
          <p:cNvCxnSpPr>
            <a:stCxn id="12" idx="0"/>
            <a:endCxn id="42" idx="2"/>
          </p:cNvCxnSpPr>
          <p:nvPr/>
        </p:nvCxnSpPr>
        <p:spPr>
          <a:xfrm flipH="1" flipV="1">
            <a:off x="1736115" y="1818588"/>
            <a:ext cx="1" cy="7726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2FAE1AD7-5E7E-122F-A055-62976ED7890D}"/>
              </a:ext>
            </a:extLst>
          </p:cNvPr>
          <p:cNvCxnSpPr>
            <a:cxnSpLocks/>
            <a:stCxn id="42" idx="3"/>
            <a:endCxn id="23" idx="1"/>
          </p:cNvCxnSpPr>
          <p:nvPr/>
        </p:nvCxnSpPr>
        <p:spPr>
          <a:xfrm>
            <a:off x="3020474" y="1587756"/>
            <a:ext cx="2376529" cy="126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46621ADB-C249-5F87-716C-C4BDABD425A1}"/>
              </a:ext>
            </a:extLst>
          </p:cNvPr>
          <p:cNvCxnSpPr>
            <a:cxnSpLocks/>
            <a:stCxn id="44" idx="3"/>
            <a:endCxn id="31" idx="1"/>
          </p:cNvCxnSpPr>
          <p:nvPr/>
        </p:nvCxnSpPr>
        <p:spPr>
          <a:xfrm>
            <a:off x="2725199" y="5081937"/>
            <a:ext cx="171078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a:extLst>
              <a:ext uri="{FF2B5EF4-FFF2-40B4-BE49-F238E27FC236}">
                <a16:creationId xmlns:a16="http://schemas.microsoft.com/office/drawing/2014/main" id="{FFAF8B6B-B82E-20C7-6D85-0A2D540145A4}"/>
              </a:ext>
            </a:extLst>
          </p:cNvPr>
          <p:cNvCxnSpPr>
            <a:stCxn id="23" idx="2"/>
            <a:endCxn id="35" idx="0"/>
          </p:cNvCxnSpPr>
          <p:nvPr/>
        </p:nvCxnSpPr>
        <p:spPr>
          <a:xfrm>
            <a:off x="7289656" y="2146749"/>
            <a:ext cx="0" cy="7119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7" name="Straight Arrow Connector 106">
            <a:extLst>
              <a:ext uri="{FF2B5EF4-FFF2-40B4-BE49-F238E27FC236}">
                <a16:creationId xmlns:a16="http://schemas.microsoft.com/office/drawing/2014/main" id="{E2FFBF7A-B1FA-8567-359B-FE3BD18241CA}"/>
              </a:ext>
            </a:extLst>
          </p:cNvPr>
          <p:cNvCxnSpPr>
            <a:cxnSpLocks/>
            <a:stCxn id="31" idx="0"/>
            <a:endCxn id="35" idx="2"/>
          </p:cNvCxnSpPr>
          <p:nvPr/>
        </p:nvCxnSpPr>
        <p:spPr>
          <a:xfrm flipV="1">
            <a:off x="7289655" y="3320320"/>
            <a:ext cx="1" cy="66901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4" name="Straight Arrow Connector 113">
            <a:extLst>
              <a:ext uri="{FF2B5EF4-FFF2-40B4-BE49-F238E27FC236}">
                <a16:creationId xmlns:a16="http://schemas.microsoft.com/office/drawing/2014/main" id="{4A0CCDCF-ACEB-2784-ABBB-B874270F9F6D}"/>
              </a:ext>
            </a:extLst>
          </p:cNvPr>
          <p:cNvCxnSpPr>
            <a:cxnSpLocks/>
            <a:stCxn id="23" idx="2"/>
            <a:endCxn id="44" idx="0"/>
          </p:cNvCxnSpPr>
          <p:nvPr/>
        </p:nvCxnSpPr>
        <p:spPr>
          <a:xfrm flipH="1">
            <a:off x="1736114" y="2146749"/>
            <a:ext cx="5553542" cy="27043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7" name="TextBox 116">
            <a:extLst>
              <a:ext uri="{FF2B5EF4-FFF2-40B4-BE49-F238E27FC236}">
                <a16:creationId xmlns:a16="http://schemas.microsoft.com/office/drawing/2014/main" id="{26E3565E-D6FC-202C-C2F6-1701650B725E}"/>
              </a:ext>
            </a:extLst>
          </p:cNvPr>
          <p:cNvSpPr txBox="1"/>
          <p:nvPr/>
        </p:nvSpPr>
        <p:spPr>
          <a:xfrm>
            <a:off x="10186602" y="3709061"/>
            <a:ext cx="2118047"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Need to know that second </a:t>
            </a:r>
            <a:r>
              <a:rPr kumimoji="0" lang="en-US" sz="1800" b="0" i="0" u="none" strike="noStrike" kern="1200" cap="none" spc="0" normalizeH="0" baseline="0" noProof="0" dirty="0" err="1">
                <a:ln>
                  <a:noFill/>
                </a:ln>
                <a:solidFill>
                  <a:srgbClr val="C00000"/>
                </a:solidFill>
                <a:effectLst/>
                <a:uLnTx/>
                <a:uFillTx/>
                <a:latin typeface="Calibri" panose="020F0502020204030204"/>
                <a:ea typeface="+mn-ea"/>
                <a:cs typeface="+mn-cs"/>
              </a:rPr>
              <a:t>arg</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 is </a:t>
            </a:r>
            <a:r>
              <a:rPr kumimoji="0" lang="en-US" sz="1800" b="1" i="0" u="none" strike="noStrike" kern="1200" cap="none" spc="0" normalizeH="0" baseline="0" noProof="0" dirty="0">
                <a:ln>
                  <a:noFill/>
                </a:ln>
                <a:solidFill>
                  <a:srgbClr val="C00000"/>
                </a:solidFill>
                <a:effectLst/>
                <a:uLnTx/>
                <a:uFillTx/>
                <a:latin typeface="Calibri" panose="020F0502020204030204"/>
                <a:ea typeface="+mn-ea"/>
                <a:cs typeface="+mn-cs"/>
              </a:rPr>
              <a:t>count</a:t>
            </a:r>
            <a:r>
              <a:rPr kumimoji="0" lang="en-US" sz="1800" b="0" i="0" u="none" strike="noStrike" kern="1200" cap="none" spc="0" normalizeH="0" baseline="0" noProof="0" dirty="0">
                <a:ln>
                  <a:noFill/>
                </a:ln>
                <a:solidFill>
                  <a:srgbClr val="C00000"/>
                </a:solidFill>
                <a:effectLst/>
                <a:uLnTx/>
                <a:uFillTx/>
                <a:latin typeface="Calibri" panose="020F0502020204030204"/>
                <a:ea typeface="+mn-ea"/>
                <a:cs typeface="+mn-cs"/>
              </a:rPr>
              <a:t>.</a:t>
            </a:r>
          </a:p>
        </p:txBody>
      </p:sp>
      <p:cxnSp>
        <p:nvCxnSpPr>
          <p:cNvPr id="119" name="Straight Arrow Connector 118">
            <a:extLst>
              <a:ext uri="{FF2B5EF4-FFF2-40B4-BE49-F238E27FC236}">
                <a16:creationId xmlns:a16="http://schemas.microsoft.com/office/drawing/2014/main" id="{4E067016-55C9-640D-082D-BE632EECD266}"/>
              </a:ext>
            </a:extLst>
          </p:cNvPr>
          <p:cNvCxnSpPr>
            <a:cxnSpLocks/>
            <a:endCxn id="117" idx="0"/>
          </p:cNvCxnSpPr>
          <p:nvPr/>
        </p:nvCxnSpPr>
        <p:spPr>
          <a:xfrm flipH="1">
            <a:off x="11245626" y="3200400"/>
            <a:ext cx="651099" cy="508661"/>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37" name="TextBox 136">
            <a:extLst>
              <a:ext uri="{FF2B5EF4-FFF2-40B4-BE49-F238E27FC236}">
                <a16:creationId xmlns:a16="http://schemas.microsoft.com/office/drawing/2014/main" id="{F329FA48-C734-603C-9194-298C44037211}"/>
              </a:ext>
            </a:extLst>
          </p:cNvPr>
          <p:cNvSpPr txBox="1"/>
          <p:nvPr/>
        </p:nvSpPr>
        <p:spPr>
          <a:xfrm>
            <a:off x="0" y="6415471"/>
            <a:ext cx="9944100" cy="369332"/>
          </a:xfrm>
          <a:prstGeom prst="rect">
            <a:avLst/>
          </a:prstGeom>
          <a:noFill/>
          <a:ln>
            <a:noFill/>
          </a:ln>
        </p:spPr>
        <p:txBody>
          <a:bodyPr wrap="square" rtlCol="0">
            <a:spAutoFit/>
          </a:bodyPr>
          <a:lstStyle/>
          <a:p>
            <a:pPr algn="l"/>
            <a:r>
              <a:rPr lang="en-US" sz="1600" dirty="0">
                <a:latin typeface="Arial"/>
                <a:cs typeface="Segoe UI" panose="020B0502040204020203" pitchFamily="34" charset="0"/>
              </a:rPr>
              <a:t>[Under Submission: </a:t>
            </a:r>
            <a:r>
              <a:rPr lang="en-US" sz="1800" b="0" i="1" u="none" strike="noStrike" baseline="0" dirty="0">
                <a:latin typeface="NimbusRomNo9L-Medi"/>
              </a:rPr>
              <a:t>RAR: Retrieval Augmented Retrieval for Code Generation in Low Resource Languages</a:t>
            </a:r>
            <a:r>
              <a:rPr lang="en-US" sz="1600" dirty="0">
                <a:latin typeface="Arial"/>
                <a:cs typeface="Segoe UI" panose="020B0502040204020203" pitchFamily="34" charset="0"/>
              </a:rPr>
              <a:t>]</a:t>
            </a:r>
            <a:endParaRPr lang="en-US" sz="1600" i="1" dirty="0">
              <a:latin typeface="Arial"/>
              <a:cs typeface="Segoe UI" panose="020B0502040204020203" pitchFamily="34" charset="0"/>
            </a:endParaRPr>
          </a:p>
        </p:txBody>
      </p:sp>
      <p:sp>
        <p:nvSpPr>
          <p:cNvPr id="3" name="TextBox 2">
            <a:extLst>
              <a:ext uri="{FF2B5EF4-FFF2-40B4-BE49-F238E27FC236}">
                <a16:creationId xmlns:a16="http://schemas.microsoft.com/office/drawing/2014/main" id="{6E7A5AD0-6F87-B2AB-916F-74A1B3508B83}"/>
              </a:ext>
            </a:extLst>
          </p:cNvPr>
          <p:cNvSpPr txBox="1"/>
          <p:nvPr/>
        </p:nvSpPr>
        <p:spPr>
          <a:xfrm>
            <a:off x="4895465" y="1177253"/>
            <a:ext cx="454250" cy="461665"/>
          </a:xfrm>
          <a:prstGeom prst="rect">
            <a:avLst/>
          </a:prstGeom>
          <a:noFill/>
        </p:spPr>
        <p:txBody>
          <a:bodyPr wrap="square" rtlCol="0">
            <a:spAutoFit/>
          </a:bodyPr>
          <a:lstStyle/>
          <a:p>
            <a:r>
              <a:rPr lang="en-US" sz="2400" dirty="0"/>
              <a:t>1.</a:t>
            </a:r>
          </a:p>
        </p:txBody>
      </p:sp>
      <p:sp>
        <p:nvSpPr>
          <p:cNvPr id="4" name="TextBox 3">
            <a:extLst>
              <a:ext uri="{FF2B5EF4-FFF2-40B4-BE49-F238E27FC236}">
                <a16:creationId xmlns:a16="http://schemas.microsoft.com/office/drawing/2014/main" id="{FCCC1511-4B0A-034C-C569-96A496136CA1}"/>
              </a:ext>
            </a:extLst>
          </p:cNvPr>
          <p:cNvSpPr txBox="1"/>
          <p:nvPr/>
        </p:nvSpPr>
        <p:spPr>
          <a:xfrm>
            <a:off x="3849753" y="4630366"/>
            <a:ext cx="454250" cy="461665"/>
          </a:xfrm>
          <a:prstGeom prst="rect">
            <a:avLst/>
          </a:prstGeom>
          <a:noFill/>
        </p:spPr>
        <p:txBody>
          <a:bodyPr wrap="square" rtlCol="0">
            <a:spAutoFit/>
          </a:bodyPr>
          <a:lstStyle/>
          <a:p>
            <a:r>
              <a:rPr lang="en-US" sz="2400" dirty="0"/>
              <a:t>2.</a:t>
            </a:r>
          </a:p>
        </p:txBody>
      </p:sp>
      <p:sp>
        <p:nvSpPr>
          <p:cNvPr id="5" name="TextBox 4">
            <a:extLst>
              <a:ext uri="{FF2B5EF4-FFF2-40B4-BE49-F238E27FC236}">
                <a16:creationId xmlns:a16="http://schemas.microsoft.com/office/drawing/2014/main" id="{6E25BE1C-5193-1F1D-41B0-3521532B3ADE}"/>
              </a:ext>
            </a:extLst>
          </p:cNvPr>
          <p:cNvSpPr txBox="1"/>
          <p:nvPr/>
        </p:nvSpPr>
        <p:spPr>
          <a:xfrm>
            <a:off x="7747909" y="2665247"/>
            <a:ext cx="454250" cy="461665"/>
          </a:xfrm>
          <a:prstGeom prst="rect">
            <a:avLst/>
          </a:prstGeom>
          <a:noFill/>
        </p:spPr>
        <p:txBody>
          <a:bodyPr wrap="square" rtlCol="0">
            <a:spAutoFit/>
          </a:bodyPr>
          <a:lstStyle/>
          <a:p>
            <a:r>
              <a:rPr lang="en-US" sz="2400" dirty="0"/>
              <a:t>3.</a:t>
            </a:r>
          </a:p>
        </p:txBody>
      </p:sp>
    </p:spTree>
    <p:extLst>
      <p:ext uri="{BB962C8B-B14F-4D97-AF65-F5344CB8AC3E}">
        <p14:creationId xmlns:p14="http://schemas.microsoft.com/office/powerpoint/2010/main" val="152822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1" grpId="0" animBg="1"/>
      <p:bldP spid="35" grpId="0" animBg="1"/>
      <p:bldP spid="42" grpId="0" animBg="1"/>
      <p:bldP spid="44" grpId="0" animBg="1"/>
      <p:bldP spid="117" grpId="0"/>
      <p:bldP spid="3" grpId="0"/>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ba5c36-b7cf-4793-bbc2-bd5b3a9f95ca}"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19922</TotalTime>
  <Words>3150</Words>
  <Application>Microsoft Office PowerPoint</Application>
  <PresentationFormat>Widescreen</PresentationFormat>
  <Paragraphs>554</Paragraphs>
  <Slides>42</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42</vt:i4>
      </vt:variant>
    </vt:vector>
  </HeadingPairs>
  <TitlesOfParts>
    <vt:vector size="55" baseType="lpstr">
      <vt:lpstr>Aptos</vt:lpstr>
      <vt:lpstr>Aptos Display</vt:lpstr>
      <vt:lpstr>Arial</vt:lpstr>
      <vt:lpstr>Calibri</vt:lpstr>
      <vt:lpstr>Inconsolatazi4-Regular</vt:lpstr>
      <vt:lpstr>LinBiolinumTB</vt:lpstr>
      <vt:lpstr>NimbusRomNo9L-Medi</vt:lpstr>
      <vt:lpstr>NimbusRomNo9L-ReguItal</vt:lpstr>
      <vt:lpstr>NimbusSanL-Bold</vt:lpstr>
      <vt:lpstr>Rockwell</vt:lpstr>
      <vt:lpstr>Segoe UI</vt:lpstr>
      <vt:lpstr>Wingdings</vt:lpstr>
      <vt:lpstr>Office Theme</vt:lpstr>
      <vt:lpstr>PowerPoint Presentation</vt:lpstr>
      <vt:lpstr>AI-Assisted Programming</vt:lpstr>
      <vt:lpstr>Programming by Natural Language</vt:lpstr>
      <vt:lpstr>PowerPoint Presentation</vt:lpstr>
      <vt:lpstr>Lecture 4: Programming by Natural Language</vt:lpstr>
      <vt:lpstr>Target Similarity Tuning</vt:lpstr>
      <vt:lpstr>Target Similarity Tuning: Making it more efficient &amp; effective</vt:lpstr>
      <vt:lpstr>Defining Code Similarity based on Properties</vt:lpstr>
      <vt:lpstr>Example-based Documentation Selection</vt:lpstr>
      <vt:lpstr>Lecture 4: Programming by Natural Language</vt:lpstr>
      <vt:lpstr>Task Domain: IaC Security Policy Verification</vt:lpstr>
      <vt:lpstr>Model’s Self-Reflection on Failure</vt:lpstr>
      <vt:lpstr>Meta-Reflection: Reflect over Individual Self-Reflections and update Prompt Instructions</vt:lpstr>
      <vt:lpstr>Meta-reflection results</vt:lpstr>
      <vt:lpstr>Lecture 4: Programming by Natural Language</vt:lpstr>
      <vt:lpstr>Constrained Semantic Decoding (CSD)</vt:lpstr>
      <vt:lpstr>Constrained Semantic Decoding (CSD)</vt:lpstr>
      <vt:lpstr>Constrained Semantic Decoding (CSD)</vt:lpstr>
      <vt:lpstr>Lecture 4: Programming by Natural Language</vt:lpstr>
      <vt:lpstr>NL-to-Code as Generate &amp; Rank using Examples</vt:lpstr>
      <vt:lpstr>NL-to-Code using Examples as additional spec</vt:lpstr>
      <vt:lpstr>PowerPoint Presentation</vt:lpstr>
      <vt:lpstr>Lecture 4: Programming by Natural Language</vt:lpstr>
      <vt:lpstr>Synthetic Data Generation for NL2Code</vt:lpstr>
      <vt:lpstr>NL2Code Evaluation: Multiple correct outputs</vt:lpstr>
      <vt:lpstr>Opportunities</vt:lpstr>
      <vt:lpstr>Bad vs. Good Conversations</vt:lpstr>
      <vt:lpstr>How to evaluate and facilitate good conversations</vt:lpstr>
      <vt:lpstr>Opportunities</vt:lpstr>
      <vt:lpstr>Opportunities</vt:lpstr>
      <vt:lpstr>PowerPoint Presentation</vt:lpstr>
      <vt:lpstr>CONCLUSION</vt:lpstr>
      <vt:lpstr>Intent Specification</vt:lpstr>
      <vt:lpstr>Applications</vt:lpstr>
      <vt:lpstr>User Experiences</vt:lpstr>
      <vt:lpstr>Neuro-Symbolic Techniques</vt:lpstr>
      <vt:lpstr>Neurosymbolic architectures in this talk</vt:lpstr>
      <vt:lpstr>Neurosymbolic architectures in this talk</vt:lpstr>
      <vt:lpstr>Neurosymbolic architectures in this talk</vt:lpstr>
      <vt:lpstr>Neurosymbolic architectures in this talk</vt:lpstr>
      <vt:lpstr>A perspective on Large Language Models</vt:lpstr>
      <vt:lpstr>AI-assisted Programming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Sumit Gulwani</dc:creator>
  <cp:lastModifiedBy>Sumit Gulwani</cp:lastModifiedBy>
  <cp:revision>173</cp:revision>
  <cp:lastPrinted>2024-08-09T04:01:59Z</cp:lastPrinted>
  <dcterms:created xsi:type="dcterms:W3CDTF">2024-07-28T01:10:00Z</dcterms:created>
  <dcterms:modified xsi:type="dcterms:W3CDTF">2024-08-16T15:40:07Z</dcterms:modified>
</cp:coreProperties>
</file>