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3.xml" ContentType="application/vnd.openxmlformats-officedocument.presentationml.tags+xml"/>
  <Override PartName="/ppt/notesSlides/notesSlide14.xml" ContentType="application/vnd.openxmlformats-officedocument.presentationml.notesSlide+xml"/>
  <Override PartName="/ppt/tags/tag4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5.xml" ContentType="application/vnd.openxmlformats-officedocument.presentationml.tags+xml"/>
  <Override PartName="/ppt/notesSlides/notesSlide30.xml" ContentType="application/vnd.openxmlformats-officedocument.presentationml.notesSlide+xml"/>
  <Override PartName="/ppt/tags/tag6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ags/tag7.xml" ContentType="application/vnd.openxmlformats-officedocument.presentationml.tags+xml"/>
  <Override PartName="/ppt/notesSlides/notesSlide34.xml" ContentType="application/vnd.openxmlformats-officedocument.presentationml.notesSlide+xml"/>
  <Override PartName="/ppt/tags/tag8.xml" ContentType="application/vnd.openxmlformats-officedocument.presentationml.tags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441" r:id="rId2"/>
    <p:sldId id="1158" r:id="rId3"/>
    <p:sldId id="1044" r:id="rId4"/>
    <p:sldId id="1048" r:id="rId5"/>
    <p:sldId id="1045" r:id="rId6"/>
    <p:sldId id="1051" r:id="rId7"/>
    <p:sldId id="1050" r:id="rId8"/>
    <p:sldId id="1123" r:id="rId9"/>
    <p:sldId id="1181" r:id="rId10"/>
    <p:sldId id="1182" r:id="rId11"/>
    <p:sldId id="1047" r:id="rId12"/>
    <p:sldId id="1146" r:id="rId13"/>
    <p:sldId id="1161" r:id="rId14"/>
    <p:sldId id="1147" r:id="rId15"/>
    <p:sldId id="1148" r:id="rId16"/>
    <p:sldId id="1162" r:id="rId17"/>
    <p:sldId id="1163" r:id="rId18"/>
    <p:sldId id="1174" r:id="rId19"/>
    <p:sldId id="1176" r:id="rId20"/>
    <p:sldId id="1166" r:id="rId21"/>
    <p:sldId id="1167" r:id="rId22"/>
    <p:sldId id="1168" r:id="rId23"/>
    <p:sldId id="1169" r:id="rId24"/>
    <p:sldId id="1171" r:id="rId25"/>
    <p:sldId id="1178" r:id="rId26"/>
    <p:sldId id="1180" r:id="rId27"/>
    <p:sldId id="1145" r:id="rId28"/>
    <p:sldId id="1058" r:id="rId29"/>
    <p:sldId id="1114" r:id="rId30"/>
    <p:sldId id="1177" r:id="rId31"/>
    <p:sldId id="1184" r:id="rId32"/>
    <p:sldId id="1183" r:id="rId33"/>
    <p:sldId id="1185" r:id="rId34"/>
    <p:sldId id="1075" r:id="rId35"/>
    <p:sldId id="1107" r:id="rId36"/>
    <p:sldId id="1104" r:id="rId37"/>
  </p:sldIdLst>
  <p:sldSz cx="9144000" cy="6858000" type="screen4x3"/>
  <p:notesSz cx="7023100" cy="9309100"/>
  <p:custDataLst>
    <p:tags r:id="rId4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99"/>
    <a:srgbClr val="1D4ABF"/>
    <a:srgbClr val="8FAAB3"/>
    <a:srgbClr val="FF9F9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61" autoAdjust="0"/>
    <p:restoredTop sz="84895" autoAdjust="0"/>
  </p:normalViewPr>
  <p:slideViewPr>
    <p:cSldViewPr>
      <p:cViewPr varScale="1">
        <p:scale>
          <a:sx n="100" d="100"/>
          <a:sy n="100" d="100"/>
        </p:scale>
        <p:origin x="96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CE527597-595E-400C-AF85-6BA879B6B5A1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A77C7A9B-412B-41A7-B6D0-9982A1B0B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38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8-06-18T03:44:18.18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0 711,'6'-2,"67"-33,-2-2,-1-3,53-43,-103 68,-1 0,-1-2,0 0,-2-1,0-1,-1-1,0 0,-2-1,-1 0,0-1,-2 0,0-1,-2 0,6-23,-10 21,0 1,-2-1,-1-10,6-51,89 209,-63-77,2-3,2 0,4 0,-26-29,1-1,0 0,1-1,0-1,1-1,0 0,0-1,1-1,0-1,10 2,-13-4,-1 1,-1 1,1 0,-1 1,6 5,-9-6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8-06-18T03:47:26.73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0 711,'6'-2,"67"-33,-2-2,-1-3,53-43,-103 68,-1 0,-1-2,0 0,-2-1,0-1,-1-1,0 0,-2-1,-1 0,0-1,-2 0,0-1,-2 0,6-23,-10 21,0 1,-2-1,-1-10,6-51,89 209,-63-77,2-3,2 0,4 0,-26-29,1-1,0 0,1-1,0-1,1-1,0 0,0-1,1-1,0-1,10 2,-13-4,-1 1,-1 1,1 0,-1 1,6 5,-9-6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9F41E28F-D530-47A3-8AFE-509AE3CC353E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E905491B-AF3E-46D0-90BE-BF4AB8C66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667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05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Should we discuss pandora’s box here?  No, that should go under extensions…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218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not optimal!  (Price 2 is better)</a:t>
            </a:r>
          </a:p>
          <a:p>
            <a:r>
              <a:rPr lang="en-US" dirty="0"/>
              <a:t>Also: comparison with optimal ex-post, not with the optimal price!</a:t>
            </a:r>
          </a:p>
          <a:p>
            <a:r>
              <a:rPr lang="en-US" dirty="0"/>
              <a:t>Also note: threshold p depends on the set of distributions, but not the arrival order!  Compare with secretary problems: arbitrary values, but random arrival order.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3104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4505A-1B29-4261-B5D1-3E5D4D4E9F7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078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not optimal!  (Price 2 is better)</a:t>
            </a:r>
          </a:p>
          <a:p>
            <a:r>
              <a:rPr lang="en-US" dirty="0"/>
              <a:t>Also: comparison with optimal ex-post, not with the optimal price!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7882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Important: linearity of expectation trick.</a:t>
            </a:r>
          </a:p>
          <a:p>
            <a:r>
              <a:rPr lang="en-US" dirty="0"/>
              <a:t>-&gt; Idea: if </a:t>
            </a:r>
            <a:r>
              <a:rPr lang="en-US" dirty="0" err="1"/>
              <a:t>prob</a:t>
            </a:r>
            <a:r>
              <a:rPr lang="en-US" dirty="0"/>
              <a:t> of not selling is high, then prob. That max-valued player can buy is high.  Since expected value of max-valued player is high, and price is low, surplus must be high!</a:t>
            </a:r>
          </a:p>
          <a:p>
            <a:r>
              <a:rPr lang="en-US" dirty="0"/>
              <a:t>[ equality: independence, and doesn’t depend on value.  Next line: dominance.  Then just take the sum.  ]</a:t>
            </a:r>
          </a:p>
          <a:p>
            <a:r>
              <a:rPr lang="en-US" dirty="0"/>
              <a:t>Note: very similar to proof of smoothness, for those who are familiar with that!!  More on that later…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4505A-1B29-4261-B5D1-3E5D4D4E9F7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3816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4505A-1B29-4261-B5D1-3E5D4D4E9F7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750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 with second-price auction (collusion, centralized vs. distributed)</a:t>
            </a:r>
          </a:p>
          <a:p>
            <a:r>
              <a:rPr lang="en-US" dirty="0"/>
              <a:t>In this setting, a second-price auction is probably easy to run.  But what about in more complex settings…?</a:t>
            </a:r>
          </a:p>
          <a:p>
            <a:r>
              <a:rPr lang="en-US" baseline="0" dirty="0"/>
              <a:t>The goal: posted-pricing as an approach to sell more complex types of resources.  The approach: prove new prophet inequalities!</a:t>
            </a:r>
            <a:br>
              <a:rPr lang="en-US" baseline="0" dirty="0"/>
            </a:b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2879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4495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6400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774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“a price setting solution” is ambiguous.  Lots of variations here…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5419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4171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8134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0977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9929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better than 1/2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6837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way to visualize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944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imagine optimizing for one particular buyer.  Same forces at play.</a:t>
            </a:r>
          </a:p>
          <a:p>
            <a:r>
              <a:rPr lang="en-US" dirty="0"/>
              <a:t>How is randomization useful?  Adversary can’t force buyer 4 to have a very poor draw.  So giving buyer-specific bounds makes sense.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6879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 with second-price auction (collusion, centralized vs. distributed)</a:t>
            </a:r>
          </a:p>
          <a:p>
            <a:r>
              <a:rPr lang="en-US" dirty="0"/>
              <a:t>In this setting, a second-price auction is probably easy to run.  But what about in more complex settings…?</a:t>
            </a:r>
          </a:p>
          <a:p>
            <a:r>
              <a:rPr lang="en-US" baseline="0" dirty="0"/>
              <a:t>The goal: posted-pricing as an approach to sell more complex types of resources.  The approach: prove new prophet inequalities!</a:t>
            </a:r>
            <a:br>
              <a:rPr lang="en-US" baseline="0" dirty="0"/>
            </a:b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5419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k is greater than 1, the problem gets EASIER.  Why? Concentration (</a:t>
            </a:r>
            <a:r>
              <a:rPr lang="en-US" dirty="0" err="1"/>
              <a:t>Hoeffding</a:t>
            </a:r>
            <a:r>
              <a:rPr lang="en-US" dirty="0"/>
              <a:t> inequality).  Get tight bound up to logs.</a:t>
            </a:r>
          </a:p>
          <a:p>
            <a:r>
              <a:rPr lang="en-US" dirty="0"/>
              <a:t>Can interpret as: come up with right threshold for a fractional relaxation of the problem, and the canonical rounding doesn’t do too badly.</a:t>
            </a:r>
          </a:p>
          <a:p>
            <a:r>
              <a:rPr lang="en-US" dirty="0"/>
              <a:t>Note: revenue is at least p * (k – blah), and BS is at least (OPT – </a:t>
            </a:r>
            <a:r>
              <a:rPr lang="en-US" dirty="0" err="1"/>
              <a:t>kp</a:t>
            </a:r>
            <a:r>
              <a:rPr lang="en-US" dirty="0"/>
              <a:t>).  </a:t>
            </a:r>
          </a:p>
          <a:p>
            <a:r>
              <a:rPr lang="en-US" dirty="0"/>
              <a:t>Idea of Alaei improvement: same approach, but do the randomized rounding more carefully.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4241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67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8617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4505A-1B29-4261-B5D1-3E5D4D4E9F7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52935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4505A-1B29-4261-B5D1-3E5D4D4E9F73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2614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6616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 with second-price auction (collusion, centralized vs. distributed)</a:t>
            </a:r>
          </a:p>
          <a:p>
            <a:r>
              <a:rPr lang="en-US" dirty="0"/>
              <a:t>In this setting, a second-price auction is probably easy to run.  But what about in more complex settings…?</a:t>
            </a:r>
          </a:p>
          <a:p>
            <a:r>
              <a:rPr lang="en-US" baseline="0" dirty="0"/>
              <a:t>The goal: posted-pricing as an approach to sell more complex types of resources.  The approach: prove new prophet inequalities!</a:t>
            </a:r>
            <a:br>
              <a:rPr lang="en-US" baseline="0" dirty="0"/>
            </a:b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2839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4505A-1B29-4261-B5D1-3E5D4D4E9F73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7801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Shengwu</a:t>
            </a:r>
            <a:r>
              <a:rPr lang="en-US" dirty="0"/>
              <a:t> Li</a:t>
            </a:r>
          </a:p>
          <a:p>
            <a:r>
              <a:rPr lang="en-US" dirty="0"/>
              <a:t>Note: a single price vector, fixed for all time, used</a:t>
            </a:r>
            <a:r>
              <a:rPr lang="en-US" baseline="0" dirty="0"/>
              <a:t> for all buyers.  Supermarket model!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4505A-1B29-4261-B5D1-3E5D4D4E9F73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506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728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042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863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950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Prophet Haggai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1364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114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 immediate corollary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491B-AF3E-46D0-90BE-BF4AB8C66DE4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0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1F78-7E80-46C7-BA44-89AC02F9B921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B756-AD3F-4C0E-861D-88C1469FCB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1F78-7E80-46C7-BA44-89AC02F9B921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B756-AD3F-4C0E-861D-88C1469FCB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1F78-7E80-46C7-BA44-89AC02F9B921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B756-AD3F-4C0E-861D-88C1469FCB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1F78-7E80-46C7-BA44-89AC02F9B921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B756-AD3F-4C0E-861D-88C1469FCB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1F78-7E80-46C7-BA44-89AC02F9B921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B756-AD3F-4C0E-861D-88C1469FCB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1F78-7E80-46C7-BA44-89AC02F9B921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B756-AD3F-4C0E-861D-88C1469FCB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1F78-7E80-46C7-BA44-89AC02F9B921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B756-AD3F-4C0E-861D-88C1469FCB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1F78-7E80-46C7-BA44-89AC02F9B921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B756-AD3F-4C0E-861D-88C1469FCB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1F78-7E80-46C7-BA44-89AC02F9B921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B756-AD3F-4C0E-861D-88C1469FCB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1F78-7E80-46C7-BA44-89AC02F9B921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B756-AD3F-4C0E-861D-88C1469FCB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1F78-7E80-46C7-BA44-89AC02F9B921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B756-AD3F-4C0E-861D-88C1469FCB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51F78-7E80-46C7-BA44-89AC02F9B921}" type="datetimeFigureOut">
              <a:rPr lang="en-US" smtClean="0"/>
              <a:pPr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0B756-AD3F-4C0E-861D-88C1469FCB3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10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261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2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11" Type="http://schemas.openxmlformats.org/officeDocument/2006/relationships/image" Target="../media/image9.png"/><Relationship Id="rId5" Type="http://schemas.openxmlformats.org/officeDocument/2006/relationships/image" Target="../media/image5.wmf"/><Relationship Id="rId10" Type="http://schemas.openxmlformats.org/officeDocument/2006/relationships/image" Target="../media/image33.png"/><Relationship Id="rId4" Type="http://schemas.openxmlformats.org/officeDocument/2006/relationships/image" Target="../media/image4.wmf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2.jpeg"/><Relationship Id="rId4" Type="http://schemas.openxmlformats.org/officeDocument/2006/relationships/image" Target="../media/image29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customXml" Target="../ink/ink2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png"/><Relationship Id="rId4" Type="http://schemas.openxmlformats.org/officeDocument/2006/relationships/image" Target="../media/image1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9.png"/><Relationship Id="rId5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38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260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18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7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11" Type="http://schemas.openxmlformats.org/officeDocument/2006/relationships/image" Target="../media/image160.png"/><Relationship Id="rId5" Type="http://schemas.openxmlformats.org/officeDocument/2006/relationships/image" Target="../media/image5.wmf"/><Relationship Id="rId10" Type="http://schemas.openxmlformats.org/officeDocument/2006/relationships/image" Target="../media/image150.png"/><Relationship Id="rId4" Type="http://schemas.openxmlformats.org/officeDocument/2006/relationships/image" Target="../media/image4.wmf"/><Relationship Id="rId9" Type="http://schemas.openxmlformats.org/officeDocument/2006/relationships/image" Target="../media/image1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1295400"/>
            <a:ext cx="9144000" cy="2308225"/>
          </a:xfrm>
          <a:solidFill>
            <a:schemeClr val="accent1"/>
          </a:solidFill>
          <a:ln w="76200" cmpd="sng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dirty="0"/>
              <a:t>Prophet Inequalities</a:t>
            </a:r>
            <a:br>
              <a:rPr lang="en-US" dirty="0"/>
            </a:br>
            <a:r>
              <a:rPr lang="en-US" sz="3200" dirty="0"/>
              <a:t>A Crash Course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990600" y="4038600"/>
            <a:ext cx="8153400" cy="838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cap="small" dirty="0"/>
              <a:t>Brendan Lucier, </a:t>
            </a:r>
            <a:r>
              <a:rPr lang="en-US" sz="2400" cap="small" dirty="0"/>
              <a:t>Microsoft Research</a:t>
            </a:r>
            <a:endParaRPr lang="en-US" sz="2800" cap="small" dirty="0"/>
          </a:p>
          <a:p>
            <a:pPr marL="0" indent="0" algn="l">
              <a:buNone/>
            </a:pPr>
            <a:endParaRPr lang="en-US" sz="2800" cap="small" dirty="0">
              <a:solidFill>
                <a:schemeClr val="tx1"/>
              </a:solidFill>
            </a:endParaRPr>
          </a:p>
          <a:p>
            <a:pPr marL="0" indent="0" algn="l">
              <a:buNone/>
            </a:pPr>
            <a:endParaRPr lang="en-US" sz="2800" cap="small" dirty="0">
              <a:solidFill>
                <a:schemeClr val="tx1"/>
              </a:solidFill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1066800" y="4648200"/>
            <a:ext cx="8077200" cy="0"/>
          </a:xfrm>
          <a:prstGeom prst="line">
            <a:avLst/>
          </a:prstGeom>
          <a:ln w="381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itle 2"/>
          <p:cNvSpPr txBox="1">
            <a:spLocks/>
          </p:cNvSpPr>
          <p:nvPr/>
        </p:nvSpPr>
        <p:spPr>
          <a:xfrm>
            <a:off x="990600" y="5562601"/>
            <a:ext cx="7162800" cy="914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cap="small" dirty="0"/>
              <a:t>EC18: ACM Conference on Economics and Computation</a:t>
            </a:r>
          </a:p>
          <a:p>
            <a:pPr marL="0" indent="0">
              <a:buFont typeface="Arial" pitchFamily="34" charset="0"/>
              <a:buNone/>
            </a:pPr>
            <a:r>
              <a:rPr lang="en-US" sz="2400" cap="small" dirty="0"/>
              <a:t>Mentoring Workshop, June 18, 2018</a:t>
            </a:r>
          </a:p>
        </p:txBody>
      </p:sp>
    </p:spTree>
    <p:extLst>
      <p:ext uri="{BB962C8B-B14F-4D97-AF65-F5344CB8AC3E}">
        <p14:creationId xmlns:p14="http://schemas.microsoft.com/office/powerpoint/2010/main" val="2548200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46967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Applications (</a:t>
            </a:r>
            <a:r>
              <a:rPr lang="en-US" sz="4400" dirty="0" err="1">
                <a:solidFill>
                  <a:schemeClr val="accent1"/>
                </a:solidFill>
              </a:rPr>
              <a:t>Con’t</a:t>
            </a:r>
            <a:r>
              <a:rPr lang="en-US" sz="4400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8495" y="1524000"/>
            <a:ext cx="8298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400" dirty="0">
                <a:solidFill>
                  <a:schemeClr val="bg2"/>
                </a:solidFill>
              </a:rPr>
              <a:t>What about revenue?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1000" y="1981200"/>
            <a:ext cx="7917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400" dirty="0">
                <a:solidFill>
                  <a:schemeClr val="accent1"/>
                </a:solidFill>
              </a:rPr>
              <a:t>[Chawla Hartline Malec Sivan ’10]: </a:t>
            </a:r>
            <a:r>
              <a:rPr lang="en-US" sz="2400" dirty="0"/>
              <a:t>Can apply prophet inequality to </a:t>
            </a:r>
            <a:r>
              <a:rPr lang="en-US" sz="2400" i="1" dirty="0"/>
              <a:t>virtual values</a:t>
            </a:r>
            <a:r>
              <a:rPr lang="en-US" sz="2400" dirty="0"/>
              <a:t> to achieve half of optimal revenue.</a:t>
            </a:r>
            <a:endParaRPr lang="en-US" sz="24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388495" y="3038564"/>
            <a:ext cx="8298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400" dirty="0">
                <a:solidFill>
                  <a:schemeClr val="bg2"/>
                </a:solidFill>
              </a:rPr>
              <a:t>Deferred decision-making: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3429000"/>
                <a:ext cx="8077199" cy="2903041"/>
              </a:xfrm>
            </p:spPr>
            <p:txBody>
              <a:bodyPr>
                <a:noAutofit/>
              </a:bodyPr>
              <a:lstStyle/>
              <a:p>
                <a:pPr>
                  <a:spcBef>
                    <a:spcPts val="600"/>
                  </a:spcBef>
                  <a:buClr>
                    <a:schemeClr val="tx1"/>
                  </a:buClr>
                </a:pPr>
                <a:r>
                  <a:rPr lang="en-US" sz="2400" dirty="0"/>
                  <a:t>A </a:t>
                </a:r>
                <a:r>
                  <a:rPr lang="en-US" sz="2400" dirty="0">
                    <a:solidFill>
                      <a:srgbClr val="C00000"/>
                    </a:solidFill>
                  </a:rPr>
                  <a:t>principle </a:t>
                </a:r>
                <a:r>
                  <a:rPr lang="en-US" sz="2400" dirty="0"/>
                  <a:t>wants to choose from among multiple products, </a:t>
                </a:r>
                <a:br>
                  <a:rPr lang="en-US" sz="2400" dirty="0"/>
                </a:br>
                <a:r>
                  <a:rPr lang="en-US" sz="2400" dirty="0"/>
                  <a:t>each with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/>
                  <a:t>, but can’t observe the products directly. </a:t>
                </a:r>
              </a:p>
              <a:p>
                <a:pPr>
                  <a:spcBef>
                    <a:spcPts val="600"/>
                  </a:spcBef>
                  <a:buClr>
                    <a:schemeClr val="tx1"/>
                  </a:buClr>
                </a:pPr>
                <a:r>
                  <a:rPr lang="en-US" sz="2400" dirty="0"/>
                  <a:t>An </a:t>
                </a:r>
                <a:r>
                  <a:rPr lang="en-US" sz="2400" dirty="0">
                    <a:solidFill>
                      <a:srgbClr val="C00000"/>
                    </a:solidFill>
                  </a:rPr>
                  <a:t>agent</a:t>
                </a:r>
                <a:r>
                  <a:rPr lang="en-US" sz="2400" dirty="0"/>
                  <a:t> sees the products and makes a recommendation, but wants to optimize a different value function.</a:t>
                </a:r>
              </a:p>
            </p:txBody>
          </p:sp>
        </mc:Choice>
        <mc:Fallback xmlns="">
          <p:sp>
            <p:nvSpPr>
              <p:cNvPr id="9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3429000"/>
                <a:ext cx="8077199" cy="2903041"/>
              </a:xfrm>
              <a:blipFill>
                <a:blip r:embed="rId3"/>
                <a:stretch>
                  <a:fillRect l="-1057" t="-16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29B5741-C6EF-425F-B387-303F5C1648D9}"/>
                  </a:ext>
                </a:extLst>
              </p:cNvPr>
              <p:cNvSpPr/>
              <p:nvPr/>
            </p:nvSpPr>
            <p:spPr>
              <a:xfrm>
                <a:off x="388494" y="5341382"/>
                <a:ext cx="845070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buClr>
                    <a:srgbClr val="000000"/>
                  </a:buClr>
                </a:pPr>
                <a:r>
                  <a:rPr lang="en-US" sz="2400" dirty="0">
                    <a:solidFill>
                      <a:srgbClr val="339933"/>
                    </a:solidFill>
                  </a:rPr>
                  <a:t>[Kleinberg, Kleinberg EC’18]</a:t>
                </a:r>
                <a:r>
                  <a:rPr lang="en-US" sz="2400" dirty="0">
                    <a:solidFill>
                      <a:srgbClr val="000000"/>
                    </a:solidFill>
                  </a:rPr>
                  <a:t>: Connection to Prophet Inequality.  </a:t>
                </a:r>
                <a:br>
                  <a:rPr lang="en-US" sz="2400" dirty="0">
                    <a:solidFill>
                      <a:srgbClr val="000000"/>
                    </a:solidFill>
                  </a:rPr>
                </a:br>
                <a:r>
                  <a:rPr lang="en-US" sz="2400" dirty="0">
                    <a:solidFill>
                      <a:srgbClr val="000000"/>
                    </a:solidFill>
                  </a:rPr>
                  <a:t>Hint: accept recommended product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</a:rPr>
                  <a:t> iff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000000"/>
                    </a:solidFill>
                  </a:rPr>
                  <a:t> exceeds a threshold.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29B5741-C6EF-425F-B387-303F5C1648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94" y="5341382"/>
                <a:ext cx="8450705" cy="830997"/>
              </a:xfrm>
              <a:prstGeom prst="rect">
                <a:avLst/>
              </a:prstGeom>
              <a:blipFill>
                <a:blip r:embed="rId4"/>
                <a:stretch>
                  <a:fillRect l="-1154"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022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uiExpand="1" build="p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401" y="3771277"/>
            <a:ext cx="4994105" cy="33320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1000" y="525959"/>
            <a:ext cx="44381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Prophet Inequality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8495" y="1828800"/>
                <a:ext cx="7917305" cy="2345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sz="2800" dirty="0">
                    <a:solidFill>
                      <a:schemeClr val="bg2"/>
                    </a:solidFill>
                  </a:rPr>
                  <a:t>Multiple choices of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800" dirty="0">
                    <a:solidFill>
                      <a:schemeClr val="bg2"/>
                    </a:solidFill>
                  </a:rPr>
                  <a:t> that achieve the 2-approx</a:t>
                </a:r>
                <a:r>
                  <a:rPr lang="en-US" sz="2800" dirty="0"/>
                  <a:t>.  </a:t>
                </a:r>
                <a:br>
                  <a:rPr lang="en-US" sz="2800" dirty="0"/>
                </a:br>
                <a:r>
                  <a:rPr lang="en-US" sz="2800" dirty="0"/>
                  <a:t>Here’s one due to 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[Kleinberg Weinberg 12]</a:t>
                </a:r>
                <a:r>
                  <a:rPr lang="en-US" sz="2400" dirty="0"/>
                  <a:t>:</a:t>
                </a:r>
                <a:endParaRPr lang="en-US" sz="2800" dirty="0"/>
              </a:p>
              <a:p>
                <a:pPr>
                  <a:buClr>
                    <a:schemeClr val="tx1"/>
                  </a:buClr>
                </a:pPr>
                <a:endParaRPr lang="en-US" sz="2800" dirty="0"/>
              </a:p>
              <a:p>
                <a:pPr>
                  <a:buClr>
                    <a:schemeClr val="tx1"/>
                  </a:buClr>
                </a:pPr>
                <a:r>
                  <a:rPr lang="en-US" sz="2400" dirty="0">
                    <a:solidFill>
                      <a:schemeClr val="bg2"/>
                    </a:solidFill>
                  </a:rPr>
                  <a:t>Theorem (prophet inequality):</a:t>
                </a:r>
                <a:r>
                  <a:rPr lang="en-US" sz="2400" dirty="0"/>
                  <a:t> for one item, setting threshold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lim>
                            </m:limLow>
                          </m:fName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d>
                  </m:oMath>
                </a14:m>
                <a:r>
                  <a:rPr lang="en-US" sz="2400" dirty="0"/>
                  <a:t> yields expected value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4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lang="en-US" sz="24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lim>
                            </m:limLow>
                          </m:fName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d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95" y="1828800"/>
                <a:ext cx="7917305" cy="2345770"/>
              </a:xfrm>
              <a:prstGeom prst="rect">
                <a:avLst/>
              </a:prstGeom>
              <a:blipFill>
                <a:blip r:embed="rId4"/>
                <a:stretch>
                  <a:fillRect l="-1617" t="-2338" r="-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1447800" y="5105399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 or 6</a:t>
            </a:r>
          </a:p>
        </p:txBody>
      </p:sp>
      <p:sp>
        <p:nvSpPr>
          <p:cNvPr id="6" name="Rectangle 5"/>
          <p:cNvSpPr/>
          <p:nvPr/>
        </p:nvSpPr>
        <p:spPr>
          <a:xfrm>
            <a:off x="2667000" y="5105399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 or 8</a:t>
            </a:r>
          </a:p>
        </p:txBody>
      </p:sp>
      <p:sp>
        <p:nvSpPr>
          <p:cNvPr id="7" name="Rectangle 6"/>
          <p:cNvSpPr/>
          <p:nvPr/>
        </p:nvSpPr>
        <p:spPr>
          <a:xfrm>
            <a:off x="3886200" y="5105399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 or 10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4417616"/>
            <a:ext cx="7681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chemeClr val="bg2"/>
                </a:solidFill>
              </a:rPr>
              <a:t>Example: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1447800" y="6123012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(each box: prizes equally likely)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0" y="4914200"/>
            <a:ext cx="787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OPT = </a:t>
            </a:r>
          </a:p>
        </p:txBody>
      </p:sp>
      <p:sp>
        <p:nvSpPr>
          <p:cNvPr id="12" name="Left Brace 11"/>
          <p:cNvSpPr/>
          <p:nvPr/>
        </p:nvSpPr>
        <p:spPr>
          <a:xfrm>
            <a:off x="6172200" y="4505234"/>
            <a:ext cx="304800" cy="1200329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477000" y="4505234"/>
            <a:ext cx="12888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 </a:t>
            </a:r>
            <a:r>
              <a:rPr lang="en-US" dirty="0" err="1"/>
              <a:t>w.p</a:t>
            </a:r>
            <a:r>
              <a:rPr lang="en-US" dirty="0"/>
              <a:t>. 1/2</a:t>
            </a:r>
          </a:p>
          <a:p>
            <a:r>
              <a:rPr lang="en-US" dirty="0"/>
              <a:t>8    </a:t>
            </a:r>
            <a:r>
              <a:rPr lang="en-US" dirty="0" err="1"/>
              <a:t>w.p</a:t>
            </a:r>
            <a:r>
              <a:rPr lang="en-US" dirty="0"/>
              <a:t>. 1/4</a:t>
            </a:r>
          </a:p>
          <a:p>
            <a:r>
              <a:rPr lang="en-US" dirty="0"/>
              <a:t>6    </a:t>
            </a:r>
            <a:r>
              <a:rPr lang="en-US" dirty="0" err="1"/>
              <a:t>w.p</a:t>
            </a:r>
            <a:r>
              <a:rPr lang="en-US" dirty="0"/>
              <a:t>. 1/8</a:t>
            </a:r>
          </a:p>
          <a:p>
            <a:r>
              <a:rPr lang="en-US" dirty="0"/>
              <a:t>2    </a:t>
            </a:r>
            <a:r>
              <a:rPr lang="en-US" dirty="0" err="1"/>
              <a:t>w.p</a:t>
            </a:r>
            <a:r>
              <a:rPr lang="en-US" dirty="0"/>
              <a:t>. 1/8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488858" y="5834261"/>
                <a:ext cx="244656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E[OPT] = 8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dirty="0"/>
                  <a:t>accept first prize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≥4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858" y="5834261"/>
                <a:ext cx="2446567" cy="646331"/>
              </a:xfrm>
              <a:prstGeom prst="rect">
                <a:avLst/>
              </a:prstGeom>
              <a:blipFill>
                <a:blip r:embed="rId5"/>
                <a:stretch>
                  <a:fillRect l="-1990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4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2" grpId="0"/>
      <p:bldP spid="3" grpId="0"/>
      <p:bldP spid="12" grpId="0" animBg="1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094" y="1600200"/>
            <a:ext cx="8498305" cy="70070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800" dirty="0">
              <a:solidFill>
                <a:schemeClr val="bg2"/>
              </a:solidFill>
              <a:latin typeface="+mj-lt"/>
            </a:endParaRPr>
          </a:p>
          <a:p>
            <a:pPr marL="0" indent="0">
              <a:buNone/>
            </a:pPr>
            <a:endParaRPr lang="en-US" sz="2800" dirty="0">
              <a:solidFill>
                <a:schemeClr val="bg2"/>
              </a:solidFill>
              <a:latin typeface="+mj-lt"/>
            </a:endParaRPr>
          </a:p>
          <a:p>
            <a:pPr marL="0" indent="0">
              <a:buNone/>
            </a:pPr>
            <a:endParaRPr lang="en-US" sz="28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609600"/>
            <a:ext cx="59647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Prophet Inequality: Proof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7286" y="3195935"/>
            <a:ext cx="8269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/>
                </a:solidFill>
              </a:rPr>
              <a:t>What can go wrong?</a:t>
            </a: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825055"/>
            <a:ext cx="2637064" cy="14421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7094" y="4157008"/>
            <a:ext cx="76817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chemeClr val="bg2"/>
                </a:solidFill>
              </a:rPr>
              <a:t>If threshold is</a:t>
            </a:r>
          </a:p>
          <a:p>
            <a:pPr marL="457200" indent="-457200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Too low:</a:t>
            </a:r>
            <a:r>
              <a:rPr lang="en-US" sz="2400" dirty="0"/>
              <a:t> we might accept a small prize, preventing us from taking a larger prize in a later round.</a:t>
            </a:r>
          </a:p>
          <a:p>
            <a:pPr marL="457200" indent="-457200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Too high:</a:t>
            </a:r>
            <a:r>
              <a:rPr lang="en-US" sz="2400" dirty="0"/>
              <a:t> we don’t accept </a:t>
            </a:r>
            <a:r>
              <a:rPr lang="en-US" sz="2400" i="1" dirty="0"/>
              <a:t>any</a:t>
            </a:r>
            <a:r>
              <a:rPr lang="en-US" sz="2400" dirty="0"/>
              <a:t> prize.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88495" y="1524000"/>
                <a:ext cx="7917305" cy="1037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sz="2400" dirty="0">
                    <a:solidFill>
                      <a:schemeClr val="bg2"/>
                    </a:solidFill>
                  </a:rPr>
                  <a:t>Theorem (prophet inequality):</a:t>
                </a:r>
                <a:r>
                  <a:rPr lang="en-US" sz="2400" dirty="0"/>
                  <a:t> for one item, setting threshold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lim>
                            </m:limLow>
                          </m:fName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d>
                  </m:oMath>
                </a14:m>
                <a:r>
                  <a:rPr lang="en-US" sz="2400" dirty="0"/>
                  <a:t> yields expected value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4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lang="en-US" sz="24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lim>
                            </m:limLow>
                          </m:fName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d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95" y="1524000"/>
                <a:ext cx="7917305" cy="1037848"/>
              </a:xfrm>
              <a:prstGeom prst="rect">
                <a:avLst/>
              </a:prstGeom>
              <a:blipFill>
                <a:blip r:embed="rId5"/>
                <a:stretch>
                  <a:fillRect l="-1232" t="-4706" r="-77" b="-23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771282820"/>
      </p:ext>
    </p:extLst>
  </p:cSld>
  <p:clrMapOvr>
    <a:masterClrMapping/>
  </p:clrMapOvr>
  <p:transition advTm="1039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64638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A Proof for Full Information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00234" y="2819400"/>
                <a:ext cx="7681766" cy="3898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buClr>
                    <a:schemeClr val="tx1"/>
                  </a:buClr>
                </a:pPr>
                <a:r>
                  <a:rPr lang="en-US" sz="2400" dirty="0"/>
                  <a:t>Idea: price </a:t>
                </a:r>
                <a:r>
                  <a:rPr lang="en-US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2400" dirty="0"/>
                  <a:t> is “balanced”</a:t>
                </a:r>
              </a:p>
              <a:p>
                <a:pPr>
                  <a:spcBef>
                    <a:spcPts val="600"/>
                  </a:spcBef>
                  <a:buClr>
                    <a:schemeClr val="tx1"/>
                  </a:buClr>
                </a:pPr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2400" dirty="0"/>
                  <a:t>.</a:t>
                </a:r>
              </a:p>
              <a:p>
                <a:pPr>
                  <a:spcBef>
                    <a:spcPts val="900"/>
                  </a:spcBef>
                  <a:buClr>
                    <a:schemeClr val="tx1"/>
                  </a:buClr>
                </a:pPr>
                <a:r>
                  <a:rPr lang="en-US" sz="2400" b="1" dirty="0"/>
                  <a:t>Case 1: </a:t>
                </a:r>
                <a:r>
                  <a:rPr lang="en-US" sz="2400" dirty="0"/>
                  <a:t>Somebody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/>
                  <a:t> buys the item.</a:t>
                </a:r>
              </a:p>
              <a:p>
                <a:pPr>
                  <a:spcBef>
                    <a:spcPts val="300"/>
                  </a:spcBef>
                  <a:buClr>
                    <a:schemeClr val="tx1"/>
                  </a:buClr>
                </a:pPr>
                <a:r>
                  <a:rPr lang="en-US" sz="2400" b="0" dirty="0"/>
                  <a:t>	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sz="2400" dirty="0"/>
                  <a:t>revenue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b>
                    </m:sSub>
                  </m:oMath>
                </a14:m>
                <a:endParaRPr lang="en-US" sz="2400" dirty="0"/>
              </a:p>
              <a:p>
                <a:pPr>
                  <a:spcBef>
                    <a:spcPts val="900"/>
                  </a:spcBef>
                  <a:buClr>
                    <a:schemeClr val="tx1"/>
                  </a:buClr>
                </a:pPr>
                <a:r>
                  <a:rPr lang="en-US" sz="2400" b="1" dirty="0"/>
                  <a:t>Case 2: </a:t>
                </a:r>
                <a:r>
                  <a:rPr lang="en-US" sz="2400" dirty="0"/>
                  <a:t>Nobody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/>
                  <a:t> buys the item.</a:t>
                </a:r>
              </a:p>
              <a:p>
                <a:pPr>
                  <a:spcBef>
                    <a:spcPts val="300"/>
                  </a:spcBef>
                  <a:buClr>
                    <a:schemeClr val="tx1"/>
                  </a:buClr>
                </a:pPr>
                <a:r>
                  <a:rPr lang="en-US" sz="2400" b="0" dirty="0"/>
                  <a:t>	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400" dirty="0"/>
                  <a:t> utility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sSup>
                          <m:s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sSup>
                          <m:s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sSup>
                          <m:s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b>
                    </m:sSub>
                  </m:oMath>
                </a14:m>
                <a:endParaRPr lang="en-US" sz="2400" dirty="0"/>
              </a:p>
              <a:p>
                <a:pPr>
                  <a:spcBef>
                    <a:spcPts val="600"/>
                  </a:spcBef>
                  <a:buClr>
                    <a:schemeClr val="tx1"/>
                  </a:buClr>
                </a:pPr>
                <a:r>
                  <a:rPr lang="en-US" sz="2400" b="1" dirty="0"/>
                  <a:t>In either case: </a:t>
                </a:r>
                <a:r>
                  <a:rPr lang="en-US" sz="2400" dirty="0"/>
                  <a:t>welfare = revenue + buyer utilities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b>
                    </m:sSub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234" y="2819400"/>
                <a:ext cx="7681766" cy="3898055"/>
              </a:xfrm>
              <a:prstGeom prst="rect">
                <a:avLst/>
              </a:prstGeom>
              <a:blipFill>
                <a:blip r:embed="rId3"/>
                <a:stretch>
                  <a:fillRect l="-1270" b="-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2" descr="C:\Documents and Settings\LENOVO USER\My Documents\My Pictures\Microsoft Clip Organizer\j0349123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95898" y="1352001"/>
            <a:ext cx="514821" cy="814502"/>
          </a:xfrm>
          <a:prstGeom prst="rect">
            <a:avLst/>
          </a:prstGeom>
          <a:noFill/>
          <a:effectLst>
            <a:glow rad="101600">
              <a:schemeClr val="tx1">
                <a:lumMod val="75000"/>
                <a:alpha val="60000"/>
              </a:schemeClr>
            </a:glow>
          </a:effectLst>
        </p:spPr>
      </p:pic>
      <p:pic>
        <p:nvPicPr>
          <p:cNvPr id="17" name="Picture 16" descr="C:\Documents and Settings\LENOVO USER\My Documents\My Pictures\Microsoft Clip Organizer\j0355943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437186" y="1383287"/>
            <a:ext cx="621012" cy="788555"/>
          </a:xfrm>
          <a:prstGeom prst="rect">
            <a:avLst/>
          </a:prstGeom>
          <a:noFill/>
        </p:spPr>
      </p:pic>
      <p:pic>
        <p:nvPicPr>
          <p:cNvPr id="18" name="Picture 4" descr="C:\Documents and Settings\LENOVO USER\My Documents\Downloads\MC900355937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55690" y="1323109"/>
            <a:ext cx="664353" cy="843394"/>
          </a:xfrm>
          <a:prstGeom prst="rect">
            <a:avLst/>
          </a:prstGeom>
          <a:noFill/>
        </p:spPr>
      </p:pic>
      <p:pic>
        <p:nvPicPr>
          <p:cNvPr id="20" name="Picture 2" descr="C:\Documents and Settings\LENOVO USER\My Documents\My Pictures\Microsoft Clip Organizer\j0349123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97593" y="1352001"/>
            <a:ext cx="514821" cy="814502"/>
          </a:xfrm>
          <a:prstGeom prst="rect">
            <a:avLst/>
          </a:prstGeom>
          <a:noFill/>
          <a:effectLst>
            <a:glow rad="101600">
              <a:schemeClr val="tx1">
                <a:lumMod val="75000"/>
                <a:alpha val="60000"/>
              </a:schemeClr>
            </a:glo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743200" y="2223104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2223104"/>
                <a:ext cx="102021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237584" y="2223104"/>
                <a:ext cx="10202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7584" y="2223104"/>
                <a:ext cx="102021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562600" y="2223104"/>
                <a:ext cx="10202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2223104"/>
                <a:ext cx="102021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133184" y="2223104"/>
                <a:ext cx="10202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3184" y="2223104"/>
                <a:ext cx="102021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8077200" y="6019800"/>
            <a:ext cx="3810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8E4B22F-DAC1-4E3E-B808-CB74C1BB3E5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22364"/>
            <a:ext cx="1569409" cy="75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15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7094" y="1066800"/>
                <a:ext cx="8498305" cy="47244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solidFill>
                      <a:schemeClr val="bg2"/>
                    </a:solidFill>
                  </a:rPr>
                  <a:t>Thm:</a:t>
                </a:r>
                <a:r>
                  <a:rPr lang="en-US" sz="2400" dirty="0"/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setting price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sz="24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400" i="1" dirty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dirty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m:rPr>
                                    <m:sty m:val="p"/>
                                  </m:rPr>
                                  <a:rPr lang="en-US" sz="2400" dirty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lim>
                            </m:limLow>
                          </m:fName>
                          <m:e>
                            <m:sSub>
                              <m:sSubPr>
                                <m:ctrlPr>
                                  <a:rPr lang="en-US" sz="2400" i="1" dirty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 dirty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 dirty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yields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sz="24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400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m:rPr>
                                    <m:sty m:val="p"/>
                                  </m:rPr>
                                  <a:rPr lang="en-US" sz="2400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lim>
                            </m:limLow>
                          </m:fName>
                          <m:e>
                            <m:sSub>
                              <m:sSubPr>
                                <m:ctrlPr>
                                  <a:rPr lang="en-US" sz="2400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.</a:t>
                </a:r>
                <a:endParaRPr lang="en-US" sz="2400" dirty="0">
                  <a:solidFill>
                    <a:schemeClr val="tx1"/>
                  </a:solidFill>
                  <a:latin typeface="+mj-lt"/>
                </a:endParaRPr>
              </a:p>
              <a:p>
                <a:pPr marL="0" indent="0">
                  <a:buNone/>
                </a:pPr>
                <a:endParaRPr lang="en-US" sz="1000" dirty="0">
                  <a:solidFill>
                    <a:schemeClr val="bg2"/>
                  </a:solidFill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bg2"/>
                    </a:solidFill>
                  </a:rPr>
                  <a:t>Proof. </a:t>
                </a:r>
                <a:r>
                  <a:rPr lang="en-US" sz="2800" dirty="0">
                    <a:solidFill>
                      <a:schemeClr val="bg2"/>
                    </a:solidFill>
                  </a:rPr>
                  <a:t>	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Random variable:</a:t>
                </a:r>
                <a:r>
                  <a:rPr lang="en-US" sz="2800" dirty="0">
                    <a:solidFill>
                      <a:schemeClr val="bg2"/>
                    </a:solidFill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400" b="0" i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m:rPr>
                                <m:sty m:val="p"/>
                              </m:rPr>
                              <a:rPr lang="en-US" sz="2400" b="0" i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func>
                    <m:r>
                      <a:rPr 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𝑂𝑃𝑇</m:t>
                    </m:r>
                  </m:oMath>
                </a14:m>
                <a:endParaRPr lang="en-US" sz="24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1100" dirty="0"/>
                  <a:t> </a:t>
                </a:r>
                <a:endParaRPr lang="en-US" sz="1600" dirty="0"/>
              </a:p>
              <a:p>
                <a:pPr marL="457200" indent="-457200">
                  <a:buClr>
                    <a:schemeClr val="tx1"/>
                  </a:buClr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REVENUE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⋅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item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is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sold</m:t>
                            </m:r>
                          </m:e>
                        </m:d>
                      </m:e>
                    </m:fun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box>
                      <m:box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]⋅</m:t>
                    </m:r>
                    <m:func>
                      <m:func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tem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is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sold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endParaRPr lang="en-US" sz="1100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457200" indent="-457200">
                  <a:buClr>
                    <a:schemeClr val="tx1"/>
                  </a:buClr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SURPLUS</m:t>
                    </m:r>
                  </m:oMath>
                </a14:m>
                <a:r>
                  <a:rPr lang="en-US" sz="2400" dirty="0">
                    <a:solidFill>
                      <a:schemeClr val="accent1"/>
                    </a:solidFill>
                  </a:rPr>
                  <a:t> </a:t>
                </a: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E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utility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of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buyer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</m:e>
                    </m:nary>
                  </m:oMath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 marL="0" indent="0">
                  <a:buClr>
                    <a:schemeClr val="tx1"/>
                  </a:buClr>
                  <a:buNone/>
                </a:pPr>
                <a:r>
                  <a:rPr lang="en-US" sz="2400" dirty="0"/>
                  <a:t>		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≥</m:t>
                    </m:r>
                    <m:nary>
                      <m:naryPr>
                        <m:chr m:val="∑"/>
                        <m:sup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E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⋅</m:t>
                            </m:r>
                            <m:r>
                              <a:rPr lang="en-US" sz="2400" b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sees</m:t>
                                </m:r>
                                <m:r>
                                  <m:rPr>
                                    <m:nor/>
                                  </m:rP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item</m:t>
                                </m:r>
                              </m:e>
                            </m:d>
                          </m:e>
                        </m:d>
                      </m:e>
                    </m:nary>
                  </m:oMath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/>
                  <a:t> 		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E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  <m:r>
                          <a:rPr lang="en-US" sz="24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Pr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sees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item</m:t>
                            </m:r>
                          </m:e>
                        </m:d>
                      </m:e>
                    </m:nary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		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≥</m:t>
                    </m:r>
                    <m:nary>
                      <m:naryPr>
                        <m:chr m:val="∑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E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  <m:r>
                          <a:rPr lang="en-US" sz="24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Pr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item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not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sold</m:t>
                            </m:r>
                          </m:e>
                        </m:d>
                      </m:e>
                    </m:nary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		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≥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lim>
                            </m:limLow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en-US" sz="2400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Pr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item</m:t>
                        </m:r>
                        <m:r>
                          <m:rPr>
                            <m:nor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not</m:t>
                        </m:r>
                        <m:r>
                          <m:rPr>
                            <m:nor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sold</m:t>
                        </m:r>
                      </m:e>
                    </m:d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		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≥</m:t>
                    </m:r>
                    <m:box>
                      <m:boxPr>
                        <m:ctrlPr>
                          <a:rPr lang="en-US" sz="24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]</m:t>
                    </m:r>
                    <m:r>
                      <a:rPr lang="en-US" sz="240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Pr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ite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not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sold</m:t>
                        </m:r>
                      </m:e>
                    </m:d>
                  </m:oMath>
                </a14:m>
                <a:endParaRPr lang="en-US" sz="2400" dirty="0"/>
              </a:p>
              <a:p>
                <a:pPr marL="457200" indent="-457200">
                  <a:buFont typeface="+mj-lt"/>
                  <a:buAutoNum type="arabicPeriod" startAt="3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Total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smtClean="0">
                        <a:latin typeface="Cambria Math" panose="02040503050406030204" pitchFamily="18" charset="0"/>
                      </a:rPr>
                      <m:t>V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alue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REVENUE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40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SURPLUS</m:t>
                    </m:r>
                    <m:r>
                      <a:rPr lang="en-US" sz="2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sz="2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p>
                        <m:r>
                          <a:rPr lang="en-US" sz="24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7094" y="1066800"/>
                <a:ext cx="8498305" cy="4724400"/>
              </a:xfrm>
              <a:blipFill>
                <a:blip r:embed="rId4"/>
                <a:stretch>
                  <a:fillRect l="-1076" b="-219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81000" y="304800"/>
            <a:ext cx="75208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Extending to Stochastic Setting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8305800" y="6248400"/>
            <a:ext cx="3810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0901541"/>
      </p:ext>
    </p:extLst>
  </p:cSld>
  <p:clrMapOvr>
    <a:masterClrMapping/>
  </p:clrMapOvr>
  <p:transition advTm="1039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094" y="1600200"/>
            <a:ext cx="8498305" cy="70070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800" dirty="0">
              <a:solidFill>
                <a:schemeClr val="bg2"/>
              </a:solidFill>
              <a:latin typeface="+mj-lt"/>
            </a:endParaRPr>
          </a:p>
          <a:p>
            <a:pPr marL="0" indent="0">
              <a:buNone/>
            </a:pPr>
            <a:endParaRPr lang="en-US" sz="2800" dirty="0">
              <a:solidFill>
                <a:schemeClr val="bg2"/>
              </a:solidFill>
              <a:latin typeface="+mj-lt"/>
            </a:endParaRPr>
          </a:p>
          <a:p>
            <a:pPr marL="0" indent="0">
              <a:buNone/>
            </a:pPr>
            <a:endParaRPr lang="en-US" sz="28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609600"/>
            <a:ext cx="59647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Prophet Inequality: Proof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7286" y="1600200"/>
                <a:ext cx="8269514" cy="613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bg2"/>
                    </a:solidFill>
                  </a:rPr>
                  <a:t>Thm:</a:t>
                </a:r>
                <a:r>
                  <a:rPr lang="en-US" sz="2400" dirty="0"/>
                  <a:t> for one item, price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𝑂𝑃𝑇</m:t>
                        </m:r>
                      </m:e>
                    </m:d>
                  </m:oMath>
                </a14:m>
                <a:r>
                  <a:rPr lang="en-US" sz="2400" dirty="0"/>
                  <a:t> yields value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𝑂𝑃𝑇</m:t>
                        </m:r>
                      </m:e>
                    </m:d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286" y="1600200"/>
                <a:ext cx="8269514" cy="613886"/>
              </a:xfrm>
              <a:prstGeom prst="rect">
                <a:avLst/>
              </a:prstGeom>
              <a:blipFill>
                <a:blip r:embed="rId4"/>
                <a:stretch>
                  <a:fillRect l="-1105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821" y="2305821"/>
            <a:ext cx="3180443" cy="17393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7094" y="4001631"/>
            <a:ext cx="7964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chemeClr val="bg2"/>
                </a:solidFill>
              </a:rPr>
              <a:t>Summary:</a:t>
            </a:r>
          </a:p>
          <a:p>
            <a:pPr marL="457200" indent="-457200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Price is high enough that expected </a:t>
            </a:r>
            <a:r>
              <a:rPr lang="en-US" sz="2400" dirty="0">
                <a:solidFill>
                  <a:srgbClr val="C00000"/>
                </a:solidFill>
              </a:rPr>
              <a:t>revenue</a:t>
            </a:r>
            <a:r>
              <a:rPr lang="en-US" sz="2400" dirty="0"/>
              <a:t> offsets the </a:t>
            </a:r>
            <a:br>
              <a:rPr lang="en-US" sz="2400" dirty="0"/>
            </a:br>
            <a:r>
              <a:rPr lang="en-US" sz="2400" dirty="0"/>
              <a:t>opportunity cost of </a:t>
            </a:r>
            <a:r>
              <a:rPr lang="en-US" sz="2400" dirty="0">
                <a:solidFill>
                  <a:srgbClr val="C00000"/>
                </a:solidFill>
              </a:rPr>
              <a:t>selling the item</a:t>
            </a:r>
            <a:r>
              <a:rPr lang="en-US" sz="2400" dirty="0"/>
              <a:t>.</a:t>
            </a:r>
          </a:p>
          <a:p>
            <a:pPr marL="457200" indent="-457200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Price is low enough that expected buyer </a:t>
            </a:r>
            <a:r>
              <a:rPr lang="en-US" sz="2400" dirty="0">
                <a:solidFill>
                  <a:schemeClr val="accent1"/>
                </a:solidFill>
              </a:rPr>
              <a:t>surplus</a:t>
            </a:r>
            <a:r>
              <a:rPr lang="en-US" sz="2400" dirty="0"/>
              <a:t> offsets the value left on the table due to the </a:t>
            </a:r>
            <a:r>
              <a:rPr lang="en-US" sz="2400" dirty="0">
                <a:solidFill>
                  <a:schemeClr val="accent1"/>
                </a:solidFill>
              </a:rPr>
              <a:t>item going unsold</a:t>
            </a:r>
            <a:r>
              <a:rPr lang="en-US" sz="2400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5958966"/>
      </p:ext>
    </p:extLst>
  </p:cSld>
  <p:clrMapOvr>
    <a:masterClrMapping/>
  </p:clrMapOvr>
  <p:transition advTm="103929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097959"/>
            <a:ext cx="8327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Secretaries and Prophet Secretaries</a:t>
            </a:r>
          </a:p>
        </p:txBody>
      </p:sp>
    </p:spTree>
    <p:extLst>
      <p:ext uri="{BB962C8B-B14F-4D97-AF65-F5344CB8AC3E}">
        <p14:creationId xmlns:p14="http://schemas.microsoft.com/office/powerpoint/2010/main" val="693027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27063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A Variation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2057400"/>
            <a:ext cx="730826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chemeClr val="bg2"/>
                </a:solidFill>
              </a:rPr>
              <a:t>Prophet Inequality:</a:t>
            </a:r>
          </a:p>
          <a:p>
            <a:pPr>
              <a:buClr>
                <a:schemeClr val="tx1"/>
              </a:buClr>
            </a:pPr>
            <a:r>
              <a:rPr lang="en-US" sz="2400" dirty="0"/>
              <a:t>Prizes drawn from distributions, order is arbitrary</a:t>
            </a:r>
            <a:endParaRPr lang="en-US" sz="2800" dirty="0"/>
          </a:p>
          <a:p>
            <a:pPr>
              <a:buClr>
                <a:schemeClr val="tx1"/>
              </a:buClr>
            </a:pPr>
            <a:endParaRPr lang="en-US" sz="2800" dirty="0"/>
          </a:p>
          <a:p>
            <a:pPr>
              <a:buClr>
                <a:schemeClr val="tx1"/>
              </a:buClr>
            </a:pPr>
            <a:endParaRPr lang="en-US" sz="2800" dirty="0"/>
          </a:p>
          <a:p>
            <a:pPr>
              <a:buClr>
                <a:schemeClr val="tx1"/>
              </a:buClr>
            </a:pPr>
            <a:r>
              <a:rPr lang="en-US" sz="2800" dirty="0">
                <a:solidFill>
                  <a:schemeClr val="bg2"/>
                </a:solidFill>
              </a:rPr>
              <a:t>A Related Problem:</a:t>
            </a:r>
          </a:p>
          <a:p>
            <a:pPr>
              <a:buClr>
                <a:schemeClr val="tx1"/>
              </a:buClr>
            </a:pPr>
            <a:r>
              <a:rPr lang="en-US" sz="2400" dirty="0"/>
              <a:t>Prizes are arbitrary, order is uniformly random</a:t>
            </a:r>
          </a:p>
          <a:p>
            <a:pPr>
              <a:buClr>
                <a:schemeClr val="tx1"/>
              </a:buClr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33430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26919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Let’s Play…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585155" y="3124200"/>
                <a:ext cx="1043492" cy="10434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155" y="3124200"/>
                <a:ext cx="1043492" cy="10434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908755" y="3124200"/>
                <a:ext cx="1043492" cy="10434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755" y="3124200"/>
                <a:ext cx="1043492" cy="10434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200400" y="3124200"/>
                <a:ext cx="1043492" cy="10434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3124200"/>
                <a:ext cx="1043492" cy="10434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524000" y="3124200"/>
                <a:ext cx="1043492" cy="10434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3124200"/>
                <a:ext cx="1043492" cy="10434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4331206" y="2607860"/>
            <a:ext cx="1194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682,918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382561" y="2607859"/>
            <a:ext cx="704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10</a:t>
            </a:r>
            <a:r>
              <a:rPr lang="en-US" sz="2400" baseline="30000" dirty="0"/>
              <a:t>99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2913911" y="2607860"/>
            <a:ext cx="883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0.003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335540" y="2607860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5.21</a:t>
            </a:r>
          </a:p>
        </p:txBody>
      </p:sp>
      <p:cxnSp>
        <p:nvCxnSpPr>
          <p:cNvPr id="24" name="Straight Connector 23"/>
          <p:cNvCxnSpPr>
            <a:cxnSpLocks/>
          </p:cNvCxnSpPr>
          <p:nvPr/>
        </p:nvCxnSpPr>
        <p:spPr>
          <a:xfrm flipH="1" flipV="1">
            <a:off x="1766303" y="2426731"/>
            <a:ext cx="813713" cy="697469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cxnSpLocks/>
          </p:cNvCxnSpPr>
          <p:nvPr/>
        </p:nvCxnSpPr>
        <p:spPr>
          <a:xfrm flipH="1" flipV="1">
            <a:off x="3437954" y="2426732"/>
            <a:ext cx="813713" cy="697469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cxnSpLocks/>
          </p:cNvCxnSpPr>
          <p:nvPr/>
        </p:nvCxnSpPr>
        <p:spPr>
          <a:xfrm flipH="1" flipV="1">
            <a:off x="5142814" y="2437016"/>
            <a:ext cx="813713" cy="697469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cxnSpLocks/>
          </p:cNvCxnSpPr>
          <p:nvPr/>
        </p:nvCxnSpPr>
        <p:spPr>
          <a:xfrm flipH="1" flipV="1">
            <a:off x="6817319" y="2426732"/>
            <a:ext cx="813713" cy="697469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30D7D40-9332-4964-B3AD-261D875199B0}"/>
              </a:ext>
            </a:extLst>
          </p:cNvPr>
          <p:cNvSpPr txBox="1"/>
          <p:nvPr/>
        </p:nvSpPr>
        <p:spPr>
          <a:xfrm>
            <a:off x="762000" y="5191780"/>
            <a:ext cx="73082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1"/>
              </a:buClr>
            </a:pPr>
            <a:r>
              <a:rPr lang="en-US" sz="2800" dirty="0">
                <a:solidFill>
                  <a:schemeClr val="bg2"/>
                </a:solidFill>
              </a:rPr>
              <a:t>The game of googol </a:t>
            </a:r>
            <a:r>
              <a:rPr lang="en-US" sz="2800" dirty="0">
                <a:solidFill>
                  <a:schemeClr val="accent1"/>
                </a:solidFill>
              </a:rPr>
              <a:t>[Gardner ‘60]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71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81481E-6 C -1.11111E-6 0.08194 0.03889 0.14884 0.08629 0.14884 C 0.14236 0.14884 0.1625 0.0743 0.17101 0.02962 L 0.17986 -0.0301 C 0.18854 -0.07477 0.21007 -0.14862 0.27327 -0.14862 C 0.31372 -0.14862 0.35972 -0.08218 0.35972 4.81481E-6 C 0.35972 0.08194 0.31372 0.14884 0.27327 0.14884 C 0.21007 0.14884 0.18854 0.0743 0.17986 0.02962 L 0.17101 -0.0301 C 0.1625 -0.07477 0.14236 -0.14862 0.08629 -0.14862 C 0.03889 -0.14862 -1.11111E-6 -0.08218 -1.11111E-6 4.81481E-6 Z " pathEditMode="relative" rAng="0" ptsTypes="AAAAAAAAAAA">
                                      <p:cBhvr>
                                        <p:cTn id="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86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85185E-6 C 1.11022E-16 0.07361 0.03576 0.13357 0.07951 0.13357 C 0.13108 0.13357 0.14965 0.06713 0.15747 0.02685 L 0.16563 -0.02685 C 0.17361 -0.06713 0.1934 -0.1331 0.25156 -0.1331 C 0.28889 -0.1331 0.33125 -0.07384 0.33125 -1.85185E-6 C 0.33125 0.07361 0.28889 0.13357 0.25156 0.13357 C 0.1934 0.13357 0.17361 0.06713 0.16563 0.02685 L 0.15747 -0.02685 C 0.14965 -0.06713 0.13108 -0.1331 0.07951 -0.1331 C 0.03576 -0.1331 1.11022E-16 -0.07384 1.11022E-16 -1.85185E-6 Z " pathEditMode="relative" rAng="0" ptsTypes="AAAAAAAAAAA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63" y="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85185E-6 C -4.44444E-6 0.11644 -0.01805 0.21134 -0.03975 0.21134 C -0.06545 0.21134 -0.07482 0.10602 -0.07864 0.04236 L -0.08263 -0.04259 C -0.0868 -0.10602 -0.09652 -0.21088 -0.12569 -0.21088 C -0.14427 -0.21088 -0.16527 -0.11666 -0.16527 -1.85185E-6 C -0.16527 0.11644 -0.14427 0.21134 -0.12569 0.21134 C -0.09652 0.21134 -0.0868 0.10602 -0.08263 0.04236 L -0.07864 -0.04259 C -0.07482 -0.10602 -0.06545 -0.21088 -0.03975 -0.21088 C -0.01805 -0.21088 -4.44444E-6 -0.11666 -4.44444E-6 -1.85185E-6 Z " pathEditMode="relative" rAng="0" ptsTypes="AAAAAAAAAAA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64" y="2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C -3.33333E-6 0.0331 -0.03889 0.05996 -0.08611 0.05996 C -0.14184 0.05996 -0.16215 0.03009 -0.17048 0.01204 L -0.17916 -0.01204 C -0.18802 -0.03009 -0.20937 -0.05995 -0.27239 -0.05995 C -0.31267 -0.05995 -0.35833 -0.0331 -0.35833 -1.48148E-6 C -0.35833 0.0331 -0.31267 0.05996 -0.27239 0.05996 C -0.20937 0.05996 -0.18802 0.03009 -0.17916 0.01204 L -0.17048 -0.01204 C -0.16215 -0.03009 -0.14184 -0.05995 -0.08611 -0.05995 C -0.03889 -0.05995 -3.33333E-6 -0.0331 -3.33333E-6 -1.48148E-6 Z " pathEditMode="relative" rAng="0" ptsTypes="AAAAAAAAAAA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19" grpId="0" animBg="1"/>
      <p:bldP spid="20" grpId="0" animBg="1"/>
      <p:bldP spid="2" grpId="0"/>
      <p:bldP spid="21" grpId="0"/>
      <p:bldP spid="22" grpId="0"/>
      <p:bldP spid="23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44358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A Related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1524000"/>
            <a:ext cx="8153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3200" dirty="0">
                <a:solidFill>
                  <a:schemeClr val="bg2"/>
                </a:solidFill>
              </a:rPr>
              <a:t>The Secretary Problem:</a:t>
            </a:r>
            <a:endParaRPr lang="en-US" sz="2800" dirty="0">
              <a:solidFill>
                <a:schemeClr val="bg2"/>
              </a:solidFill>
            </a:endParaRPr>
          </a:p>
          <a:p>
            <a:pPr>
              <a:buClr>
                <a:schemeClr val="tx1"/>
              </a:buClr>
            </a:pPr>
            <a:r>
              <a:rPr lang="en-US" sz="2800" dirty="0"/>
              <a:t>In each round, </a:t>
            </a:r>
            <a:r>
              <a:rPr lang="en-US" sz="2800" dirty="0">
                <a:solidFill>
                  <a:schemeClr val="accent2"/>
                </a:solidFill>
              </a:rPr>
              <a:t>only the rank</a:t>
            </a:r>
            <a:r>
              <a:rPr lang="en-US" sz="2800" dirty="0"/>
              <a:t> of the current prize is revealed, relative to prizes seen already.</a:t>
            </a:r>
          </a:p>
          <a:p>
            <a:pPr>
              <a:buClr>
                <a:schemeClr val="tx1"/>
              </a:buClr>
            </a:pPr>
            <a:endParaRPr lang="en-US" sz="2800" dirty="0"/>
          </a:p>
          <a:p>
            <a:pPr>
              <a:buClr>
                <a:schemeClr val="tx1"/>
              </a:buClr>
            </a:pPr>
            <a:r>
              <a:rPr lang="en-US" sz="2800" dirty="0">
                <a:solidFill>
                  <a:schemeClr val="bg2"/>
                </a:solidFill>
              </a:rPr>
              <a:t>Goal:</a:t>
            </a:r>
            <a:r>
              <a:rPr lang="en-US" sz="2800" dirty="0"/>
              <a:t> maximize prob. of choosing the largest prize.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475133-A6CB-44DD-BC36-55E3F3E14707}"/>
              </a:ext>
            </a:extLst>
          </p:cNvPr>
          <p:cNvSpPr/>
          <p:nvPr/>
        </p:nvSpPr>
        <p:spPr>
          <a:xfrm>
            <a:off x="6585155" y="5150137"/>
            <a:ext cx="1043492" cy="10434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10</a:t>
            </a:r>
            <a:r>
              <a:rPr lang="en-US" sz="2400" baseline="30000" dirty="0"/>
              <a:t>99</a:t>
            </a:r>
            <a:endParaRPr lang="en-US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B4F802-6776-4A36-9F04-6B9C96619C8E}"/>
              </a:ext>
            </a:extLst>
          </p:cNvPr>
          <p:cNvSpPr/>
          <p:nvPr/>
        </p:nvSpPr>
        <p:spPr>
          <a:xfrm>
            <a:off x="4908755" y="5150137"/>
            <a:ext cx="1043492" cy="10434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682,918</a:t>
            </a:r>
            <a:endParaRPr lang="en-US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D07701-EE3E-4493-9326-3BA615075865}"/>
              </a:ext>
            </a:extLst>
          </p:cNvPr>
          <p:cNvSpPr/>
          <p:nvPr/>
        </p:nvSpPr>
        <p:spPr>
          <a:xfrm>
            <a:off x="3200400" y="5150137"/>
            <a:ext cx="1043492" cy="10434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0.003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46C8F7-1F2B-4986-AA35-BD71A130F372}"/>
              </a:ext>
            </a:extLst>
          </p:cNvPr>
          <p:cNvSpPr/>
          <p:nvPr/>
        </p:nvSpPr>
        <p:spPr>
          <a:xfrm>
            <a:off x="1524000" y="5150137"/>
            <a:ext cx="1043492" cy="10434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5.21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7AE0A5-715B-4040-A922-E2A659EC2F74}"/>
              </a:ext>
            </a:extLst>
          </p:cNvPr>
          <p:cNvSpPr txBox="1"/>
          <p:nvPr/>
        </p:nvSpPr>
        <p:spPr>
          <a:xfrm>
            <a:off x="4837777" y="463379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5E1C59-16FC-4A84-B56D-B0EEBBDF7230}"/>
              </a:ext>
            </a:extLst>
          </p:cNvPr>
          <p:cNvSpPr txBox="1"/>
          <p:nvPr/>
        </p:nvSpPr>
        <p:spPr>
          <a:xfrm>
            <a:off x="6531158" y="463379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B03CCB-DB19-44CA-966F-1E7AAB671A56}"/>
              </a:ext>
            </a:extLst>
          </p:cNvPr>
          <p:cNvSpPr txBox="1"/>
          <p:nvPr/>
        </p:nvSpPr>
        <p:spPr>
          <a:xfrm>
            <a:off x="3044714" y="463379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23AAF5-7441-4D1A-A762-34967D3D1C69}"/>
              </a:ext>
            </a:extLst>
          </p:cNvPr>
          <p:cNvSpPr txBox="1"/>
          <p:nvPr/>
        </p:nvSpPr>
        <p:spPr>
          <a:xfrm>
            <a:off x="1335540" y="463379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26EB08A-7D57-4316-ABEF-09AF65DC78D3}"/>
              </a:ext>
            </a:extLst>
          </p:cNvPr>
          <p:cNvCxnSpPr>
            <a:cxnSpLocks/>
          </p:cNvCxnSpPr>
          <p:nvPr/>
        </p:nvCxnSpPr>
        <p:spPr>
          <a:xfrm flipH="1" flipV="1">
            <a:off x="1766303" y="4452668"/>
            <a:ext cx="813713" cy="697469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D04750-1BFF-4F30-A24A-1DDE13989ED9}"/>
              </a:ext>
            </a:extLst>
          </p:cNvPr>
          <p:cNvCxnSpPr>
            <a:cxnSpLocks/>
          </p:cNvCxnSpPr>
          <p:nvPr/>
        </p:nvCxnSpPr>
        <p:spPr>
          <a:xfrm flipH="1" flipV="1">
            <a:off x="3437954" y="4452669"/>
            <a:ext cx="813713" cy="697469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591BBAA-4806-4F5A-8DC5-C29F3BEBE815}"/>
              </a:ext>
            </a:extLst>
          </p:cNvPr>
          <p:cNvCxnSpPr>
            <a:cxnSpLocks/>
          </p:cNvCxnSpPr>
          <p:nvPr/>
        </p:nvCxnSpPr>
        <p:spPr>
          <a:xfrm flipH="1" flipV="1">
            <a:off x="5142814" y="4462953"/>
            <a:ext cx="813713" cy="697469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B31D55B-693F-43D4-A7B2-0AC107C35262}"/>
              </a:ext>
            </a:extLst>
          </p:cNvPr>
          <p:cNvCxnSpPr>
            <a:cxnSpLocks/>
          </p:cNvCxnSpPr>
          <p:nvPr/>
        </p:nvCxnSpPr>
        <p:spPr>
          <a:xfrm flipH="1" flipV="1">
            <a:off x="6817319" y="4452669"/>
            <a:ext cx="813713" cy="697469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98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F89A8B-72DD-47D0-AD39-CFF033B27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0371"/>
            <a:ext cx="9144000" cy="377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146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44025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Secretary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4033" y="1752600"/>
            <a:ext cx="8291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rgbClr val="C00000"/>
                </a:solidFill>
              </a:rPr>
              <a:t>Theorem:</a:t>
            </a:r>
            <a:r>
              <a:rPr lang="en-US" sz="2800" dirty="0">
                <a:solidFill>
                  <a:schemeClr val="bg2"/>
                </a:solidFill>
              </a:rPr>
              <a:t> </a:t>
            </a:r>
            <a:r>
              <a:rPr lang="en-US" sz="2400" dirty="0">
                <a:solidFill>
                  <a:schemeClr val="accent1"/>
                </a:solidFill>
              </a:rPr>
              <a:t>[Lindley ’61, </a:t>
            </a:r>
            <a:r>
              <a:rPr lang="en-US" sz="2400" dirty="0" err="1">
                <a:solidFill>
                  <a:schemeClr val="accent1"/>
                </a:solidFill>
              </a:rPr>
              <a:t>Dynkin</a:t>
            </a:r>
            <a:r>
              <a:rPr lang="en-US" sz="2400" dirty="0">
                <a:solidFill>
                  <a:schemeClr val="accent1"/>
                </a:solidFill>
              </a:rPr>
              <a:t> ‘63, Gilbert and </a:t>
            </a:r>
            <a:r>
              <a:rPr lang="en-US" sz="2400" dirty="0" err="1">
                <a:solidFill>
                  <a:schemeClr val="accent1"/>
                </a:solidFill>
              </a:rPr>
              <a:t>Mosteller</a:t>
            </a:r>
            <a:r>
              <a:rPr lang="en-US" sz="2400" dirty="0">
                <a:solidFill>
                  <a:schemeClr val="accent1"/>
                </a:solidFill>
              </a:rPr>
              <a:t> ‘66]</a:t>
            </a:r>
            <a:endParaRPr lang="en-US" sz="28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24034" y="2362200"/>
                <a:ext cx="7681766" cy="21943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sz="2800" dirty="0">
                    <a:solidFill>
                      <a:schemeClr val="tx1"/>
                    </a:solidFill>
                  </a:rPr>
                  <a:t>There exists a strategy for the secretary problem such that</a:t>
                </a:r>
              </a:p>
              <a:p>
                <a:pPr>
                  <a:buClr>
                    <a:schemeClr val="tx1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𝑃𝑟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𝑠𝑒𝑙𝑒𝑐𝑡</m:t>
                          </m:r>
                          <m:r>
                            <a:rPr lang="en-US" sz="28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𝑙𝑎𝑟𝑔𝑒𝑠𝑡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  <a:p>
                <a:pPr>
                  <a:buClr>
                    <a:schemeClr val="tx1"/>
                  </a:buClr>
                </a:pPr>
                <a:r>
                  <a:rPr lang="en-US" sz="2800" dirty="0"/>
                  <a:t>and the factor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sz="2800" dirty="0"/>
                  <a:t> is tight as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800" dirty="0"/>
                  <a:t> grows large.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34" y="2362200"/>
                <a:ext cx="7681766" cy="2194383"/>
              </a:xfrm>
              <a:prstGeom prst="rect">
                <a:avLst/>
              </a:prstGeom>
              <a:blipFill>
                <a:blip r:embed="rId3"/>
                <a:stretch>
                  <a:fillRect l="-1586" t="-2786" b="-6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24032" y="5141893"/>
                <a:ext cx="7834168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sz="2800" dirty="0">
                    <a:solidFill>
                      <a:schemeClr val="bg2"/>
                    </a:solidFill>
                  </a:rPr>
                  <a:t>Strategy</a:t>
                </a:r>
                <a:r>
                  <a:rPr lang="en-US" sz="2800" dirty="0"/>
                  <a:t>: observe the first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sz="2800" dirty="0"/>
                  <a:t> values, then accept the next value that is larger than all previous.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32" y="5141893"/>
                <a:ext cx="7834168" cy="954107"/>
              </a:xfrm>
              <a:prstGeom prst="rect">
                <a:avLst/>
              </a:prstGeom>
              <a:blipFill>
                <a:blip r:embed="rId4"/>
                <a:stretch>
                  <a:fillRect l="-1555" t="-5732" b="-171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366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55019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Prophets vs Secretaries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1524000"/>
            <a:ext cx="7696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chemeClr val="bg2"/>
                </a:solidFill>
              </a:rPr>
              <a:t>Prophet Inequality:</a:t>
            </a:r>
          </a:p>
          <a:p>
            <a:pPr>
              <a:buClr>
                <a:schemeClr val="tx1"/>
              </a:buClr>
            </a:pPr>
            <a:r>
              <a:rPr lang="en-US" sz="2400" dirty="0"/>
              <a:t>Prizes drawn from distributions, order is arbitrary</a:t>
            </a:r>
            <a:endParaRPr lang="en-US" sz="2800" dirty="0"/>
          </a:p>
          <a:p>
            <a:pPr>
              <a:buClr>
                <a:schemeClr val="tx1"/>
              </a:buClr>
            </a:pPr>
            <a:endParaRPr lang="en-US" sz="2800" dirty="0"/>
          </a:p>
          <a:p>
            <a:pPr>
              <a:buClr>
                <a:schemeClr val="tx1"/>
              </a:buClr>
            </a:pPr>
            <a:r>
              <a:rPr lang="en-US" sz="2800" dirty="0">
                <a:solidFill>
                  <a:schemeClr val="bg2"/>
                </a:solidFill>
              </a:rPr>
              <a:t>Secretary Problem / Game of Googol:</a:t>
            </a:r>
          </a:p>
          <a:p>
            <a:pPr>
              <a:buClr>
                <a:schemeClr val="tx1"/>
              </a:buClr>
            </a:pPr>
            <a:r>
              <a:rPr lang="en-US" sz="2400" dirty="0"/>
              <a:t>Prizes are arbitrary, order is uniformly random</a:t>
            </a:r>
          </a:p>
          <a:p>
            <a:pPr>
              <a:buClr>
                <a:schemeClr val="tx1"/>
              </a:buClr>
            </a:pPr>
            <a:endParaRPr lang="en-US" sz="2800" dirty="0"/>
          </a:p>
          <a:p>
            <a:pPr>
              <a:buClr>
                <a:schemeClr val="tx1"/>
              </a:buClr>
            </a:pPr>
            <a:endParaRPr lang="en-US" sz="2800" dirty="0"/>
          </a:p>
          <a:p>
            <a:pPr>
              <a:buClr>
                <a:schemeClr val="tx1"/>
              </a:buClr>
            </a:pPr>
            <a:r>
              <a:rPr lang="en-US" sz="2800" dirty="0">
                <a:solidFill>
                  <a:schemeClr val="bg2"/>
                </a:solidFill>
              </a:rPr>
              <a:t>Prophet Secretary:</a:t>
            </a:r>
          </a:p>
          <a:p>
            <a:pPr>
              <a:buClr>
                <a:schemeClr val="tx1"/>
              </a:buClr>
            </a:pPr>
            <a:r>
              <a:rPr lang="en-US" sz="2400" dirty="0"/>
              <a:t>Prizes drawn from distributions, order is uniformly random</a:t>
            </a:r>
            <a:endParaRPr lang="en-US" sz="28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1963477-8B67-4BB4-A368-FC3A4AD73F5A}"/>
                  </a:ext>
                </a:extLst>
              </p14:cNvPr>
              <p14:cNvContentPartPr/>
              <p14:nvPr/>
            </p14:nvContentPartPr>
            <p14:xfrm rot="712850">
              <a:off x="2892810" y="5082594"/>
              <a:ext cx="405720" cy="2563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1963477-8B67-4BB4-A368-FC3A4AD73F5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 rot="712850">
                <a:off x="2883810" y="5073594"/>
                <a:ext cx="423360" cy="27396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D1BB60F-60E7-4227-BDF8-5452B215F773}"/>
              </a:ext>
            </a:extLst>
          </p:cNvPr>
          <p:cNvSpPr txBox="1"/>
          <p:nvPr/>
        </p:nvSpPr>
        <p:spPr>
          <a:xfrm>
            <a:off x="2617862" y="5251657"/>
            <a:ext cx="1028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known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3B646E-1D6E-4AD8-8A8A-7F5B653FE011}"/>
              </a:ext>
            </a:extLst>
          </p:cNvPr>
          <p:cNvSpPr txBox="1"/>
          <p:nvPr/>
        </p:nvSpPr>
        <p:spPr>
          <a:xfrm>
            <a:off x="6248400" y="5251657"/>
            <a:ext cx="2654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and revealed online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19E40F47-BC29-4162-9F38-3780DE6EC62D}"/>
                  </a:ext>
                </a:extLst>
              </p14:cNvPr>
              <p14:cNvContentPartPr/>
              <p14:nvPr/>
            </p14:nvContentPartPr>
            <p14:xfrm rot="712850">
              <a:off x="7904887" y="5068219"/>
              <a:ext cx="405720" cy="2563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9E40F47-BC29-4162-9F38-3780DE6EC62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 rot="712850">
                <a:off x="7895887" y="5059219"/>
                <a:ext cx="423360" cy="27396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32075935-4AFF-4521-8388-9E929B948376}"/>
              </a:ext>
            </a:extLst>
          </p:cNvPr>
          <p:cNvSpPr txBox="1"/>
          <p:nvPr/>
        </p:nvSpPr>
        <p:spPr>
          <a:xfrm>
            <a:off x="2435199" y="56388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400" dirty="0">
                <a:solidFill>
                  <a:schemeClr val="accent1"/>
                </a:solidFill>
              </a:rPr>
              <a:t>[Esfandiari, Hajiaghayi, </a:t>
            </a:r>
            <a:r>
              <a:rPr lang="en-US" sz="2400" dirty="0" err="1">
                <a:solidFill>
                  <a:schemeClr val="accent1"/>
                </a:solidFill>
              </a:rPr>
              <a:t>Liaghat</a:t>
            </a:r>
            <a:r>
              <a:rPr lang="en-US" sz="2400" dirty="0">
                <a:solidFill>
                  <a:schemeClr val="accent1"/>
                </a:solidFill>
              </a:rPr>
              <a:t>, </a:t>
            </a:r>
            <a:r>
              <a:rPr lang="en-US" sz="2400" dirty="0" err="1">
                <a:solidFill>
                  <a:schemeClr val="accent1"/>
                </a:solidFill>
              </a:rPr>
              <a:t>Monemizadeh</a:t>
            </a:r>
            <a:r>
              <a:rPr lang="en-US" sz="3200" dirty="0">
                <a:solidFill>
                  <a:schemeClr val="accent1"/>
                </a:solidFill>
              </a:rPr>
              <a:t> </a:t>
            </a:r>
            <a:r>
              <a:rPr lang="en-US" sz="2400" dirty="0">
                <a:solidFill>
                  <a:schemeClr val="accent1"/>
                </a:solidFill>
              </a:rPr>
              <a:t>‘15]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83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7" grpId="0"/>
      <p:bldP spid="8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16768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Recall: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585155" y="3124200"/>
                <a:ext cx="1043492" cy="10434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[0,7]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155" y="3124200"/>
                <a:ext cx="1043492" cy="1043492"/>
              </a:xfrm>
              <a:prstGeom prst="rect">
                <a:avLst/>
              </a:prstGeom>
              <a:blipFill>
                <a:blip r:embed="rId3"/>
                <a:stretch>
                  <a:fillRect l="-1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908755" y="3124200"/>
                <a:ext cx="1043492" cy="10434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[1,5]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755" y="3124200"/>
                <a:ext cx="1043492" cy="1043492"/>
              </a:xfrm>
              <a:prstGeom prst="rect">
                <a:avLst/>
              </a:prstGeom>
              <a:blipFill>
                <a:blip r:embed="rId4"/>
                <a:stretch>
                  <a:fillRect l="-1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200400" y="3124200"/>
                <a:ext cx="1043492" cy="10434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[2,4]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3124200"/>
                <a:ext cx="1043492" cy="1043492"/>
              </a:xfrm>
              <a:prstGeom prst="rect">
                <a:avLst/>
              </a:prstGeom>
              <a:blipFill>
                <a:blip r:embed="rId5"/>
                <a:stretch>
                  <a:fillRect l="-1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524000" y="3124200"/>
                <a:ext cx="1043492" cy="10434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[2,4]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3124200"/>
                <a:ext cx="1043492" cy="1043492"/>
              </a:xfrm>
              <a:prstGeom prst="rect">
                <a:avLst/>
              </a:prstGeom>
              <a:blipFill>
                <a:blip r:embed="rId5"/>
                <a:stretch>
                  <a:fillRect l="-1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6420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585155" y="3124200"/>
                <a:ext cx="1043492" cy="10434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[2,4]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155" y="3124200"/>
                <a:ext cx="1043492" cy="1043492"/>
              </a:xfrm>
              <a:prstGeom prst="rect">
                <a:avLst/>
              </a:prstGeom>
              <a:blipFill>
                <a:blip r:embed="rId3"/>
                <a:stretch>
                  <a:fillRect l="-1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908755" y="3124200"/>
                <a:ext cx="1043492" cy="10434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[2,4]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755" y="3124200"/>
                <a:ext cx="1043492" cy="1043492"/>
              </a:xfrm>
              <a:prstGeom prst="rect">
                <a:avLst/>
              </a:prstGeom>
              <a:blipFill>
                <a:blip r:embed="rId3"/>
                <a:stretch>
                  <a:fillRect l="-1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200400" y="3124200"/>
                <a:ext cx="1043492" cy="10434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[1,5]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3124200"/>
                <a:ext cx="1043492" cy="1043492"/>
              </a:xfrm>
              <a:prstGeom prst="rect">
                <a:avLst/>
              </a:prstGeom>
              <a:blipFill>
                <a:blip r:embed="rId4"/>
                <a:stretch>
                  <a:fillRect l="-1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524000" y="3124200"/>
                <a:ext cx="1043492" cy="10434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[0,7]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3124200"/>
                <a:ext cx="1043492" cy="1043492"/>
              </a:xfrm>
              <a:prstGeom prst="rect">
                <a:avLst/>
              </a:prstGeom>
              <a:blipFill>
                <a:blip r:embed="rId5"/>
                <a:stretch>
                  <a:fillRect l="-1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C1FB062-CA4F-468E-A90D-F3A3D69B6144}"/>
              </a:ext>
            </a:extLst>
          </p:cNvPr>
          <p:cNvSpPr txBox="1"/>
          <p:nvPr/>
        </p:nvSpPr>
        <p:spPr>
          <a:xfrm>
            <a:off x="381000" y="525959"/>
            <a:ext cx="16768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Recall:</a:t>
            </a:r>
          </a:p>
        </p:txBody>
      </p:sp>
    </p:spTree>
    <p:extLst>
      <p:ext uri="{BB962C8B-B14F-4D97-AF65-F5344CB8AC3E}">
        <p14:creationId xmlns:p14="http://schemas.microsoft.com/office/powerpoint/2010/main" val="26323721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43049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Prophet Secretary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4033" y="1752600"/>
            <a:ext cx="8672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rgbClr val="C00000"/>
                </a:solidFill>
              </a:rPr>
              <a:t>Theorem:</a:t>
            </a:r>
            <a:r>
              <a:rPr lang="en-US" sz="2800" dirty="0">
                <a:solidFill>
                  <a:schemeClr val="bg2"/>
                </a:solidFill>
              </a:rPr>
              <a:t> </a:t>
            </a:r>
            <a:r>
              <a:rPr lang="en-US" sz="2400" dirty="0">
                <a:solidFill>
                  <a:schemeClr val="accent1"/>
                </a:solidFill>
              </a:rPr>
              <a:t>[Esfandiari, Hajiaghayi, </a:t>
            </a:r>
            <a:r>
              <a:rPr lang="en-US" sz="2400" dirty="0" err="1">
                <a:solidFill>
                  <a:schemeClr val="accent1"/>
                </a:solidFill>
              </a:rPr>
              <a:t>Liaghat</a:t>
            </a:r>
            <a:r>
              <a:rPr lang="en-US" sz="2400" dirty="0">
                <a:solidFill>
                  <a:schemeClr val="accent1"/>
                </a:solidFill>
              </a:rPr>
              <a:t>, </a:t>
            </a:r>
            <a:r>
              <a:rPr lang="en-US" sz="2400" dirty="0" err="1">
                <a:solidFill>
                  <a:schemeClr val="accent1"/>
                </a:solidFill>
              </a:rPr>
              <a:t>Monemizadeh</a:t>
            </a:r>
            <a:r>
              <a:rPr lang="en-US" sz="3200" dirty="0">
                <a:solidFill>
                  <a:schemeClr val="accent1"/>
                </a:solidFill>
              </a:rPr>
              <a:t> </a:t>
            </a:r>
            <a:r>
              <a:rPr lang="en-US" sz="2400" dirty="0">
                <a:solidFill>
                  <a:schemeClr val="accent1"/>
                </a:solidFill>
              </a:rPr>
              <a:t>‘15]</a:t>
            </a:r>
            <a:endParaRPr lang="en-US" sz="28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24034" y="2362200"/>
                <a:ext cx="7681766" cy="19222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sz="2800" dirty="0">
                    <a:solidFill>
                      <a:schemeClr val="tx1"/>
                    </a:solidFill>
                  </a:rPr>
                  <a:t>There exists a strategy for the gambler such that</a:t>
                </a:r>
              </a:p>
              <a:p>
                <a:pPr>
                  <a:buClr>
                    <a:schemeClr val="tx1"/>
                  </a:buClr>
                </a:pPr>
                <a:endParaRPr lang="en-US" sz="2800" b="0" i="1" dirty="0">
                  <a:solidFill>
                    <a:schemeClr val="bg2"/>
                  </a:solidFill>
                  <a:latin typeface="Cambria Math" panose="02040503050406030204" pitchFamily="18" charset="0"/>
                </a:endParaRPr>
              </a:p>
              <a:p>
                <a:pPr>
                  <a:buClr>
                    <a:schemeClr val="tx1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𝑝𝑟𝑖𝑧𝑒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≥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den>
                          </m:f>
                        </m:e>
                      </m:d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lim>
                              </m:limLow>
                            </m:fName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34" y="2362200"/>
                <a:ext cx="7681766" cy="1922257"/>
              </a:xfrm>
              <a:prstGeom prst="rect">
                <a:avLst/>
              </a:prstGeom>
              <a:blipFill>
                <a:blip r:embed="rId3"/>
                <a:stretch>
                  <a:fillRect l="-1586" t="-31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0464119-C57E-409A-8BE5-D8D847E391AB}"/>
                  </a:ext>
                </a:extLst>
              </p:cNvPr>
              <p:cNvSpPr txBox="1"/>
              <p:nvPr/>
            </p:nvSpPr>
            <p:spPr>
              <a:xfrm>
                <a:off x="624033" y="5146035"/>
                <a:ext cx="7834168" cy="1168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sz="2800" dirty="0">
                    <a:solidFill>
                      <a:schemeClr val="accent1"/>
                    </a:solidFill>
                  </a:rPr>
                  <a:t>[Azar, </a:t>
                </a:r>
                <a:r>
                  <a:rPr lang="en-US" sz="2800" dirty="0" err="1">
                    <a:solidFill>
                      <a:schemeClr val="accent1"/>
                    </a:solidFill>
                  </a:rPr>
                  <a:t>Chiplunkar</a:t>
                </a:r>
                <a:r>
                  <a:rPr lang="en-US" sz="2800" dirty="0">
                    <a:solidFill>
                      <a:schemeClr val="accent1"/>
                    </a:solidFill>
                  </a:rPr>
                  <a:t>, Kaplan EC’18]</a:t>
                </a:r>
                <a:r>
                  <a:rPr lang="en-US" sz="2800" dirty="0"/>
                  <a:t>: A strategy for the gambler that beats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0464119-C57E-409A-8BE5-D8D847E391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33" y="5146035"/>
                <a:ext cx="7834168" cy="1168077"/>
              </a:xfrm>
              <a:prstGeom prst="rect">
                <a:avLst/>
              </a:prstGeom>
              <a:blipFill>
                <a:blip r:embed="rId4"/>
                <a:stretch>
                  <a:fillRect l="-1555" t="-4688" b="-5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353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43049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Prophet Secretary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2F987F7-6E5C-41C6-A92A-7FDDBE6E72BE}"/>
              </a:ext>
            </a:extLst>
          </p:cNvPr>
          <p:cNvCxnSpPr/>
          <p:nvPr/>
        </p:nvCxnSpPr>
        <p:spPr>
          <a:xfrm>
            <a:off x="1057828" y="2137681"/>
            <a:ext cx="0" cy="3124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374254F-A917-4798-8876-B888463894EA}"/>
              </a:ext>
            </a:extLst>
          </p:cNvPr>
          <p:cNvCxnSpPr>
            <a:cxnSpLocks/>
          </p:cNvCxnSpPr>
          <p:nvPr/>
        </p:nvCxnSpPr>
        <p:spPr>
          <a:xfrm>
            <a:off x="1066793" y="5261881"/>
            <a:ext cx="40386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E3C3F4C-D962-4AF7-8D0D-F913B6A9A9B3}"/>
              </a:ext>
            </a:extLst>
          </p:cNvPr>
          <p:cNvSpPr txBox="1"/>
          <p:nvPr/>
        </p:nvSpPr>
        <p:spPr>
          <a:xfrm>
            <a:off x="228600" y="3204481"/>
            <a:ext cx="686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value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A2B29DE-CE96-4B5B-8999-EEA3553739A7}"/>
              </a:ext>
            </a:extLst>
          </p:cNvPr>
          <p:cNvCxnSpPr/>
          <p:nvPr/>
        </p:nvCxnSpPr>
        <p:spPr>
          <a:xfrm flipV="1">
            <a:off x="1524000" y="2137681"/>
            <a:ext cx="0" cy="3124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81C7376-4F07-4A64-AA43-014988EA74D6}"/>
              </a:ext>
            </a:extLst>
          </p:cNvPr>
          <p:cNvCxnSpPr/>
          <p:nvPr/>
        </p:nvCxnSpPr>
        <p:spPr>
          <a:xfrm flipV="1">
            <a:off x="1981200" y="2137681"/>
            <a:ext cx="0" cy="3124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BE7A6F7-7446-4AA1-A47B-9409A855CB3D}"/>
              </a:ext>
            </a:extLst>
          </p:cNvPr>
          <p:cNvCxnSpPr/>
          <p:nvPr/>
        </p:nvCxnSpPr>
        <p:spPr>
          <a:xfrm flipV="1">
            <a:off x="2438400" y="2137681"/>
            <a:ext cx="0" cy="3124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8C448B9-62BA-47D8-BDE5-3A4B4A323A7B}"/>
              </a:ext>
            </a:extLst>
          </p:cNvPr>
          <p:cNvCxnSpPr/>
          <p:nvPr/>
        </p:nvCxnSpPr>
        <p:spPr>
          <a:xfrm flipV="1">
            <a:off x="2895600" y="2137681"/>
            <a:ext cx="0" cy="3124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1B0C4CA-8577-4CE0-8521-6E5B3CBC143F}"/>
              </a:ext>
            </a:extLst>
          </p:cNvPr>
          <p:cNvCxnSpPr/>
          <p:nvPr/>
        </p:nvCxnSpPr>
        <p:spPr>
          <a:xfrm flipV="1">
            <a:off x="3352800" y="2137681"/>
            <a:ext cx="0" cy="3124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6EA6FDD-3F88-41B1-A94E-0DF5335795C4}"/>
              </a:ext>
            </a:extLst>
          </p:cNvPr>
          <p:cNvCxnSpPr/>
          <p:nvPr/>
        </p:nvCxnSpPr>
        <p:spPr>
          <a:xfrm flipV="1">
            <a:off x="3810000" y="2137681"/>
            <a:ext cx="0" cy="3124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3BB2168-B44C-47D9-B7C6-5E5FE29D60C8}"/>
              </a:ext>
            </a:extLst>
          </p:cNvPr>
          <p:cNvCxnSpPr/>
          <p:nvPr/>
        </p:nvCxnSpPr>
        <p:spPr>
          <a:xfrm flipV="1">
            <a:off x="4267200" y="2137681"/>
            <a:ext cx="0" cy="3124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E6182D3-F88A-4B14-BB06-4460ED2F3E7B}"/>
              </a:ext>
            </a:extLst>
          </p:cNvPr>
          <p:cNvCxnSpPr/>
          <p:nvPr/>
        </p:nvCxnSpPr>
        <p:spPr>
          <a:xfrm flipV="1">
            <a:off x="4724400" y="2137681"/>
            <a:ext cx="0" cy="3124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6E94785-3765-4683-9553-6E756DAED7BC}"/>
              </a:ext>
            </a:extLst>
          </p:cNvPr>
          <p:cNvSpPr txBox="1"/>
          <p:nvPr/>
        </p:nvSpPr>
        <p:spPr>
          <a:xfrm>
            <a:off x="1373153" y="5269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629CB43-7964-4A48-8695-B8A04B681EC7}"/>
              </a:ext>
            </a:extLst>
          </p:cNvPr>
          <p:cNvSpPr txBox="1"/>
          <p:nvPr/>
        </p:nvSpPr>
        <p:spPr>
          <a:xfrm>
            <a:off x="1830353" y="5269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1F455FD-1A24-45CB-8456-FCA3590E4A80}"/>
              </a:ext>
            </a:extLst>
          </p:cNvPr>
          <p:cNvSpPr txBox="1"/>
          <p:nvPr/>
        </p:nvSpPr>
        <p:spPr>
          <a:xfrm>
            <a:off x="2287557" y="5269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5288989-1BC8-462E-806A-AD346A3FBF45}"/>
              </a:ext>
            </a:extLst>
          </p:cNvPr>
          <p:cNvSpPr txBox="1"/>
          <p:nvPr/>
        </p:nvSpPr>
        <p:spPr>
          <a:xfrm>
            <a:off x="2744757" y="5269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24314F4-E00E-4AB9-81E6-D52923880144}"/>
              </a:ext>
            </a:extLst>
          </p:cNvPr>
          <p:cNvSpPr txBox="1"/>
          <p:nvPr/>
        </p:nvSpPr>
        <p:spPr>
          <a:xfrm>
            <a:off x="3203507" y="52618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6614114-D818-4D96-8F8F-E50CAA25CADC}"/>
              </a:ext>
            </a:extLst>
          </p:cNvPr>
          <p:cNvSpPr txBox="1"/>
          <p:nvPr/>
        </p:nvSpPr>
        <p:spPr>
          <a:xfrm>
            <a:off x="3660707" y="52618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047EE2F-4E07-49DA-9F8F-CC9284626D53}"/>
              </a:ext>
            </a:extLst>
          </p:cNvPr>
          <p:cNvSpPr txBox="1"/>
          <p:nvPr/>
        </p:nvSpPr>
        <p:spPr>
          <a:xfrm>
            <a:off x="4117911" y="52618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F60968F-DA58-4D74-B190-6BFB8272E358}"/>
              </a:ext>
            </a:extLst>
          </p:cNvPr>
          <p:cNvSpPr txBox="1"/>
          <p:nvPr/>
        </p:nvSpPr>
        <p:spPr>
          <a:xfrm>
            <a:off x="4575111" y="52618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384483B-28B5-4D83-BB8F-FEECA061DDBF}"/>
              </a:ext>
            </a:extLst>
          </p:cNvPr>
          <p:cNvSpPr/>
          <p:nvPr/>
        </p:nvSpPr>
        <p:spPr>
          <a:xfrm>
            <a:off x="1447800" y="2290081"/>
            <a:ext cx="152393" cy="15239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53EC209-3811-4E30-AED8-CDD4EA628C89}"/>
              </a:ext>
            </a:extLst>
          </p:cNvPr>
          <p:cNvSpPr/>
          <p:nvPr/>
        </p:nvSpPr>
        <p:spPr>
          <a:xfrm>
            <a:off x="1905000" y="2402132"/>
            <a:ext cx="152393" cy="15239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85B44F5-E8DE-4F8F-A038-E7B84FBB3304}"/>
              </a:ext>
            </a:extLst>
          </p:cNvPr>
          <p:cNvSpPr/>
          <p:nvPr/>
        </p:nvSpPr>
        <p:spPr>
          <a:xfrm>
            <a:off x="2362200" y="2709177"/>
            <a:ext cx="152393" cy="15239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524A840-91E4-4EEB-B54A-BAAC130CC5A1}"/>
              </a:ext>
            </a:extLst>
          </p:cNvPr>
          <p:cNvSpPr/>
          <p:nvPr/>
        </p:nvSpPr>
        <p:spPr>
          <a:xfrm>
            <a:off x="2819402" y="3247534"/>
            <a:ext cx="152393" cy="15239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D2EB293-BFFB-441C-A75B-2D4107FD3FD4}"/>
              </a:ext>
            </a:extLst>
          </p:cNvPr>
          <p:cNvSpPr/>
          <p:nvPr/>
        </p:nvSpPr>
        <p:spPr>
          <a:xfrm>
            <a:off x="3276603" y="4164177"/>
            <a:ext cx="152393" cy="15239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041FE96-9FF7-495A-AB58-078D6EE5855C}"/>
              </a:ext>
            </a:extLst>
          </p:cNvPr>
          <p:cNvSpPr/>
          <p:nvPr/>
        </p:nvSpPr>
        <p:spPr>
          <a:xfrm>
            <a:off x="3733803" y="4352428"/>
            <a:ext cx="152393" cy="15239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FC7132A-1AF6-40A5-81CB-4186BB9DBE6A}"/>
              </a:ext>
            </a:extLst>
          </p:cNvPr>
          <p:cNvSpPr/>
          <p:nvPr/>
        </p:nvSpPr>
        <p:spPr>
          <a:xfrm>
            <a:off x="4191003" y="4545184"/>
            <a:ext cx="152393" cy="15239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C165290-54DB-4273-A46D-43D4F645FE9E}"/>
              </a:ext>
            </a:extLst>
          </p:cNvPr>
          <p:cNvSpPr/>
          <p:nvPr/>
        </p:nvSpPr>
        <p:spPr>
          <a:xfrm>
            <a:off x="4648203" y="4733435"/>
            <a:ext cx="152393" cy="15239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812681C8-2A71-4706-9A39-E21860C9464D}"/>
              </a:ext>
            </a:extLst>
          </p:cNvPr>
          <p:cNvSpPr/>
          <p:nvPr/>
        </p:nvSpPr>
        <p:spPr>
          <a:xfrm>
            <a:off x="1447800" y="3894786"/>
            <a:ext cx="152393" cy="15239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37D5BBCA-0900-4389-9E5A-B2FC09FABA50}"/>
              </a:ext>
            </a:extLst>
          </p:cNvPr>
          <p:cNvSpPr/>
          <p:nvPr/>
        </p:nvSpPr>
        <p:spPr>
          <a:xfrm>
            <a:off x="1905000" y="2671088"/>
            <a:ext cx="152393" cy="15239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4037443C-A158-4A46-A8B1-A73DA62D9DD4}"/>
              </a:ext>
            </a:extLst>
          </p:cNvPr>
          <p:cNvSpPr/>
          <p:nvPr/>
        </p:nvSpPr>
        <p:spPr>
          <a:xfrm>
            <a:off x="2362200" y="3715506"/>
            <a:ext cx="152393" cy="15239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53704C52-5BE2-4830-994A-DFE23B4C8788}"/>
              </a:ext>
            </a:extLst>
          </p:cNvPr>
          <p:cNvSpPr/>
          <p:nvPr/>
        </p:nvSpPr>
        <p:spPr>
          <a:xfrm>
            <a:off x="2819403" y="4809631"/>
            <a:ext cx="152393" cy="15239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AEC8ABD3-20F5-4A24-9707-8E0CC0D7250C}"/>
              </a:ext>
            </a:extLst>
          </p:cNvPr>
          <p:cNvSpPr/>
          <p:nvPr/>
        </p:nvSpPr>
        <p:spPr>
          <a:xfrm>
            <a:off x="3281083" y="3174706"/>
            <a:ext cx="152393" cy="15239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2B49AA4B-83E1-4912-B918-023FB9F3B9C8}"/>
              </a:ext>
            </a:extLst>
          </p:cNvPr>
          <p:cNvSpPr/>
          <p:nvPr/>
        </p:nvSpPr>
        <p:spPr>
          <a:xfrm>
            <a:off x="3133165" y="3025186"/>
            <a:ext cx="457201" cy="457177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24FB365C-47C9-4D96-8D09-4923A23B0DCB}"/>
              </a:ext>
            </a:extLst>
          </p:cNvPr>
          <p:cNvCxnSpPr>
            <a:cxnSpLocks/>
          </p:cNvCxnSpPr>
          <p:nvPr/>
        </p:nvCxnSpPr>
        <p:spPr>
          <a:xfrm flipH="1">
            <a:off x="1674840" y="1783597"/>
            <a:ext cx="648478" cy="506484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D6C24388-8FC7-46F5-AD11-0768CF71E73C}"/>
              </a:ext>
            </a:extLst>
          </p:cNvPr>
          <p:cNvSpPr txBox="1"/>
          <p:nvPr/>
        </p:nvSpPr>
        <p:spPr>
          <a:xfrm>
            <a:off x="2287557" y="1469191"/>
            <a:ext cx="108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threshold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7E6DC03A-B535-47AF-84C8-69176067D298}"/>
              </a:ext>
            </a:extLst>
          </p:cNvPr>
          <p:cNvCxnSpPr>
            <a:cxnSpLocks/>
          </p:cNvCxnSpPr>
          <p:nvPr/>
        </p:nvCxnSpPr>
        <p:spPr>
          <a:xfrm flipV="1">
            <a:off x="862486" y="4067025"/>
            <a:ext cx="525286" cy="503414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C718B881-BC96-4FAE-9D57-0611B0E33688}"/>
              </a:ext>
            </a:extLst>
          </p:cNvPr>
          <p:cNvSpPr txBox="1"/>
          <p:nvPr/>
        </p:nvSpPr>
        <p:spPr>
          <a:xfrm>
            <a:off x="324722" y="4504821"/>
            <a:ext cx="641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prize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02ECA7B-F034-4779-B2D6-E860C4CD038F}"/>
              </a:ext>
            </a:extLst>
          </p:cNvPr>
          <p:cNvSpPr txBox="1"/>
          <p:nvPr/>
        </p:nvSpPr>
        <p:spPr>
          <a:xfrm>
            <a:off x="5078505" y="5048943"/>
            <a:ext cx="748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round</a:t>
            </a:r>
          </a:p>
        </p:txBody>
      </p:sp>
    </p:spTree>
    <p:extLst>
      <p:ext uri="{BB962C8B-B14F-4D97-AF65-F5344CB8AC3E}">
        <p14:creationId xmlns:p14="http://schemas.microsoft.com/office/powerpoint/2010/main" val="263861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3" grpId="0"/>
      <p:bldP spid="6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43049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Prophet Secretary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2F987F7-6E5C-41C6-A92A-7FDDBE6E72BE}"/>
              </a:ext>
            </a:extLst>
          </p:cNvPr>
          <p:cNvCxnSpPr/>
          <p:nvPr/>
        </p:nvCxnSpPr>
        <p:spPr>
          <a:xfrm>
            <a:off x="1057828" y="2137681"/>
            <a:ext cx="0" cy="3124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374254F-A917-4798-8876-B888463894EA}"/>
              </a:ext>
            </a:extLst>
          </p:cNvPr>
          <p:cNvCxnSpPr>
            <a:cxnSpLocks/>
          </p:cNvCxnSpPr>
          <p:nvPr/>
        </p:nvCxnSpPr>
        <p:spPr>
          <a:xfrm>
            <a:off x="1066793" y="5261881"/>
            <a:ext cx="40386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E3C3F4C-D962-4AF7-8D0D-F913B6A9A9B3}"/>
              </a:ext>
            </a:extLst>
          </p:cNvPr>
          <p:cNvSpPr txBox="1"/>
          <p:nvPr/>
        </p:nvSpPr>
        <p:spPr>
          <a:xfrm>
            <a:off x="228600" y="3204481"/>
            <a:ext cx="686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value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F0432DE-396E-4400-AE89-8347049C4306}"/>
              </a:ext>
            </a:extLst>
          </p:cNvPr>
          <p:cNvSpPr txBox="1"/>
          <p:nvPr/>
        </p:nvSpPr>
        <p:spPr>
          <a:xfrm>
            <a:off x="5078505" y="5048943"/>
            <a:ext cx="748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round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A2B29DE-CE96-4B5B-8999-EEA3553739A7}"/>
              </a:ext>
            </a:extLst>
          </p:cNvPr>
          <p:cNvCxnSpPr/>
          <p:nvPr/>
        </p:nvCxnSpPr>
        <p:spPr>
          <a:xfrm flipV="1">
            <a:off x="1524000" y="2137681"/>
            <a:ext cx="0" cy="3124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81C7376-4F07-4A64-AA43-014988EA74D6}"/>
              </a:ext>
            </a:extLst>
          </p:cNvPr>
          <p:cNvCxnSpPr/>
          <p:nvPr/>
        </p:nvCxnSpPr>
        <p:spPr>
          <a:xfrm flipV="1">
            <a:off x="1981200" y="2137681"/>
            <a:ext cx="0" cy="3124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BE7A6F7-7446-4AA1-A47B-9409A855CB3D}"/>
              </a:ext>
            </a:extLst>
          </p:cNvPr>
          <p:cNvCxnSpPr/>
          <p:nvPr/>
        </p:nvCxnSpPr>
        <p:spPr>
          <a:xfrm flipV="1">
            <a:off x="2438400" y="2137681"/>
            <a:ext cx="0" cy="3124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8C448B9-62BA-47D8-BDE5-3A4B4A323A7B}"/>
              </a:ext>
            </a:extLst>
          </p:cNvPr>
          <p:cNvCxnSpPr/>
          <p:nvPr/>
        </p:nvCxnSpPr>
        <p:spPr>
          <a:xfrm flipV="1">
            <a:off x="2895600" y="2137681"/>
            <a:ext cx="0" cy="3124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1B0C4CA-8577-4CE0-8521-6E5B3CBC143F}"/>
              </a:ext>
            </a:extLst>
          </p:cNvPr>
          <p:cNvCxnSpPr/>
          <p:nvPr/>
        </p:nvCxnSpPr>
        <p:spPr>
          <a:xfrm flipV="1">
            <a:off x="3352800" y="2137681"/>
            <a:ext cx="0" cy="3124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6EA6FDD-3F88-41B1-A94E-0DF5335795C4}"/>
              </a:ext>
            </a:extLst>
          </p:cNvPr>
          <p:cNvCxnSpPr/>
          <p:nvPr/>
        </p:nvCxnSpPr>
        <p:spPr>
          <a:xfrm flipV="1">
            <a:off x="3810000" y="2137681"/>
            <a:ext cx="0" cy="3124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3BB2168-B44C-47D9-B7C6-5E5FE29D60C8}"/>
              </a:ext>
            </a:extLst>
          </p:cNvPr>
          <p:cNvCxnSpPr/>
          <p:nvPr/>
        </p:nvCxnSpPr>
        <p:spPr>
          <a:xfrm flipV="1">
            <a:off x="4267200" y="2137681"/>
            <a:ext cx="0" cy="3124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E6182D3-F88A-4B14-BB06-4460ED2F3E7B}"/>
              </a:ext>
            </a:extLst>
          </p:cNvPr>
          <p:cNvCxnSpPr/>
          <p:nvPr/>
        </p:nvCxnSpPr>
        <p:spPr>
          <a:xfrm flipV="1">
            <a:off x="4724400" y="2137681"/>
            <a:ext cx="0" cy="3124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6E94785-3765-4683-9553-6E756DAED7BC}"/>
              </a:ext>
            </a:extLst>
          </p:cNvPr>
          <p:cNvSpPr txBox="1"/>
          <p:nvPr/>
        </p:nvSpPr>
        <p:spPr>
          <a:xfrm>
            <a:off x="1373153" y="5269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629CB43-7964-4A48-8695-B8A04B681EC7}"/>
              </a:ext>
            </a:extLst>
          </p:cNvPr>
          <p:cNvSpPr txBox="1"/>
          <p:nvPr/>
        </p:nvSpPr>
        <p:spPr>
          <a:xfrm>
            <a:off x="1830353" y="5269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1F455FD-1A24-45CB-8456-FCA3590E4A80}"/>
              </a:ext>
            </a:extLst>
          </p:cNvPr>
          <p:cNvSpPr txBox="1"/>
          <p:nvPr/>
        </p:nvSpPr>
        <p:spPr>
          <a:xfrm>
            <a:off x="2287557" y="5269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5288989-1BC8-462E-806A-AD346A3FBF45}"/>
              </a:ext>
            </a:extLst>
          </p:cNvPr>
          <p:cNvSpPr txBox="1"/>
          <p:nvPr/>
        </p:nvSpPr>
        <p:spPr>
          <a:xfrm>
            <a:off x="2744757" y="5269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24314F4-E00E-4AB9-81E6-D52923880144}"/>
              </a:ext>
            </a:extLst>
          </p:cNvPr>
          <p:cNvSpPr txBox="1"/>
          <p:nvPr/>
        </p:nvSpPr>
        <p:spPr>
          <a:xfrm>
            <a:off x="3203507" y="52618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6614114-D818-4D96-8F8F-E50CAA25CADC}"/>
              </a:ext>
            </a:extLst>
          </p:cNvPr>
          <p:cNvSpPr txBox="1"/>
          <p:nvPr/>
        </p:nvSpPr>
        <p:spPr>
          <a:xfrm>
            <a:off x="3660707" y="52618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047EE2F-4E07-49DA-9F8F-CC9284626D53}"/>
              </a:ext>
            </a:extLst>
          </p:cNvPr>
          <p:cNvSpPr txBox="1"/>
          <p:nvPr/>
        </p:nvSpPr>
        <p:spPr>
          <a:xfrm>
            <a:off x="4117911" y="52618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F60968F-DA58-4D74-B190-6BFB8272E358}"/>
              </a:ext>
            </a:extLst>
          </p:cNvPr>
          <p:cNvSpPr txBox="1"/>
          <p:nvPr/>
        </p:nvSpPr>
        <p:spPr>
          <a:xfrm>
            <a:off x="4575111" y="52618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384483B-28B5-4D83-BB8F-FEECA061DDBF}"/>
              </a:ext>
            </a:extLst>
          </p:cNvPr>
          <p:cNvSpPr/>
          <p:nvPr/>
        </p:nvSpPr>
        <p:spPr>
          <a:xfrm>
            <a:off x="1447800" y="2290081"/>
            <a:ext cx="152393" cy="15239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53EC209-3811-4E30-AED8-CDD4EA628C89}"/>
              </a:ext>
            </a:extLst>
          </p:cNvPr>
          <p:cNvSpPr/>
          <p:nvPr/>
        </p:nvSpPr>
        <p:spPr>
          <a:xfrm>
            <a:off x="1905000" y="2402132"/>
            <a:ext cx="152393" cy="15239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85B44F5-E8DE-4F8F-A038-E7B84FBB3304}"/>
              </a:ext>
            </a:extLst>
          </p:cNvPr>
          <p:cNvSpPr/>
          <p:nvPr/>
        </p:nvSpPr>
        <p:spPr>
          <a:xfrm>
            <a:off x="2362200" y="2709177"/>
            <a:ext cx="152393" cy="15239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524A840-91E4-4EEB-B54A-BAAC130CC5A1}"/>
              </a:ext>
            </a:extLst>
          </p:cNvPr>
          <p:cNvSpPr/>
          <p:nvPr/>
        </p:nvSpPr>
        <p:spPr>
          <a:xfrm>
            <a:off x="2819402" y="3247534"/>
            <a:ext cx="152393" cy="15239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D2EB293-BFFB-441C-A75B-2D4107FD3FD4}"/>
              </a:ext>
            </a:extLst>
          </p:cNvPr>
          <p:cNvSpPr/>
          <p:nvPr/>
        </p:nvSpPr>
        <p:spPr>
          <a:xfrm>
            <a:off x="3276603" y="4164177"/>
            <a:ext cx="152393" cy="15239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041FE96-9FF7-495A-AB58-078D6EE5855C}"/>
              </a:ext>
            </a:extLst>
          </p:cNvPr>
          <p:cNvSpPr/>
          <p:nvPr/>
        </p:nvSpPr>
        <p:spPr>
          <a:xfrm>
            <a:off x="3733803" y="4352428"/>
            <a:ext cx="152393" cy="15239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FC7132A-1AF6-40A5-81CB-4186BB9DBE6A}"/>
              </a:ext>
            </a:extLst>
          </p:cNvPr>
          <p:cNvSpPr/>
          <p:nvPr/>
        </p:nvSpPr>
        <p:spPr>
          <a:xfrm>
            <a:off x="4191003" y="4545184"/>
            <a:ext cx="152393" cy="15239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C165290-54DB-4273-A46D-43D4F645FE9E}"/>
              </a:ext>
            </a:extLst>
          </p:cNvPr>
          <p:cNvSpPr/>
          <p:nvPr/>
        </p:nvSpPr>
        <p:spPr>
          <a:xfrm>
            <a:off x="4648203" y="4733435"/>
            <a:ext cx="152393" cy="15239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C4DC61B-C725-4DB6-95A9-6B3A2F7963A5}"/>
              </a:ext>
            </a:extLst>
          </p:cNvPr>
          <p:cNvCxnSpPr>
            <a:cxnSpLocks/>
            <a:stCxn id="13" idx="6"/>
          </p:cNvCxnSpPr>
          <p:nvPr/>
        </p:nvCxnSpPr>
        <p:spPr>
          <a:xfrm>
            <a:off x="2514593" y="2785374"/>
            <a:ext cx="838207" cy="0"/>
          </a:xfrm>
          <a:prstGeom prst="line">
            <a:avLst/>
          </a:prstGeom>
          <a:ln>
            <a:solidFill>
              <a:schemeClr val="bg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D333B554-2973-4527-9559-59DD094C1701}"/>
              </a:ext>
            </a:extLst>
          </p:cNvPr>
          <p:cNvCxnSpPr>
            <a:cxnSpLocks/>
            <a:endCxn id="16" idx="2"/>
          </p:cNvCxnSpPr>
          <p:nvPr/>
        </p:nvCxnSpPr>
        <p:spPr>
          <a:xfrm>
            <a:off x="2438400" y="4240374"/>
            <a:ext cx="838203" cy="0"/>
          </a:xfrm>
          <a:prstGeom prst="line">
            <a:avLst/>
          </a:prstGeom>
          <a:ln>
            <a:solidFill>
              <a:schemeClr val="bg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4C46536-F5C7-4DCF-9669-F1DD46A4B84A}"/>
              </a:ext>
            </a:extLst>
          </p:cNvPr>
          <p:cNvSpPr txBox="1"/>
          <p:nvPr/>
        </p:nvSpPr>
        <p:spPr>
          <a:xfrm>
            <a:off x="5401786" y="2362200"/>
            <a:ext cx="34152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Higher threshold:</a:t>
            </a:r>
          </a:p>
          <a:p>
            <a:r>
              <a:rPr lang="en-US" sz="2400" dirty="0"/>
              <a:t>more </a:t>
            </a:r>
            <a:r>
              <a:rPr lang="en-US" sz="2400" dirty="0">
                <a:solidFill>
                  <a:srgbClr val="C00000"/>
                </a:solidFill>
              </a:rPr>
              <a:t>revenue</a:t>
            </a:r>
            <a:r>
              <a:rPr lang="en-US" sz="2400" dirty="0"/>
              <a:t> when we </a:t>
            </a:r>
            <a:br>
              <a:rPr lang="en-US" sz="2400" dirty="0"/>
            </a:br>
            <a:r>
              <a:rPr lang="en-US" sz="2400" dirty="0"/>
              <a:t>sell the item to </a:t>
            </a:r>
            <a:r>
              <a:rPr lang="en-US" sz="2400" dirty="0">
                <a:solidFill>
                  <a:srgbClr val="C00000"/>
                </a:solidFill>
              </a:rPr>
              <a:t>this buyer</a:t>
            </a:r>
            <a:r>
              <a:rPr lang="en-US" sz="2400" dirty="0"/>
              <a:t>.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D5C51D48-7D5D-4717-B92A-2E6447B44B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81000"/>
            <a:ext cx="1915952" cy="1047786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191C0C23-6569-4177-B793-628D10FCBD8E}"/>
              </a:ext>
            </a:extLst>
          </p:cNvPr>
          <p:cNvSpPr txBox="1"/>
          <p:nvPr/>
        </p:nvSpPr>
        <p:spPr>
          <a:xfrm>
            <a:off x="5401786" y="3649818"/>
            <a:ext cx="36259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Lower threshold:</a:t>
            </a:r>
          </a:p>
          <a:p>
            <a:r>
              <a:rPr lang="en-US" sz="2400" dirty="0"/>
              <a:t>More </a:t>
            </a:r>
            <a:r>
              <a:rPr lang="en-US" sz="2400" dirty="0">
                <a:solidFill>
                  <a:schemeClr val="accent1"/>
                </a:solidFill>
              </a:rPr>
              <a:t>surplus </a:t>
            </a:r>
            <a:r>
              <a:rPr lang="en-US" sz="2400" dirty="0"/>
              <a:t>for </a:t>
            </a:r>
            <a:r>
              <a:rPr lang="en-US" sz="2400" dirty="0">
                <a:solidFill>
                  <a:schemeClr val="accent1"/>
                </a:solidFill>
              </a:rPr>
              <a:t>this buyer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006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3.33333E-6 -0.0650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6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618 L 3.33333E-6 0.1226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21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27" grpId="0"/>
      <p:bldP spid="6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097959"/>
            <a:ext cx="63054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Extension: Multiple Prizes</a:t>
            </a:r>
          </a:p>
        </p:txBody>
      </p:sp>
    </p:spTree>
    <p:extLst>
      <p:ext uri="{BB962C8B-B14F-4D97-AF65-F5344CB8AC3E}">
        <p14:creationId xmlns:p14="http://schemas.microsoft.com/office/powerpoint/2010/main" val="1903250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8494" y="1600200"/>
                <a:ext cx="84507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sz="2800" dirty="0">
                    <a:solidFill>
                      <a:schemeClr val="bg2"/>
                    </a:solidFill>
                  </a:rPr>
                  <a:t>Prophet inequality, but gambler can keep up to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>
                    <a:solidFill>
                      <a:schemeClr val="bg2"/>
                    </a:solidFill>
                  </a:rPr>
                  <a:t> prizes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94" y="1600200"/>
                <a:ext cx="8450705" cy="523220"/>
              </a:xfrm>
              <a:prstGeom prst="rect">
                <a:avLst/>
              </a:prstGeom>
              <a:blipFill>
                <a:blip r:embed="rId3"/>
                <a:stretch>
                  <a:fillRect l="-1515" t="-11765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88494" y="2057400"/>
                <a:ext cx="8450706" cy="4382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</a:rPr>
                  <a:t>: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 </a:t>
                </a:r>
                <a:r>
                  <a:rPr lang="en-US" sz="2400" dirty="0"/>
                  <a:t>original prophet inequality: 2-approx</a:t>
                </a:r>
              </a:p>
              <a:p>
                <a:pPr>
                  <a:buClr>
                    <a:schemeClr val="tx1"/>
                  </a:buClr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≥1: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</a:rPr>
                  <a:t> 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[Hajiaghayi, Kleinberg, </a:t>
                </a:r>
                <a:r>
                  <a:rPr lang="en-US" sz="2400" dirty="0" err="1">
                    <a:solidFill>
                      <a:schemeClr val="accent1"/>
                    </a:solidFill>
                  </a:rPr>
                  <a:t>Sandholm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 ‘07]</a:t>
                </a:r>
              </a:p>
              <a:p>
                <a:pPr>
                  <a:buClr>
                    <a:schemeClr val="tx1"/>
                  </a:buClr>
                </a:pPr>
                <a:r>
                  <a:rPr lang="en-US" sz="2400" dirty="0">
                    <a:solidFill>
                      <a:schemeClr val="tx1"/>
                    </a:solidFill>
                  </a:rPr>
                  <a:t>There is a threshold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such that picking the first k values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br>
                  <a:rPr lang="en-US" sz="2400" b="0" dirty="0">
                    <a:solidFill>
                      <a:schemeClr val="tx1"/>
                    </a:solidFill>
                  </a:rPr>
                </a:br>
                <a:r>
                  <a:rPr lang="en-US" sz="2400" dirty="0"/>
                  <a:t>gives a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1+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(</m:t>
                    </m:r>
                    <m:rad>
                      <m:radPr>
                        <m:degHide m:val="on"/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sz="2400" i="1" dirty="0">
                            <a:latin typeface="Cambria Math" panose="02040503050406030204" pitchFamily="18" charset="0"/>
                          </a:rPr>
                          <m:t>log</m:t>
                        </m:r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⁡</m:t>
                        </m:r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rad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2400" dirty="0"/>
                  <a:t>approximation.  </a:t>
                </a:r>
                <a:br>
                  <a:rPr lang="en-US" sz="2400" dirty="0"/>
                </a:br>
                <a:endParaRPr lang="en-US" sz="1100" dirty="0"/>
              </a:p>
              <a:p>
                <a:pPr>
                  <a:buClr>
                    <a:schemeClr val="tx1"/>
                  </a:buClr>
                </a:pPr>
                <a:r>
                  <a:rPr lang="en-US" sz="2400" dirty="0">
                    <a:solidFill>
                      <a:schemeClr val="bg2"/>
                    </a:solidFill>
                  </a:rPr>
                  <a:t>Idea:</a:t>
                </a:r>
                <a:r>
                  <a:rPr lang="en-US" sz="2400" dirty="0"/>
                  <a:t> choose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s.t.</a:t>
                </a:r>
                <a:r>
                  <a:rPr lang="en-US" sz="2400" dirty="0"/>
                  <a:t> expected # of prizes taken is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𝑘</m:t>
                        </m:r>
                        <m:func>
                          <m:funcPr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dirty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func>
                      </m:e>
                    </m:rad>
                    <m:r>
                      <a:rPr lang="en-US" sz="2400" i="1" dirty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dirty="0"/>
              </a:p>
              <a:p>
                <a:pPr>
                  <a:buClr>
                    <a:schemeClr val="tx1"/>
                  </a:buClr>
                </a:pPr>
                <a:r>
                  <a:rPr lang="en-US" sz="2400" dirty="0"/>
                  <a:t>Then </a:t>
                </a:r>
                <a:r>
                  <a:rPr lang="en-US" sz="2400" dirty="0" err="1"/>
                  <a:t>w.h.p</a:t>
                </a:r>
                <a:r>
                  <a:rPr lang="en-US" sz="2400" dirty="0"/>
                  <a:t>. # prizes taken lies between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𝑘</m:t>
                        </m:r>
                        <m:func>
                          <m:funcPr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dirty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func>
                      </m:e>
                    </m:rad>
                  </m:oMath>
                </a14:m>
                <a:r>
                  <a:rPr lang="en-US" sz="2400" dirty="0"/>
                  <a:t> and </a:t>
                </a:r>
                <a:r>
                  <a:rPr lang="en-US" sz="2400" dirty="0">
                    <a:latin typeface="Cambria Math" panose="02040503050406030204" pitchFamily="18" charset="0"/>
                  </a:rPr>
                  <a:t>𝑘.</a:t>
                </a:r>
                <a:endParaRPr lang="en-US" sz="2400" dirty="0"/>
              </a:p>
              <a:p>
                <a:pPr>
                  <a:buClr>
                    <a:schemeClr val="tx1"/>
                  </a:buClr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>
                  <a:buClr>
                    <a:schemeClr val="tx1"/>
                  </a:buClr>
                </a:pPr>
                <a:r>
                  <a:rPr lang="en-US" sz="2400" dirty="0">
                    <a:solidFill>
                      <a:schemeClr val="accent1"/>
                    </a:solidFill>
                  </a:rPr>
                  <a:t>[Alaei ‘11] [Alaei Hajiaghayi </a:t>
                </a:r>
                <a:r>
                  <a:rPr lang="en-US" sz="2400" dirty="0" err="1">
                    <a:solidFill>
                      <a:schemeClr val="accent1"/>
                    </a:solidFill>
                  </a:rPr>
                  <a:t>Liaghat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 ‘12] </a:t>
                </a:r>
                <a:r>
                  <a:rPr lang="en-US" sz="2400" dirty="0"/>
                  <a:t>Can be improved to </a:t>
                </a:r>
                <a:br>
                  <a:rPr lang="en-US" sz="2400" dirty="0"/>
                </a:b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en-US" sz="2400" dirty="0"/>
                  <a:t> using a randomized strategy, and this is tight. </a:t>
                </a:r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94" y="2057400"/>
                <a:ext cx="8450706" cy="4382225"/>
              </a:xfrm>
              <a:prstGeom prst="rect">
                <a:avLst/>
              </a:prstGeom>
              <a:blipFill>
                <a:blip r:embed="rId4"/>
                <a:stretch>
                  <a:fillRect l="-1154" t="-11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D820248F-312A-41D2-A4A1-C4D8106F8230}"/>
              </a:ext>
            </a:extLst>
          </p:cNvPr>
          <p:cNvSpPr txBox="1"/>
          <p:nvPr/>
        </p:nvSpPr>
        <p:spPr>
          <a:xfrm>
            <a:off x="381000" y="609600"/>
            <a:ext cx="77837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Multiple-Prize Prophet Inequality</a:t>
            </a:r>
            <a:endParaRPr lang="en-US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11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381000" y="297359"/>
            <a:ext cx="61571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Aside: Beyond Cardinality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73868638"/>
                  </p:ext>
                </p:extLst>
              </p:nvPr>
            </p:nvGraphicFramePr>
            <p:xfrm>
              <a:off x="228600" y="1143000"/>
              <a:ext cx="8686800" cy="488228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336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6576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8956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232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Constraint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T w="12700" cmpd="sng">
                          <a:noFill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</a:rPr>
                            <a:t>Upper Bound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2700" cmpd="sng">
                          <a:noFill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Lower Bound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lnT w="12700" cmpd="sng">
                          <a:noFill/>
                        </a:lnT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062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Single item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72001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 items</a:t>
                          </a:r>
                          <a:endParaRPr lang="en-US" sz="2000" b="0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d>
                                  <m:dPr>
                                    <m:ctrlP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skw"/>
                                        <m:ctrlPr>
                                          <a:rPr lang="en-US" sz="20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0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0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20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𝑘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Ω</m:t>
                                </m:r>
                                <m:d>
                                  <m:dPr>
                                    <m:ctrlP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skw"/>
                                        <m:ctrlPr>
                                          <a:rPr lang="en-US" sz="20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0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0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20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𝑘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R w="12700" cmpd="sng">
                          <a:noFill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44665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 err="1">
                              <a:solidFill>
                                <a:schemeClr val="tx1"/>
                              </a:solidFill>
                            </a:rPr>
                            <a:t>Matroid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b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</a:br>
                          <a:r>
                            <a:rPr lang="en-US" sz="1800" b="0" dirty="0">
                              <a:solidFill>
                                <a:schemeClr val="accent1"/>
                              </a:solidFill>
                            </a:rPr>
                            <a:t>[Kleinberg Weinberg ‘12]</a:t>
                          </a:r>
                          <a:endParaRPr lang="en-US" sz="2000" b="0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44665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000" b="0" dirty="0" err="1">
                              <a:solidFill>
                                <a:schemeClr val="tx1"/>
                              </a:solidFill>
                            </a:rPr>
                            <a:t>matroids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⋅(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b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</a:br>
                          <a:r>
                            <a:rPr lang="en-US" sz="1800" dirty="0">
                              <a:solidFill>
                                <a:schemeClr val="accent1"/>
                              </a:solidFill>
                            </a:rPr>
                            <a:t>[Feldman Svensson Zenklusen ‘15]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rad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>
                              <a:solidFill>
                                <a:schemeClr val="accent1"/>
                              </a:solidFill>
                            </a:rPr>
                            <a:t>[Kleinberg Weinberg ’12]</a:t>
                          </a:r>
                          <a:endParaRPr lang="en-US" sz="2400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>
                        <a:lnR w="12700" cmpd="sng">
                          <a:noFill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44665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Knapsack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</a:p>
                        <a:p>
                          <a:pPr algn="ctr"/>
                          <a:r>
                            <a:rPr lang="en-US" sz="1800" dirty="0">
                              <a:solidFill>
                                <a:schemeClr val="accent1"/>
                              </a:solidFill>
                            </a:rPr>
                            <a:t>[Duetting Feldman Kesselheim L. ‘17]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68512542"/>
                      </a:ext>
                    </a:extLst>
                  </a:tr>
                  <a:tr h="678909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Downward-closed, </a:t>
                          </a:r>
                          <a:b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</a:b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max set size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oMath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B w="12700" cmpd="sng">
                          <a:noFill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0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func>
                                      <m:funcPr>
                                        <m:ctrlPr>
                                          <a:rPr lang="en-US" sz="20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0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fName>
                                      <m:e>
                                        <m:r>
                                          <a:rPr lang="en-US" sz="20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</m:func>
                                  </m:e>
                                </m:func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r>
                            <a:rPr lang="en-US" sz="1800" b="0" dirty="0">
                              <a:solidFill>
                                <a:schemeClr val="accent1"/>
                              </a:solidFill>
                            </a:rPr>
                            <a:t>[Rubinstein ‘16]</a:t>
                          </a:r>
                        </a:p>
                      </a:txBody>
                      <a:tcPr anchor="ctr">
                        <a:lnB w="12700" cmpd="sng">
                          <a:noFill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Ω</m:t>
                                </m:r>
                                <m:d>
                                  <m:dPr>
                                    <m:ctrlP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skw"/>
                                        <m:ctrlPr>
                                          <a:rPr lang="en-US" sz="20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func>
                                          <m:funcPr>
                                            <m:ctrlPr>
                                              <a:rPr lang="en-US" sz="20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2000" b="0" i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log</m:t>
                                            </m:r>
                                          </m:fName>
                                          <m:e>
                                            <m:r>
                                              <a:rPr lang="en-US" sz="20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</m:func>
                                      </m:num>
                                      <m:den>
                                        <m:func>
                                          <m:funcPr>
                                            <m:ctrlPr>
                                              <a:rPr lang="en-US" sz="20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2000" b="0" i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log</m:t>
                                            </m:r>
                                          </m:fName>
                                          <m:e>
                                            <m:func>
                                              <m:funcPr>
                                                <m:ctrlPr>
                                                  <a:rPr lang="en-US" sz="2000" b="0" i="1" smtClean="0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uncPr>
                                              <m:fNam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2000" b="0" i="0" smtClean="0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log</m:t>
                                                </m:r>
                                              </m:fName>
                                              <m:e>
                                                <m:r>
                                                  <a:rPr lang="en-US" sz="2000" b="0" i="1" smtClean="0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</m:e>
                                            </m:func>
                                          </m:e>
                                        </m:func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en-US" sz="2000" i="0" dirty="0">
                            <a:solidFill>
                              <a:schemeClr val="accent1"/>
                            </a:solidFill>
                            <a:latin typeface="+mj-lt"/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i="0" dirty="0">
                              <a:solidFill>
                                <a:schemeClr val="accent1"/>
                              </a:solidFill>
                              <a:latin typeface="+mj-lt"/>
                            </a:rPr>
                            <a:t>[Babaioff Immorlica Kleinberg ‘07]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R w="12700" cmpd="sng">
                          <a:noFill/>
                        </a:lnR>
                        <a:lnB w="12700" cmpd="sng">
                          <a:noFill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0394114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73868638"/>
                  </p:ext>
                </p:extLst>
              </p:nvPr>
            </p:nvGraphicFramePr>
            <p:xfrm>
              <a:off x="228600" y="1143000"/>
              <a:ext cx="8686800" cy="486285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336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6576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8956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232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Constraint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T w="12700" cmpd="sng">
                          <a:noFill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</a:rPr>
                            <a:t>Upper Bound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2700" cmpd="sng">
                          <a:noFill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Lower Bound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lnT w="12700" cmpd="sng">
                          <a:noFill/>
                        </a:lnT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062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Single item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8236" t="-87952" r="-79534" b="-7963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72001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blipFill>
                          <a:blip r:embed="rId3"/>
                          <a:stretch>
                            <a:fillRect t="-132203" r="-308286" b="-4601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8236" t="-132203" r="-79534" b="-4601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12700" cmpd="sng">
                          <a:noFill/>
                        </a:lnR>
                        <a:blipFill>
                          <a:blip r:embed="rId3"/>
                          <a:stretch>
                            <a:fillRect l="-200211" t="-132203" r="-632" b="-4601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7056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 err="1">
                              <a:solidFill>
                                <a:schemeClr val="tx1"/>
                              </a:solidFill>
                            </a:rPr>
                            <a:t>Matroid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b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</a:br>
                          <a:r>
                            <a:rPr lang="en-US" sz="1800" b="0" dirty="0">
                              <a:solidFill>
                                <a:schemeClr val="accent1"/>
                              </a:solidFill>
                            </a:rPr>
                            <a:t>[Kleinberg Weinberg ‘12]</a:t>
                          </a:r>
                          <a:endParaRPr lang="en-US" sz="2000" b="0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1259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blipFill>
                          <a:blip r:embed="rId3"/>
                          <a:stretch>
                            <a:fillRect t="-328205" r="-308286" b="-2700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8236" t="-328205" r="-79534" b="-2700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12700" cmpd="sng">
                          <a:noFill/>
                        </a:lnR>
                        <a:blipFill>
                          <a:blip r:embed="rId3"/>
                          <a:stretch>
                            <a:fillRect l="-200211" t="-328205" r="-632" b="-2700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7056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Knapsack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</a:p>
                        <a:p>
                          <a:pPr algn="ctr"/>
                          <a:r>
                            <a:rPr lang="en-US" sz="1800" dirty="0">
                              <a:solidFill>
                                <a:schemeClr val="accent1"/>
                              </a:solidFill>
                            </a:rPr>
                            <a:t>[Duetting Feldman Kesselheim L. ‘17]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68512542"/>
                      </a:ext>
                    </a:extLst>
                  </a:tr>
                  <a:tr h="11596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B w="12700" cmpd="sng">
                          <a:noFill/>
                        </a:lnB>
                        <a:blipFill>
                          <a:blip r:embed="rId3"/>
                          <a:stretch>
                            <a:fillRect t="-319895" r="-308286" b="-78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B w="12700" cmpd="sng">
                          <a:noFill/>
                        </a:lnB>
                        <a:blipFill>
                          <a:blip r:embed="rId3"/>
                          <a:stretch>
                            <a:fillRect l="-58236" t="-319895" r="-79534" b="-78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12700" cmpd="sng">
                          <a:noFill/>
                        </a:lnR>
                        <a:lnB w="12700" cmpd="sng">
                          <a:noFill/>
                        </a:lnB>
                        <a:blipFill>
                          <a:blip r:embed="rId3"/>
                          <a:stretch>
                            <a:fillRect l="-200211" t="-319895" r="-632" b="-78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0394114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Box 3"/>
          <p:cNvSpPr txBox="1"/>
          <p:nvPr/>
        </p:nvSpPr>
        <p:spPr>
          <a:xfrm>
            <a:off x="381000" y="6091535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400" dirty="0">
                <a:solidFill>
                  <a:schemeClr val="bg2"/>
                </a:solidFill>
              </a:rPr>
              <a:t>Directly imply posted-price mechanisms for welfare, revenue</a:t>
            </a:r>
            <a:endParaRPr lang="en-US" sz="2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890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21547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The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1999" y="1752600"/>
            <a:ext cx="7772401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Bef>
                <a:spcPts val="600"/>
              </a:spcBef>
              <a:spcAft>
                <a:spcPts val="1800"/>
              </a:spcAft>
              <a:buClr>
                <a:schemeClr val="tx1"/>
              </a:buClr>
              <a:buAutoNum type="arabicPeriod"/>
            </a:pPr>
            <a:r>
              <a:rPr lang="en-US" sz="2800" dirty="0"/>
              <a:t>Introduction to Prophet Inequalities</a:t>
            </a:r>
          </a:p>
          <a:p>
            <a:pPr marL="514350" indent="-514350">
              <a:spcBef>
                <a:spcPts val="600"/>
              </a:spcBef>
              <a:spcAft>
                <a:spcPts val="1800"/>
              </a:spcAft>
              <a:buClr>
                <a:schemeClr val="tx1"/>
              </a:buClr>
              <a:buAutoNum type="arabicPeriod"/>
            </a:pPr>
            <a:r>
              <a:rPr lang="en-US" sz="2800" dirty="0"/>
              <a:t>Connections to Pricing and Mechanism Design</a:t>
            </a:r>
          </a:p>
          <a:p>
            <a:pPr marL="514350" indent="-514350">
              <a:spcBef>
                <a:spcPts val="600"/>
              </a:spcBef>
              <a:spcAft>
                <a:spcPts val="1800"/>
              </a:spcAft>
              <a:buClr>
                <a:schemeClr val="tx1"/>
              </a:buClr>
              <a:buFontTx/>
              <a:buAutoNum type="arabicPeriod"/>
            </a:pPr>
            <a:r>
              <a:rPr lang="en-US" sz="2800" dirty="0"/>
              <a:t>Variations I: Secretaries and Prophet Secretaries</a:t>
            </a:r>
          </a:p>
          <a:p>
            <a:pPr marL="514350" indent="-514350">
              <a:spcBef>
                <a:spcPts val="600"/>
              </a:spcBef>
              <a:spcAft>
                <a:spcPts val="1800"/>
              </a:spcAft>
              <a:buClr>
                <a:schemeClr val="tx1"/>
              </a:buClr>
              <a:buFontTx/>
              <a:buAutoNum type="arabicPeriod"/>
            </a:pPr>
            <a:r>
              <a:rPr lang="en-US" sz="2800" dirty="0"/>
              <a:t>Variations II: Multiple Prizes</a:t>
            </a:r>
          </a:p>
        </p:txBody>
      </p:sp>
    </p:spTree>
    <p:extLst>
      <p:ext uri="{BB962C8B-B14F-4D97-AF65-F5344CB8AC3E}">
        <p14:creationId xmlns:p14="http://schemas.microsoft.com/office/powerpoint/2010/main" val="7730221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609600"/>
            <a:ext cx="77837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Multiple-Prize Prophet Inequality</a:t>
            </a:r>
            <a:endParaRPr lang="en-US" sz="44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7BBCC07-E71E-49DA-8D4D-C6802853DA6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4033" y="2209800"/>
                <a:ext cx="8447314" cy="990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600"/>
                  </a:spcBef>
                  <a:buClr>
                    <a:schemeClr val="tx1"/>
                  </a:buClr>
                </a:pPr>
                <a:r>
                  <a:rPr lang="en-US" sz="2400" dirty="0"/>
                  <a:t>The gambler can choose up to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≥1</m:t>
                    </m:r>
                  </m:oMath>
                </a14:m>
                <a:r>
                  <a:rPr lang="en-US" sz="2400" dirty="0"/>
                  <a:t> prizes</a:t>
                </a:r>
              </a:p>
              <a:p>
                <a:pPr>
                  <a:spcBef>
                    <a:spcPts val="600"/>
                  </a:spcBef>
                  <a:buClr>
                    <a:schemeClr val="tx1"/>
                  </a:buClr>
                </a:pPr>
                <a:r>
                  <a:rPr lang="en-US" sz="2400" dirty="0"/>
                  <a:t>Afterward, gambler can keep the </a:t>
                </a:r>
                <a:r>
                  <a:rPr lang="en-US" sz="2400" i="1" dirty="0"/>
                  <a:t>largest</a:t>
                </a:r>
                <a:r>
                  <a:rPr lang="en-US" sz="2400" dirty="0"/>
                  <a:t> of the prizes chosen</a:t>
                </a: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7BBCC07-E71E-49DA-8D4D-C6802853DA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33" y="2209800"/>
                <a:ext cx="8447314" cy="990600"/>
              </a:xfrm>
              <a:prstGeom prst="rect">
                <a:avLst/>
              </a:prstGeom>
              <a:blipFill>
                <a:blip r:embed="rId4"/>
                <a:stretch>
                  <a:fillRect l="-938" t="-4938" b="-4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4ECD3311-E56B-4E65-9AF6-6E334D2D7C3B}"/>
              </a:ext>
            </a:extLst>
          </p:cNvPr>
          <p:cNvSpPr txBox="1"/>
          <p:nvPr/>
        </p:nvSpPr>
        <p:spPr>
          <a:xfrm>
            <a:off x="386310" y="1610380"/>
            <a:ext cx="6928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</a:rPr>
              <a:t>A different variation on cardinality: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34DD35A-AC31-47FD-BC0B-378A87AD9E36}"/>
                  </a:ext>
                </a:extLst>
              </p:cNvPr>
              <p:cNvSpPr txBox="1"/>
              <p:nvPr/>
            </p:nvSpPr>
            <p:spPr>
              <a:xfrm>
                <a:off x="624033" y="5146035"/>
                <a:ext cx="78341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sz="2400" dirty="0">
                    <a:solidFill>
                      <a:schemeClr val="accent1"/>
                    </a:solidFill>
                  </a:rPr>
                  <a:t>[Ezra, Feldman, </a:t>
                </a:r>
                <a:r>
                  <a:rPr lang="en-US" sz="2400" dirty="0" err="1">
                    <a:solidFill>
                      <a:schemeClr val="accent1"/>
                    </a:solidFill>
                  </a:rPr>
                  <a:t>Nehama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 EC’18]</a:t>
                </a:r>
                <a:r>
                  <a:rPr lang="en-US" sz="2400" dirty="0"/>
                  <a:t>: An extension to settings where gambler can </a:t>
                </a:r>
                <a:r>
                  <a:rPr lang="en-US" sz="2400" dirty="0">
                    <a:solidFill>
                      <a:schemeClr val="bg2"/>
                    </a:solidFill>
                  </a:rPr>
                  <a:t>choose up to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>
                    <a:solidFill>
                      <a:schemeClr val="bg2"/>
                    </a:solidFill>
                  </a:rPr>
                  <a:t> </a:t>
                </a:r>
                <a:r>
                  <a:rPr lang="en-US" sz="2400" dirty="0"/>
                  <a:t>prizes and </a:t>
                </a:r>
                <a:r>
                  <a:rPr lang="en-US" sz="2400" dirty="0">
                    <a:solidFill>
                      <a:schemeClr val="bg2"/>
                    </a:solidFill>
                  </a:rPr>
                  <a:t>keep up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sz="2400" dirty="0"/>
                  <a:t>.  Includes an improved bound for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ℓ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dirty="0"/>
                  <a:t>!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34DD35A-AC31-47FD-BC0B-378A87AD9E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33" y="5146035"/>
                <a:ext cx="7834168" cy="1200329"/>
              </a:xfrm>
              <a:prstGeom prst="rect">
                <a:avLst/>
              </a:prstGeom>
              <a:blipFill>
                <a:blip r:embed="rId5"/>
                <a:stretch>
                  <a:fillRect l="-1166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101418F-EAAD-42F1-9ED2-C60F74EB42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4033" y="3583935"/>
                <a:ext cx="8447314" cy="990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600"/>
                  </a:spcBef>
                  <a:buClr>
                    <a:schemeClr val="tx1"/>
                  </a:buClr>
                  <a:buNone/>
                </a:pPr>
                <a:r>
                  <a:rPr lang="en-US" sz="2400" dirty="0">
                    <a:solidFill>
                      <a:srgbClr val="C00000"/>
                    </a:solidFill>
                  </a:rPr>
                  <a:t>Theorem</a:t>
                </a:r>
                <a:r>
                  <a:rPr lang="en-US" sz="2400" dirty="0"/>
                  <a:t> 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[Assaf, Samuel-Cahn ‘00]</a:t>
                </a:r>
                <a:r>
                  <a:rPr lang="en-US" sz="2400" dirty="0"/>
                  <a:t>: There is a strategy for the gambler such that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𝑝𝑟𝑖𝑧𝑒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≥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den>
                        </m:f>
                      </m:e>
                    </m:d>
                    <m:r>
                      <a:rPr lang="en-US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4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lang="en-US" sz="24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lim>
                            </m:limLow>
                          </m:fName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d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101418F-EAAD-42F1-9ED2-C60F74EB42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33" y="3583935"/>
                <a:ext cx="8447314" cy="990600"/>
              </a:xfrm>
              <a:prstGeom prst="rect">
                <a:avLst/>
              </a:prstGeom>
              <a:blipFill>
                <a:blip r:embed="rId6"/>
                <a:stretch>
                  <a:fillRect l="-1082" t="-4938"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320202404"/>
      </p:ext>
    </p:extLst>
  </p:cSld>
  <p:clrMapOvr>
    <a:masterClrMapping/>
  </p:clrMapOvr>
  <p:transition advTm="1039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609600"/>
            <a:ext cx="54207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Combinatorial Variants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CD3311-E56B-4E65-9AF6-6E334D2D7C3B}"/>
              </a:ext>
            </a:extLst>
          </p:cNvPr>
          <p:cNvSpPr txBox="1"/>
          <p:nvPr/>
        </p:nvSpPr>
        <p:spPr>
          <a:xfrm>
            <a:off x="386310" y="1610380"/>
            <a:ext cx="6928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</a:rPr>
              <a:t>More general valuation functions: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34DD35A-AC31-47FD-BC0B-378A87AD9E36}"/>
                  </a:ext>
                </a:extLst>
              </p:cNvPr>
              <p:cNvSpPr txBox="1"/>
              <p:nvPr/>
            </p:nvSpPr>
            <p:spPr>
              <a:xfrm>
                <a:off x="624033" y="2286000"/>
                <a:ext cx="783416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sz="2400" dirty="0"/>
                  <a:t>Reward for accepting a set of prizes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400" dirty="0"/>
                  <a:t> is a function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.  Example: arbitrary submodular. 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[Rubinstein, Singla ’17]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34DD35A-AC31-47FD-BC0B-378A87AD9E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33" y="2286000"/>
                <a:ext cx="7834168" cy="830997"/>
              </a:xfrm>
              <a:prstGeom prst="rect">
                <a:avLst/>
              </a:prstGeom>
              <a:blipFill>
                <a:blip r:embed="rId4"/>
                <a:stretch>
                  <a:fillRect l="-1166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B0BED868-5385-4248-A5D1-667477ED7C87}"/>
              </a:ext>
            </a:extLst>
          </p:cNvPr>
          <p:cNvSpPr txBox="1"/>
          <p:nvPr/>
        </p:nvSpPr>
        <p:spPr>
          <a:xfrm>
            <a:off x="381000" y="3420941"/>
            <a:ext cx="6928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</a:rPr>
              <a:t>Multiple prizes per round: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319EF5-FC10-4CB1-9E89-DA8BC3D1434A}"/>
                  </a:ext>
                </a:extLst>
              </p:cNvPr>
              <p:cNvSpPr txBox="1"/>
              <p:nvPr/>
            </p:nvSpPr>
            <p:spPr>
              <a:xfrm>
                <a:off x="618723" y="4096561"/>
                <a:ext cx="7834168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sz="2400" dirty="0"/>
                  <a:t>Multiple boxes arrive each round.</a:t>
                </a:r>
              </a:p>
              <a:p>
                <a:pPr>
                  <a:buClr>
                    <a:schemeClr val="tx1"/>
                  </a:buClr>
                </a:pPr>
                <a:r>
                  <a:rPr lang="en-US" sz="2400" dirty="0">
                    <a:solidFill>
                      <a:schemeClr val="tx1"/>
                    </a:solidFill>
                  </a:rPr>
                  <a:t>Revealed in round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: valuation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for accepting set of prizes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/>
                  <a:t> on round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400" dirty="0"/>
                  <a:t>.  (Note: possible correlation!)</a:t>
                </a:r>
              </a:p>
              <a:p>
                <a:pPr>
                  <a:buClr>
                    <a:schemeClr val="tx1"/>
                  </a:buClr>
                </a:pPr>
                <a:endParaRPr lang="en-US" sz="2400" dirty="0"/>
              </a:p>
              <a:p>
                <a:pPr>
                  <a:buClr>
                    <a:schemeClr val="tx1"/>
                  </a:buClr>
                </a:pPr>
                <a:r>
                  <a:rPr lang="en-US" sz="2400" dirty="0">
                    <a:solidFill>
                      <a:schemeClr val="accent2"/>
                    </a:solidFill>
                  </a:rPr>
                  <a:t>Application:</a:t>
                </a:r>
                <a:r>
                  <a:rPr lang="en-US" sz="2400" dirty="0"/>
                  <a:t> posted-price mechanisms for selling many goods</a:t>
                </a:r>
              </a:p>
              <a:p>
                <a:pPr>
                  <a:buClr>
                    <a:schemeClr val="tx1"/>
                  </a:buClr>
                </a:pPr>
                <a:r>
                  <a:rPr lang="en-US" sz="2400" dirty="0">
                    <a:solidFill>
                      <a:schemeClr val="accent1"/>
                    </a:solidFill>
                  </a:rPr>
                  <a:t>[Feldman Gravin L ‘13], [Duetting Feldman Kesselheim L ’17]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319EF5-FC10-4CB1-9E89-DA8BC3D143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723" y="4096561"/>
                <a:ext cx="7834168" cy="2308324"/>
              </a:xfrm>
              <a:prstGeom prst="rect">
                <a:avLst/>
              </a:prstGeom>
              <a:blipFill>
                <a:blip r:embed="rId5"/>
                <a:stretch>
                  <a:fillRect l="-1166" t="-2111" r="-1788" b="-50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58884973"/>
      </p:ext>
    </p:extLst>
  </p:cSld>
  <p:clrMapOvr>
    <a:masterClrMapping/>
  </p:clrMapOvr>
  <p:transition advTm="1039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09600"/>
            <a:ext cx="23675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Summary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7094" y="1447800"/>
                <a:ext cx="8117306" cy="4724400"/>
              </a:xfrm>
            </p:spPr>
            <p:txBody>
              <a:bodyPr>
                <a:no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  <a:latin typeface="+mj-lt"/>
                  </a:rPr>
                  <a:t>Prophet Inequalities: analyzing the power of </a:t>
                </a:r>
                <a:br>
                  <a:rPr lang="en-US" sz="2400" dirty="0">
                    <a:solidFill>
                      <a:schemeClr val="tx1"/>
                    </a:solidFill>
                    <a:latin typeface="+mj-lt"/>
                  </a:rPr>
                </a:br>
                <a:r>
                  <a:rPr lang="en-US" sz="2400" dirty="0">
                    <a:solidFill>
                      <a:schemeClr val="tx1"/>
                    </a:solidFill>
                    <a:latin typeface="+mj-lt"/>
                  </a:rPr>
                  <a:t>sequential decision-making, vs an offline benchmark.</a:t>
                </a:r>
              </a:p>
              <a:p>
                <a:r>
                  <a:rPr lang="en-US" sz="2400" dirty="0">
                    <a:latin typeface="+mj-lt"/>
                  </a:rPr>
                  <a:t>Recent connections to pricing and mechanism design</a:t>
                </a:r>
              </a:p>
              <a:p>
                <a:r>
                  <a:rPr lang="en-US" sz="2400" dirty="0">
                    <a:solidFill>
                      <a:schemeClr val="tx1"/>
                    </a:solidFill>
                    <a:latin typeface="+mj-lt"/>
                  </a:rPr>
                  <a:t>MANY variations!  A very active area of research</a:t>
                </a:r>
              </a:p>
              <a:p>
                <a:pPr marL="0" indent="0">
                  <a:buNone/>
                </a:pPr>
                <a:endParaRPr lang="en-US" sz="2400" dirty="0">
                  <a:latin typeface="+mj-lt"/>
                </a:endParaRPr>
              </a:p>
              <a:p>
                <a:pPr marL="0" indent="0">
                  <a:buNone/>
                </a:pPr>
                <a:endParaRPr lang="en-US" sz="24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n-US" sz="2800" dirty="0">
                    <a:solidFill>
                      <a:schemeClr val="bg2"/>
                    </a:solidFill>
                    <a:latin typeface="+mj-lt"/>
                  </a:rPr>
                  <a:t>Open Challenge: Best-Order Prophet Inequality</a:t>
                </a:r>
                <a:endParaRPr lang="en-US" sz="2400" dirty="0">
                  <a:solidFill>
                    <a:schemeClr val="bg2"/>
                  </a:solidFill>
                  <a:latin typeface="+mj-lt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tx1"/>
                    </a:solidFill>
                    <a:latin typeface="+mj-lt"/>
                  </a:rPr>
                  <a:t>Suppose the gambler can choose which order to open boxes.</a:t>
                </a:r>
              </a:p>
              <a:p>
                <a:r>
                  <a:rPr lang="en-US" sz="2400" dirty="0">
                    <a:latin typeface="+mj-lt"/>
                  </a:rPr>
                  <a:t>What fraction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b="0" i="0" dirty="0" smtClean="0"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lim>
                            </m:limLow>
                          </m:fName>
                          <m:e>
                            <m:sSub>
                              <m:sSub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d>
                  </m:oMath>
                </a14:m>
                <a:r>
                  <a:rPr lang="en-US" sz="2400" dirty="0">
                    <a:latin typeface="+mj-lt"/>
                  </a:rPr>
                  <a:t> can the gambler guarantee?</a:t>
                </a:r>
              </a:p>
              <a:p>
                <a:r>
                  <a:rPr lang="en-US" sz="2400" dirty="0">
                    <a:solidFill>
                      <a:schemeClr val="tx1"/>
                    </a:solidFill>
                    <a:latin typeface="+mj-lt"/>
                  </a:rPr>
                  <a:t>Can the best order be computed efficiently?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7094" y="1447800"/>
                <a:ext cx="8117306" cy="4724400"/>
              </a:xfrm>
              <a:blipFill>
                <a:blip r:embed="rId3"/>
                <a:stretch>
                  <a:fillRect l="-1502" t="-1032" b="-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1EEA0C4-CB4E-4710-80A4-E8C9E9C0D2DA}"/>
              </a:ext>
            </a:extLst>
          </p:cNvPr>
          <p:cNvSpPr txBox="1"/>
          <p:nvPr/>
        </p:nvSpPr>
        <p:spPr>
          <a:xfrm>
            <a:off x="304801" y="5867400"/>
            <a:ext cx="8534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dirty="0">
                <a:solidFill>
                  <a:schemeClr val="accent1"/>
                </a:solidFill>
              </a:rPr>
              <a:t>Thanks!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00060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097959"/>
            <a:ext cx="83222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Bonus: Multi-Dimensional Prophets</a:t>
            </a:r>
          </a:p>
        </p:txBody>
      </p:sp>
    </p:spTree>
    <p:extLst>
      <p:ext uri="{BB962C8B-B14F-4D97-AF65-F5344CB8AC3E}">
        <p14:creationId xmlns:p14="http://schemas.microsoft.com/office/powerpoint/2010/main" val="3994457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2209800"/>
                <a:ext cx="8077199" cy="4038600"/>
              </a:xfrm>
            </p:spPr>
            <p:txBody>
              <a:bodyPr>
                <a:noAutofit/>
              </a:bodyPr>
              <a:lstStyle/>
              <a:p>
                <a:pPr>
                  <a:spcBef>
                    <a:spcPts val="600"/>
                  </a:spcBef>
                  <a:buClr>
                    <a:schemeClr val="tx1"/>
                  </a:buClr>
                </a:pPr>
                <a:r>
                  <a:rPr lang="en-US" sz="2400" dirty="0"/>
                  <a:t>Set M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C00000"/>
                    </a:solidFill>
                  </a:rPr>
                  <a:t>resources</a:t>
                </a:r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/>
                  <a:t>(goods)</a:t>
                </a:r>
              </a:p>
              <a:p>
                <a:pPr>
                  <a:spcBef>
                    <a:spcPts val="600"/>
                  </a:spcBef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C00000"/>
                    </a:solidFill>
                  </a:rPr>
                  <a:t>buyers</a:t>
                </a:r>
                <a:r>
                  <a:rPr lang="en-US" sz="2400" dirty="0"/>
                  <a:t>, arrive sequentially online</a:t>
                </a:r>
              </a:p>
              <a:p>
                <a:pPr>
                  <a:spcBef>
                    <a:spcPts val="600"/>
                  </a:spcBef>
                  <a:buClr>
                    <a:schemeClr val="tx1"/>
                  </a:buClr>
                </a:pPr>
                <a:r>
                  <a:rPr lang="en-US" sz="2400" dirty="0"/>
                  <a:t>Buyer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400" dirty="0"/>
                  <a:t> has valuation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≥0</m:t>
                        </m:r>
                      </m:sub>
                    </m:sSub>
                  </m:oMath>
                </a14:m>
                <a:endParaRPr lang="en-US" sz="2000" dirty="0"/>
              </a:p>
              <a:p>
                <a:pPr>
                  <a:spcBef>
                    <a:spcPts val="600"/>
                  </a:spcBef>
                  <a:buClr>
                    <a:schemeClr val="tx1"/>
                  </a:buClr>
                </a:pPr>
                <a:r>
                  <a:rPr lang="en-US" sz="2400" dirty="0"/>
                  <a:t>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/>
                  <a:t> is drawn </a:t>
                </a:r>
                <a:r>
                  <a:rPr lang="en-US" sz="2400" dirty="0" err="1"/>
                  <a:t>indep</a:t>
                </a:r>
                <a:r>
                  <a:rPr lang="en-US" sz="2400" dirty="0"/>
                  <a:t>. from a known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400" i="1" dirty="0" err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>
                  <a:spcBef>
                    <a:spcPts val="600"/>
                  </a:spcBef>
                  <a:buClr>
                    <a:schemeClr val="tx1"/>
                  </a:buClr>
                </a:pPr>
                <a:r>
                  <a:rPr lang="en-US" sz="2400" dirty="0"/>
                  <a:t>Allocation: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/>
                  <a:t>.  </a:t>
                </a:r>
                <a:br>
                  <a:rPr lang="en-US" sz="2400" dirty="0"/>
                </a:br>
                <a:r>
                  <a:rPr lang="en-US" sz="2400" dirty="0"/>
                  <a:t>There is a downward-closed set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2400" dirty="0"/>
                  <a:t> of feasible allocations.  </a:t>
                </a:r>
              </a:p>
              <a:p>
                <a:pPr marL="0" indent="0">
                  <a:spcBef>
                    <a:spcPts val="600"/>
                  </a:spcBef>
                  <a:buClr>
                    <a:schemeClr val="tx1"/>
                  </a:buClr>
                  <a:buNone/>
                </a:pPr>
                <a:endParaRPr lang="en-US" sz="2400" dirty="0">
                  <a:solidFill>
                    <a:srgbClr val="FF0000"/>
                  </a:solidFill>
                </a:endParaRPr>
              </a:p>
              <a:p>
                <a:pPr marL="0" indent="0">
                  <a:spcBef>
                    <a:spcPts val="600"/>
                  </a:spcBef>
                  <a:buClr>
                    <a:schemeClr val="tx1"/>
                  </a:buClr>
                  <a:buNone/>
                </a:pPr>
                <a:r>
                  <a:rPr lang="en-US" sz="2400" dirty="0">
                    <a:solidFill>
                      <a:srgbClr val="C00000"/>
                    </a:solidFill>
                  </a:rPr>
                  <a:t>Goal</a:t>
                </a:r>
                <a:r>
                  <a:rPr lang="en-US" sz="2400" dirty="0"/>
                  <a:t>: feasible allocation maximizing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2209800"/>
                <a:ext cx="8077199" cy="4038600"/>
              </a:xfrm>
              <a:blipFill>
                <a:blip r:embed="rId4"/>
                <a:stretch>
                  <a:fillRect l="-1208" t="-1208" b="-8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81000" y="609600"/>
            <a:ext cx="40555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A General Model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5424" y="1610380"/>
            <a:ext cx="4806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</a:rPr>
              <a:t>Combinatorial allocation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553200" y="381000"/>
            <a:ext cx="2057399" cy="2819400"/>
            <a:chOff x="6476999" y="533400"/>
            <a:chExt cx="2057399" cy="2819400"/>
          </a:xfrm>
        </p:grpSpPr>
        <p:grpSp>
          <p:nvGrpSpPr>
            <p:cNvPr id="18" name="Group 17"/>
            <p:cNvGrpSpPr/>
            <p:nvPr/>
          </p:nvGrpSpPr>
          <p:grpSpPr>
            <a:xfrm>
              <a:off x="8047477" y="2365476"/>
              <a:ext cx="26895" cy="208871"/>
              <a:chOff x="1801494" y="3514262"/>
              <a:chExt cx="45719" cy="350519"/>
            </a:xfrm>
          </p:grpSpPr>
          <p:sp>
            <p:nvSpPr>
              <p:cNvPr id="41" name="Oval 40"/>
              <p:cNvSpPr/>
              <p:nvPr/>
            </p:nvSpPr>
            <p:spPr>
              <a:xfrm>
                <a:off x="1801494" y="351426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1801494" y="366666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801494" y="381906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7592042" y="594210"/>
              <a:ext cx="9204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/>
                <a:t>Goods: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559921" y="594210"/>
              <a:ext cx="9546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/>
                <a:t>Buyers:</a:t>
              </a:r>
            </a:p>
          </p:txBody>
        </p:sp>
        <p:sp>
          <p:nvSpPr>
            <p:cNvPr id="29" name="Oval 28"/>
            <p:cNvSpPr/>
            <p:nvPr/>
          </p:nvSpPr>
          <p:spPr>
            <a:xfrm>
              <a:off x="6795818" y="1065644"/>
              <a:ext cx="450220" cy="456062"/>
            </a:xfrm>
            <a:prstGeom prst="ellipse">
              <a:avLst/>
            </a:pr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1</a:t>
              </a: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7020059" y="2342062"/>
              <a:ext cx="26895" cy="208871"/>
              <a:chOff x="1801494" y="3514262"/>
              <a:chExt cx="45719" cy="350519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1801494" y="351426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1801494" y="366666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1801494" y="381906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Rounded Rectangle 1"/>
            <p:cNvSpPr/>
            <p:nvPr/>
          </p:nvSpPr>
          <p:spPr>
            <a:xfrm>
              <a:off x="6476999" y="533400"/>
              <a:ext cx="2057399" cy="2819400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/>
            <p:cNvSpPr/>
            <p:nvPr/>
          </p:nvSpPr>
          <p:spPr>
            <a:xfrm>
              <a:off x="7818877" y="1065644"/>
              <a:ext cx="457200" cy="457200"/>
            </a:xfrm>
            <a:prstGeom prst="roundRect">
              <a:avLst/>
            </a:prstGeom>
            <a:noFill/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46" name="Rectangle: Rounded Corners 45"/>
            <p:cNvSpPr/>
            <p:nvPr/>
          </p:nvSpPr>
          <p:spPr>
            <a:xfrm>
              <a:off x="7818877" y="1730005"/>
              <a:ext cx="457200" cy="457200"/>
            </a:xfrm>
            <a:prstGeom prst="roundRect">
              <a:avLst/>
            </a:prstGeom>
            <a:noFill/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47" name="Rectangle: Rounded Corners 46"/>
            <p:cNvSpPr/>
            <p:nvPr/>
          </p:nvSpPr>
          <p:spPr>
            <a:xfrm>
              <a:off x="7816756" y="2693297"/>
              <a:ext cx="457200" cy="457200"/>
            </a:xfrm>
            <a:prstGeom prst="roundRect">
              <a:avLst/>
            </a:prstGeom>
            <a:noFill/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48" name="Oval 47"/>
            <p:cNvSpPr/>
            <p:nvPr/>
          </p:nvSpPr>
          <p:spPr>
            <a:xfrm>
              <a:off x="6795818" y="1717054"/>
              <a:ext cx="450220" cy="456062"/>
            </a:xfrm>
            <a:prstGeom prst="ellipse">
              <a:avLst/>
            </a:pr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49" name="Oval 48"/>
            <p:cNvSpPr/>
            <p:nvPr/>
          </p:nvSpPr>
          <p:spPr>
            <a:xfrm>
              <a:off x="6795818" y="2692371"/>
              <a:ext cx="450220" cy="456062"/>
            </a:xfrm>
            <a:prstGeom prst="ellipse">
              <a:avLst/>
            </a:pr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n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26425234"/>
      </p:ext>
    </p:extLst>
  </p:cSld>
  <p:clrMapOvr>
    <a:masterClrMapping/>
  </p:clrMapOvr>
  <p:transition advTm="103929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9020" y="1607641"/>
                <a:ext cx="8754980" cy="5021759"/>
              </a:xfrm>
            </p:spPr>
            <p:txBody>
              <a:bodyPr>
                <a:no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US" sz="2800" dirty="0"/>
                  <a:t>For each bidder in some order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2800" dirty="0"/>
                  <a:t>: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800" dirty="0"/>
                  <a:t>    Seller chooses prices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i="1" dirty="0" err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dirty="0" err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i="1" dirty="0" err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srgbClr val="C00000"/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800" dirty="0"/>
                  <a:t>    Bidder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800" dirty="0"/>
                  <a:t>’s valuation is realized: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∼</m:t>
                    </m:r>
                    <m:sSub>
                      <m:sSubPr>
                        <m:ctrlPr>
                          <a:rPr lang="en-US" sz="2800" i="1" dirty="0" err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dirty="0" err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800" i="1" dirty="0" err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8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800" dirty="0"/>
                  <a:t>   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chooses some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func>
                      <m:func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func>
                          <m:func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fName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</m:e>
                        </m:func>
                      </m:e>
                    </m:func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en-US" sz="20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bg2"/>
                    </a:solidFill>
                    <a:latin typeface="+mj-lt"/>
                  </a:rPr>
                  <a:t>Notes:</a:t>
                </a:r>
              </a:p>
              <a:p>
                <a:pPr>
                  <a:spcBef>
                    <a:spcPts val="0"/>
                  </a:spcBef>
                </a:pPr>
                <a:r>
                  <a:rPr lang="en-US" sz="2400" dirty="0">
                    <a:latin typeface="+mj-lt"/>
                  </a:rPr>
                  <a:t>“Obviously” strategy proof  [Li 2015]</a:t>
                </a:r>
              </a:p>
              <a:p>
                <a:pPr>
                  <a:spcBef>
                    <a:spcPts val="0"/>
                  </a:spcBef>
                </a:pPr>
                <a:r>
                  <a:rPr lang="en-US" sz="2400" dirty="0">
                    <a:latin typeface="+mj-lt"/>
                  </a:rPr>
                  <a:t>Tie-breaking can be arbitrary</a:t>
                </a:r>
              </a:p>
              <a:p>
                <a:pPr>
                  <a:spcBef>
                    <a:spcPts val="0"/>
                  </a:spcBef>
                </a:pPr>
                <a:r>
                  <a:rPr lang="en-US" sz="2400" dirty="0">
                    <a:latin typeface="+mj-lt"/>
                  </a:rPr>
                  <a:t>Prices: static vs dynamic, item vs. bundle</a:t>
                </a:r>
              </a:p>
              <a:p>
                <a:pPr>
                  <a:spcBef>
                    <a:spcPts val="0"/>
                  </a:spcBef>
                  <a:buClr>
                    <a:schemeClr val="tx1"/>
                  </a:buClr>
                </a:pPr>
                <a:r>
                  <a:rPr lang="en-US" sz="2400" dirty="0">
                    <a:solidFill>
                      <a:srgbClr val="C00000"/>
                    </a:solidFill>
                    <a:latin typeface="+mj-lt"/>
                  </a:rPr>
                  <a:t>Special case:</a:t>
                </a:r>
                <a:r>
                  <a:rPr lang="en-US" sz="2400" dirty="0">
                    <a:latin typeface="+mj-lt"/>
                  </a:rPr>
                  <a:t> oblivious posted-price mechanism (OPM) </a:t>
                </a:r>
                <a:br>
                  <a:rPr lang="en-US" sz="2400" dirty="0">
                    <a:latin typeface="+mj-lt"/>
                  </a:rPr>
                </a:br>
                <a:r>
                  <a:rPr lang="en-US" sz="2400" dirty="0">
                    <a:latin typeface="+mj-lt"/>
                  </a:rPr>
                  <a:t>prices chosen in advance, arbitrary arrival order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9020" y="1607641"/>
                <a:ext cx="8754980" cy="5021759"/>
              </a:xfrm>
              <a:blipFill>
                <a:blip r:embed="rId4"/>
                <a:stretch>
                  <a:fillRect l="-1462" t="-13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81000" y="609600"/>
            <a:ext cx="58003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Posted Price Mechanism</a:t>
            </a:r>
            <a:endParaRPr lang="en-US" sz="4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8783033"/>
      </p:ext>
    </p:extLst>
  </p:cSld>
  <p:clrMapOvr>
    <a:masterClrMapping/>
  </p:clrMapOvr>
  <p:transition advTm="103929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381000" y="609600"/>
            <a:ext cx="299921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Applications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/>
            </p:nvGraphicFramePr>
            <p:xfrm>
              <a:off x="228600" y="1387275"/>
              <a:ext cx="8686800" cy="501352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24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667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8956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67346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Problem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T w="12700" cmpd="sng">
                          <a:noFill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</a:rPr>
                            <a:t>Approx.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2700" cmpd="sng">
                          <a:noFill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Price Model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lnT w="12700" cmpd="sng">
                          <a:noFill/>
                        </a:lnT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0543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Combinatorial auction, </a:t>
                          </a:r>
                          <a:b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</a:b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XOS valuations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Static item prices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93476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Bounded complements</a:t>
                          </a:r>
                        </a:p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(MPH-k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</a:rPr>
                            <a:t>) </a:t>
                          </a:r>
                          <a:r>
                            <a:rPr lang="en-US" sz="1800" b="0" baseline="0" dirty="0">
                              <a:solidFill>
                                <a:schemeClr val="accent1"/>
                              </a:solidFill>
                            </a:rPr>
                            <a:t>[Feige et al. 2014]</a:t>
                          </a:r>
                          <a:endParaRPr lang="en-US" sz="1800" b="0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Static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</a:rPr>
                            <a:t> item prices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R w="12700" cmpd="sng">
                          <a:noFill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66619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Submodular valuations, </a:t>
                          </a:r>
                          <a:r>
                            <a:rPr lang="en-US" sz="2000" b="0" dirty="0" err="1">
                              <a:solidFill>
                                <a:schemeClr val="tx1"/>
                              </a:solidFill>
                            </a:rPr>
                            <a:t>matroid</a:t>
                          </a: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 constraints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 (existential)</a:t>
                          </a:r>
                        </a:p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4 (polytime)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Dynamic prices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866619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Knapsack constraints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Static prices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866619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d-sparse Packing Integer Programs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B w="12700" cmpd="sng">
                          <a:noFill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8d</a:t>
                          </a:r>
                        </a:p>
                      </a:txBody>
                      <a:tcPr anchor="ctr">
                        <a:lnB w="12700" cmpd="sng">
                          <a:noFill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Static prices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lnB w="12700" cmpd="sng">
                          <a:noFill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0324781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2348540"/>
                  </p:ext>
                </p:extLst>
              </p:nvPr>
            </p:nvGraphicFramePr>
            <p:xfrm>
              <a:off x="228600" y="1387275"/>
              <a:ext cx="8686800" cy="501352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24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667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8956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67346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Problem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T w="12700" cmpd="sng">
                          <a:noFill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</a:rPr>
                            <a:t>Approx.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2700" cmpd="sng">
                          <a:noFill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Price Model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lnT w="12700" cmpd="sng">
                          <a:noFill/>
                        </a:lnT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0543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Combinatorial auction, </a:t>
                          </a:r>
                          <a:b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</a:b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XOS valuations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7123" t="-84091" r="-109132" b="-4424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Static item prices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93476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Bounded complements</a:t>
                          </a:r>
                        </a:p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(MPH-k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</a:rPr>
                            <a:t>) </a:t>
                          </a:r>
                          <a:r>
                            <a:rPr lang="en-US" sz="1800" b="0" baseline="0" dirty="0">
                              <a:solidFill>
                                <a:schemeClr val="accent1"/>
                              </a:solidFill>
                            </a:rPr>
                            <a:t>[Feige et al. 2014]</a:t>
                          </a:r>
                          <a:endParaRPr lang="en-US" sz="1800" b="0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7123" t="-158824" r="-109132" b="-2816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Static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</a:rPr>
                            <a:t> item prices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R w="12700" cmpd="sng">
                          <a:noFill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66619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Submodular valuations, </a:t>
                          </a:r>
                          <a:r>
                            <a:rPr lang="en-US" sz="2000" b="0" dirty="0" err="1">
                              <a:solidFill>
                                <a:schemeClr val="tx1"/>
                              </a:solidFill>
                            </a:rPr>
                            <a:t>matroid</a:t>
                          </a: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 constraints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7123" t="-278873" r="-109132" b="-2035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Dynamic prices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866619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Knapsack constraints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Static prices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866619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d-sparse Packing Integer Programs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B w="12700" cmpd="sng">
                          <a:noFill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8d</a:t>
                          </a:r>
                        </a:p>
                      </a:txBody>
                      <a:tcPr anchor="ctr">
                        <a:lnB w="12700" cmpd="sng">
                          <a:noFill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</a:rPr>
                            <a:t>Static prices</a:t>
                          </a:r>
                        </a:p>
                      </a:txBody>
                      <a:tcPr anchor="ctr">
                        <a:lnR w="12700" cmpd="sng">
                          <a:noFill/>
                        </a:lnR>
                        <a:lnB w="12700" cmpd="sng">
                          <a:noFill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0324781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79D54CC-B7E9-4921-9C00-34771F4CF3F3}"/>
              </a:ext>
            </a:extLst>
          </p:cNvPr>
          <p:cNvSpPr txBox="1"/>
          <p:nvPr/>
        </p:nvSpPr>
        <p:spPr>
          <a:xfrm>
            <a:off x="1219200" y="6400800"/>
            <a:ext cx="7834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Clr>
                <a:schemeClr val="tx1"/>
              </a:buClr>
            </a:pPr>
            <a:r>
              <a:rPr lang="en-US" dirty="0">
                <a:solidFill>
                  <a:schemeClr val="accent1"/>
                </a:solidFill>
              </a:rPr>
              <a:t>[Feldman Gravin L ‘13], [Duetting Feldman Kesselheim L ’17]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249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44381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Prophet Inequality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1999" y="1752600"/>
            <a:ext cx="73082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800" dirty="0"/>
              <a:t>The </a:t>
            </a:r>
            <a:r>
              <a:rPr lang="en-US" sz="2800" dirty="0">
                <a:solidFill>
                  <a:schemeClr val="bg2"/>
                </a:solidFill>
              </a:rPr>
              <a:t>gambler’s problem</a:t>
            </a:r>
            <a:r>
              <a:rPr lang="en-US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109130" y="3531437"/>
                <a:ext cx="685800" cy="685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9130" y="3531437"/>
                <a:ext cx="685800" cy="6858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175930" y="3531437"/>
                <a:ext cx="685800" cy="685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5930" y="3531437"/>
                <a:ext cx="685800" cy="6858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242730" y="3531437"/>
                <a:ext cx="685800" cy="685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730" y="3531437"/>
                <a:ext cx="685800" cy="6858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271708" y="3531437"/>
                <a:ext cx="685800" cy="685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1708" y="3531437"/>
                <a:ext cx="685800" cy="6858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315200" y="3531437"/>
                <a:ext cx="685800" cy="685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00" y="3531437"/>
                <a:ext cx="685800" cy="6858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590800"/>
            <a:ext cx="1752600" cy="263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11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44381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Prophet Inequality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1999" y="1752600"/>
            <a:ext cx="73082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800" dirty="0"/>
              <a:t>The </a:t>
            </a:r>
            <a:r>
              <a:rPr lang="en-US" sz="2800" dirty="0">
                <a:solidFill>
                  <a:schemeClr val="bg2"/>
                </a:solidFill>
              </a:rPr>
              <a:t>gambler’s problem</a:t>
            </a:r>
            <a:r>
              <a:rPr lang="en-US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109130" y="3531437"/>
                <a:ext cx="685800" cy="685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9130" y="3531437"/>
                <a:ext cx="685800" cy="6858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175930" y="3531437"/>
                <a:ext cx="685800" cy="685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5930" y="3531437"/>
                <a:ext cx="685800" cy="6858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242730" y="3531437"/>
                <a:ext cx="685800" cy="685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730" y="3531437"/>
                <a:ext cx="685800" cy="6858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271708" y="3531437"/>
                <a:ext cx="685800" cy="685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1708" y="3531437"/>
                <a:ext cx="685800" cy="6858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315200" y="3531437"/>
                <a:ext cx="685800" cy="685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00" y="3531437"/>
                <a:ext cx="685800" cy="6858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590800"/>
            <a:ext cx="1752600" cy="2631300"/>
          </a:xfrm>
          <a:prstGeom prst="rect">
            <a:avLst/>
          </a:prstGeom>
        </p:spPr>
      </p:pic>
      <p:cxnSp>
        <p:nvCxnSpPr>
          <p:cNvPr id="15" name="Straight Connector 14"/>
          <p:cNvCxnSpPr>
            <a:cxnSpLocks/>
          </p:cNvCxnSpPr>
          <p:nvPr/>
        </p:nvCxnSpPr>
        <p:spPr>
          <a:xfrm flipH="1" flipV="1">
            <a:off x="3261529" y="3074236"/>
            <a:ext cx="533401" cy="457201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699925" y="3074236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$20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455545" y="4674438"/>
            <a:ext cx="43289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rgbClr val="C00000"/>
                </a:solidFill>
              </a:rPr>
              <a:t>Keep:</a:t>
            </a:r>
            <a:r>
              <a:rPr lang="en-US" sz="2800" dirty="0"/>
              <a:t> win $20, game stops.</a:t>
            </a:r>
          </a:p>
          <a:p>
            <a:pPr>
              <a:buClr>
                <a:schemeClr val="tx1"/>
              </a:buClr>
            </a:pPr>
            <a:r>
              <a:rPr lang="en-US" sz="2800" dirty="0">
                <a:solidFill>
                  <a:srgbClr val="C00000"/>
                </a:solidFill>
              </a:rPr>
              <a:t>Discard:</a:t>
            </a:r>
            <a:r>
              <a:rPr lang="en-US" sz="2800" dirty="0"/>
              <a:t> prize is lost, game </a:t>
            </a:r>
            <a:br>
              <a:rPr lang="en-US" sz="2800" dirty="0"/>
            </a:br>
            <a:r>
              <a:rPr lang="en-US" sz="2800" dirty="0"/>
              <a:t>continues with next box.</a:t>
            </a:r>
          </a:p>
        </p:txBody>
      </p:sp>
    </p:spTree>
    <p:extLst>
      <p:ext uri="{BB962C8B-B14F-4D97-AF65-F5344CB8AC3E}">
        <p14:creationId xmlns:p14="http://schemas.microsoft.com/office/powerpoint/2010/main" val="326050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26919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Let’s Play…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585155" y="3124200"/>
                <a:ext cx="1043492" cy="10434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[0,7]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155" y="3124200"/>
                <a:ext cx="1043492" cy="1043492"/>
              </a:xfrm>
              <a:prstGeom prst="rect">
                <a:avLst/>
              </a:prstGeom>
              <a:blipFill>
                <a:blip r:embed="rId3"/>
                <a:stretch>
                  <a:fillRect l="-1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908755" y="3124200"/>
                <a:ext cx="1043492" cy="10434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[1,5]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755" y="3124200"/>
                <a:ext cx="1043492" cy="1043492"/>
              </a:xfrm>
              <a:prstGeom prst="rect">
                <a:avLst/>
              </a:prstGeom>
              <a:blipFill>
                <a:blip r:embed="rId4"/>
                <a:stretch>
                  <a:fillRect l="-1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200400" y="3124200"/>
                <a:ext cx="1043492" cy="10434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[2,4]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3124200"/>
                <a:ext cx="1043492" cy="1043492"/>
              </a:xfrm>
              <a:prstGeom prst="rect">
                <a:avLst/>
              </a:prstGeom>
              <a:blipFill>
                <a:blip r:embed="rId5"/>
                <a:stretch>
                  <a:fillRect l="-1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524000" y="3124200"/>
                <a:ext cx="1043492" cy="10434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[2,4]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3124200"/>
                <a:ext cx="1043492" cy="1043492"/>
              </a:xfrm>
              <a:prstGeom prst="rect">
                <a:avLst/>
              </a:prstGeom>
              <a:blipFill>
                <a:blip r:embed="rId5"/>
                <a:stretch>
                  <a:fillRect l="-1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4745563" y="2585884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1.14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994613" y="2585884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2.87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53277" y="2585884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2.67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288165" y="2590800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3.16</a:t>
            </a:r>
          </a:p>
        </p:txBody>
      </p:sp>
      <p:cxnSp>
        <p:nvCxnSpPr>
          <p:cNvPr id="24" name="Straight Connector 23"/>
          <p:cNvCxnSpPr>
            <a:cxnSpLocks/>
          </p:cNvCxnSpPr>
          <p:nvPr/>
        </p:nvCxnSpPr>
        <p:spPr>
          <a:xfrm flipH="1" flipV="1">
            <a:off x="1766303" y="2426731"/>
            <a:ext cx="813713" cy="697469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cxnSpLocks/>
          </p:cNvCxnSpPr>
          <p:nvPr/>
        </p:nvCxnSpPr>
        <p:spPr>
          <a:xfrm flipH="1" flipV="1">
            <a:off x="3437954" y="2426732"/>
            <a:ext cx="813713" cy="697469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cxnSpLocks/>
          </p:cNvCxnSpPr>
          <p:nvPr/>
        </p:nvCxnSpPr>
        <p:spPr>
          <a:xfrm flipH="1" flipV="1">
            <a:off x="5142814" y="2437016"/>
            <a:ext cx="813713" cy="697469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cxnSpLocks/>
          </p:cNvCxnSpPr>
          <p:nvPr/>
        </p:nvCxnSpPr>
        <p:spPr>
          <a:xfrm flipH="1" flipV="1">
            <a:off x="6817319" y="2426732"/>
            <a:ext cx="813713" cy="697469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97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44381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Prophet Inequality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4033" y="1752600"/>
            <a:ext cx="7834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rgbClr val="C00000"/>
                </a:solidFill>
              </a:rPr>
              <a:t>Theorem:</a:t>
            </a:r>
            <a:r>
              <a:rPr lang="en-US" sz="2800" dirty="0">
                <a:solidFill>
                  <a:schemeClr val="bg2"/>
                </a:solidFill>
              </a:rPr>
              <a:t> </a:t>
            </a:r>
            <a:r>
              <a:rPr lang="en-US" sz="2400" dirty="0">
                <a:solidFill>
                  <a:schemeClr val="accent1"/>
                </a:solidFill>
              </a:rPr>
              <a:t>[</a:t>
            </a:r>
            <a:r>
              <a:rPr lang="en-US" sz="2400" dirty="0" err="1">
                <a:solidFill>
                  <a:schemeClr val="accent1"/>
                </a:solidFill>
              </a:rPr>
              <a:t>Krengel</a:t>
            </a:r>
            <a:r>
              <a:rPr lang="en-US" sz="2400" dirty="0">
                <a:solidFill>
                  <a:schemeClr val="accent1"/>
                </a:solidFill>
              </a:rPr>
              <a:t>, </a:t>
            </a:r>
            <a:r>
              <a:rPr lang="en-US" sz="2400" dirty="0" err="1">
                <a:solidFill>
                  <a:schemeClr val="accent1"/>
                </a:solidFill>
              </a:rPr>
              <a:t>Sucheston</a:t>
            </a:r>
            <a:r>
              <a:rPr lang="en-US" sz="2400" dirty="0">
                <a:solidFill>
                  <a:schemeClr val="accent1"/>
                </a:solidFill>
              </a:rPr>
              <a:t>, </a:t>
            </a:r>
            <a:r>
              <a:rPr lang="en-US" sz="2400" dirty="0" err="1">
                <a:solidFill>
                  <a:schemeClr val="accent1"/>
                </a:solidFill>
              </a:rPr>
              <a:t>Garling</a:t>
            </a:r>
            <a:r>
              <a:rPr lang="en-US" sz="2400" dirty="0">
                <a:solidFill>
                  <a:schemeClr val="accent1"/>
                </a:solidFill>
              </a:rPr>
              <a:t> ‘77]</a:t>
            </a:r>
            <a:endParaRPr lang="en-US" sz="28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24034" y="2362200"/>
                <a:ext cx="7681766" cy="1760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sz="2800" dirty="0">
                    <a:solidFill>
                      <a:schemeClr val="tx1"/>
                    </a:solidFill>
                  </a:rPr>
                  <a:t>There exists a strategy for the gambler such that</a:t>
                </a:r>
              </a:p>
              <a:p>
                <a:pPr>
                  <a:buClr>
                    <a:schemeClr val="tx1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𝑝𝑟𝑖𝑧𝑒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lim>
                              </m:limLow>
                            </m:fName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</m:oMath>
                  </m:oMathPara>
                </a14:m>
                <a:endParaRPr lang="en-US" sz="2800" dirty="0"/>
              </a:p>
              <a:p>
                <a:pPr>
                  <a:buClr>
                    <a:schemeClr val="tx1"/>
                  </a:buClr>
                </a:pPr>
                <a:r>
                  <a:rPr lang="en-US" sz="2800" dirty="0"/>
                  <a:t>and the factor 2 is tight.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34" y="2362200"/>
                <a:ext cx="7681766" cy="1760738"/>
              </a:xfrm>
              <a:prstGeom prst="rect">
                <a:avLst/>
              </a:prstGeom>
              <a:blipFill>
                <a:blip r:embed="rId3"/>
                <a:stretch>
                  <a:fillRect l="-1586" t="-3472" b="-9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24032" y="5141893"/>
                <a:ext cx="783416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sz="2800" dirty="0">
                    <a:solidFill>
                      <a:schemeClr val="accent1"/>
                    </a:solidFill>
                  </a:rPr>
                  <a:t>[Samuel-Cahn ‘84]</a:t>
                </a:r>
                <a:r>
                  <a:rPr lang="en-US" sz="2800" dirty="0"/>
                  <a:t> … a </a:t>
                </a:r>
                <a:r>
                  <a:rPr lang="en-US" sz="2800" dirty="0">
                    <a:solidFill>
                      <a:srgbClr val="C00000"/>
                    </a:solidFill>
                  </a:rPr>
                  <a:t>fixed threshold</a:t>
                </a:r>
                <a:r>
                  <a:rPr lang="en-US" sz="2800" dirty="0"/>
                  <a:t> strategy:</a:t>
                </a:r>
                <a:br>
                  <a:rPr lang="en-US" sz="2800" dirty="0"/>
                </a:br>
                <a:r>
                  <a:rPr lang="en-US" sz="2800" dirty="0"/>
                  <a:t>choose a single threshold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800" dirty="0"/>
                  <a:t>, accept first prize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800" dirty="0"/>
                  <a:t>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32" y="5141893"/>
                <a:ext cx="7834168" cy="954107"/>
              </a:xfrm>
              <a:prstGeom prst="rect">
                <a:avLst/>
              </a:prstGeom>
              <a:blipFill>
                <a:blip r:embed="rId4"/>
                <a:stretch>
                  <a:fillRect l="-1555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345" y="2971800"/>
            <a:ext cx="1221455" cy="1981200"/>
          </a:xfrm>
          <a:prstGeom prst="rect">
            <a:avLst/>
          </a:prstGeom>
        </p:spPr>
      </p:pic>
      <p:cxnSp>
        <p:nvCxnSpPr>
          <p:cNvPr id="5" name="Straight Arrow Connector 4"/>
          <p:cNvCxnSpPr>
            <a:cxnSpLocks/>
          </p:cNvCxnSpPr>
          <p:nvPr/>
        </p:nvCxnSpPr>
        <p:spPr>
          <a:xfrm flipH="1" flipV="1">
            <a:off x="6400800" y="3365956"/>
            <a:ext cx="609600" cy="1392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78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55407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Lower Bound: 2 is Tight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057400" y="2829232"/>
            <a:ext cx="1828800" cy="1828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5486400" y="2829232"/>
            <a:ext cx="1828800" cy="1828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775272" y="345124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00319" y="3224225"/>
                <a:ext cx="1400961" cy="10388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den>
                    </m:f>
                  </m:oMath>
                </a14:m>
                <a:r>
                  <a:rPr lang="en-US" dirty="0"/>
                  <a:t>   w</a:t>
                </a:r>
                <a:r>
                  <a:rPr lang="en-US" dirty="0" err="1"/>
                  <a:t>.p</a:t>
                </a:r>
                <a:r>
                  <a:rPr lang="en-US" dirty="0"/>
                  <a:t>.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0   otherwise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0319" y="3224225"/>
                <a:ext cx="1400961" cy="1038811"/>
              </a:xfrm>
              <a:prstGeom prst="rect">
                <a:avLst/>
              </a:prstGeom>
              <a:blipFill>
                <a:blip r:embed="rId3"/>
                <a:stretch>
                  <a:fillRect l="-3478" r="-3913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6107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25959"/>
            <a:ext cx="62889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Application: Posted Pricing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8495" y="1371600"/>
                <a:ext cx="7921618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sz="2800" dirty="0">
                    <a:solidFill>
                      <a:schemeClr val="bg2"/>
                    </a:solidFill>
                  </a:rPr>
                  <a:t>A mechanism design problem:</a:t>
                </a:r>
              </a:p>
              <a:p>
                <a:pPr>
                  <a:buClr>
                    <a:schemeClr val="tx1"/>
                  </a:buClr>
                </a:pPr>
                <a:r>
                  <a:rPr lang="en-US" sz="2400" dirty="0">
                    <a:solidFill>
                      <a:schemeClr val="tx1"/>
                    </a:solidFill>
                  </a:rPr>
                  <a:t>1 item to sell, n buyers, independent 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~ 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.</a:t>
                </a:r>
              </a:p>
              <a:p>
                <a:pPr>
                  <a:buClr>
                    <a:schemeClr val="tx1"/>
                  </a:buClr>
                </a:pPr>
                <a:r>
                  <a:rPr lang="en-US" sz="2400" dirty="0">
                    <a:solidFill>
                      <a:schemeClr val="tx1"/>
                    </a:solidFill>
                  </a:rPr>
                  <a:t>Buyers </a:t>
                </a:r>
                <a:r>
                  <a:rPr lang="en-US" sz="2400" dirty="0">
                    <a:solidFill>
                      <a:srgbClr val="C00000"/>
                    </a:solidFill>
                  </a:rPr>
                  <a:t>arrive sequentially</a:t>
                </a:r>
                <a:r>
                  <a:rPr lang="en-US" sz="2400" dirty="0"/>
                  <a:t>, in an 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arbitrary order</a:t>
                </a:r>
                <a:r>
                  <a:rPr lang="en-US" sz="2400" dirty="0"/>
                  <a:t>.</a:t>
                </a:r>
              </a:p>
              <a:p>
                <a:pPr>
                  <a:buClr>
                    <a:schemeClr val="tx1"/>
                  </a:buClr>
                </a:pPr>
                <a:r>
                  <a:rPr lang="en-US" sz="2400" dirty="0">
                    <a:solidFill>
                      <a:schemeClr val="accent1"/>
                    </a:solidFill>
                  </a:rPr>
                  <a:t>For each buyer:</a:t>
                </a:r>
                <a:r>
                  <a:rPr lang="en-US" sz="2400" dirty="0">
                    <a:solidFill>
                      <a:schemeClr val="tx1"/>
                    </a:solidFill>
                  </a:rPr>
                  <a:t> interact according to some protocol, decide whether or not to trade, and at what price.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95" y="1371600"/>
                <a:ext cx="7921618" cy="2000548"/>
              </a:xfrm>
              <a:prstGeom prst="rect">
                <a:avLst/>
              </a:prstGeom>
              <a:blipFill>
                <a:blip r:embed="rId3"/>
                <a:stretch>
                  <a:fillRect l="-1617" t="-2744" b="-6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92808" y="4953000"/>
            <a:ext cx="791730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chemeClr val="bg2"/>
                </a:solidFill>
              </a:rPr>
              <a:t>Corollary of Prophet Inequality:</a:t>
            </a:r>
          </a:p>
          <a:p>
            <a:pPr>
              <a:buClr>
                <a:schemeClr val="tx1"/>
              </a:buClr>
            </a:pPr>
            <a:r>
              <a:rPr lang="en-US" sz="2400" dirty="0">
                <a:solidFill>
                  <a:schemeClr val="tx1"/>
                </a:solidFill>
              </a:rPr>
              <a:t>Posting an appropriate </a:t>
            </a:r>
            <a:r>
              <a:rPr lang="en-US" sz="2400" dirty="0">
                <a:solidFill>
                  <a:srgbClr val="C00000"/>
                </a:solidFill>
              </a:rPr>
              <a:t>take-it-or-leave-it price</a:t>
            </a:r>
            <a:r>
              <a:rPr lang="en-US" sz="2400" dirty="0">
                <a:solidFill>
                  <a:schemeClr val="tx1"/>
                </a:solidFill>
              </a:rPr>
              <a:t> yields at least half of the expected optimal social welfare.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2808" y="6167735"/>
            <a:ext cx="791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Clr>
                <a:schemeClr val="tx1"/>
              </a:buClr>
            </a:pPr>
            <a:r>
              <a:rPr lang="en-US" sz="2400" dirty="0">
                <a:solidFill>
                  <a:schemeClr val="accent1"/>
                </a:solidFill>
              </a:rPr>
              <a:t>[Hajiaghayi Kleinberg </a:t>
            </a:r>
            <a:r>
              <a:rPr lang="en-US" sz="2400" dirty="0" err="1">
                <a:solidFill>
                  <a:schemeClr val="accent1"/>
                </a:solidFill>
              </a:rPr>
              <a:t>Sandholm</a:t>
            </a:r>
            <a:r>
              <a:rPr lang="en-US" sz="2400" dirty="0">
                <a:solidFill>
                  <a:schemeClr val="accent1"/>
                </a:solidFill>
              </a:rPr>
              <a:t> ’07]</a:t>
            </a:r>
          </a:p>
        </p:txBody>
      </p:sp>
      <p:pic>
        <p:nvPicPr>
          <p:cNvPr id="6" name="Picture 2" descr="C:\Documents and Settings\LENOVO USER\My Documents\My Pictures\Microsoft Clip Organizer\j0349123.wmf">
            <a:extLst>
              <a:ext uri="{FF2B5EF4-FFF2-40B4-BE49-F238E27FC236}">
                <a16:creationId xmlns:a16="http://schemas.microsoft.com/office/drawing/2014/main" id="{B2BF9439-556F-4301-AC63-BED06DBE5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27680" y="3483965"/>
            <a:ext cx="514821" cy="814502"/>
          </a:xfrm>
          <a:prstGeom prst="rect">
            <a:avLst/>
          </a:prstGeom>
          <a:noFill/>
          <a:effectLst>
            <a:glow rad="101600">
              <a:schemeClr val="tx1">
                <a:lumMod val="75000"/>
                <a:alpha val="60000"/>
              </a:schemeClr>
            </a:glow>
          </a:effectLst>
        </p:spPr>
      </p:pic>
      <p:pic>
        <p:nvPicPr>
          <p:cNvPr id="7" name="Picture 6" descr="C:\Documents and Settings\LENOVO USER\My Documents\My Pictures\Microsoft Clip Organizer\j0355943.wmf">
            <a:extLst>
              <a:ext uri="{FF2B5EF4-FFF2-40B4-BE49-F238E27FC236}">
                <a16:creationId xmlns:a16="http://schemas.microsoft.com/office/drawing/2014/main" id="{C9638306-6A75-47A7-927A-57A3D1A56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468968" y="3515251"/>
            <a:ext cx="621012" cy="788555"/>
          </a:xfrm>
          <a:prstGeom prst="rect">
            <a:avLst/>
          </a:prstGeom>
          <a:noFill/>
        </p:spPr>
      </p:pic>
      <p:pic>
        <p:nvPicPr>
          <p:cNvPr id="8" name="Picture 4" descr="C:\Documents and Settings\LENOVO USER\My Documents\Downloads\MC900355937.WMF">
            <a:extLst>
              <a:ext uri="{FF2B5EF4-FFF2-40B4-BE49-F238E27FC236}">
                <a16:creationId xmlns:a16="http://schemas.microsoft.com/office/drawing/2014/main" id="{40BCA8FE-6A37-4C9B-9E8E-1B3CAD992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7472" y="3455073"/>
            <a:ext cx="664353" cy="843394"/>
          </a:xfrm>
          <a:prstGeom prst="rect">
            <a:avLst/>
          </a:prstGeom>
          <a:noFill/>
        </p:spPr>
      </p:pic>
      <p:pic>
        <p:nvPicPr>
          <p:cNvPr id="11" name="Picture 2" descr="C:\Documents and Settings\LENOVO USER\My Documents\My Pictures\Microsoft Clip Organizer\j0349123.wmf">
            <a:extLst>
              <a:ext uri="{FF2B5EF4-FFF2-40B4-BE49-F238E27FC236}">
                <a16:creationId xmlns:a16="http://schemas.microsoft.com/office/drawing/2014/main" id="{DA92E96A-4F5E-49B9-9548-1E2075F54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9375" y="3483965"/>
            <a:ext cx="514821" cy="814502"/>
          </a:xfrm>
          <a:prstGeom prst="rect">
            <a:avLst/>
          </a:prstGeom>
          <a:noFill/>
          <a:effectLst>
            <a:glow rad="101600">
              <a:schemeClr val="tx1">
                <a:lumMod val="75000"/>
                <a:alpha val="60000"/>
              </a:schemeClr>
            </a:glo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3BD940-9949-4D9A-8335-9DE7F50C7119}"/>
                  </a:ext>
                </a:extLst>
              </p:cNvPr>
              <p:cNvSpPr txBox="1"/>
              <p:nvPr/>
            </p:nvSpPr>
            <p:spPr>
              <a:xfrm>
                <a:off x="2774982" y="4355068"/>
                <a:ext cx="9788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~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3BD940-9949-4D9A-8335-9DE7F50C71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4982" y="4355068"/>
                <a:ext cx="97885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87A9646-D85D-4009-BD27-8D5B31105077}"/>
                  </a:ext>
                </a:extLst>
              </p:cNvPr>
              <p:cNvSpPr txBox="1"/>
              <p:nvPr/>
            </p:nvSpPr>
            <p:spPr>
              <a:xfrm>
                <a:off x="4269366" y="4355068"/>
                <a:ext cx="10202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87A9646-D85D-4009-BD27-8D5B311050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366" y="4355068"/>
                <a:ext cx="102021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8ABDC25-B444-4BEF-B3E0-E89C27583E8C}"/>
                  </a:ext>
                </a:extLst>
              </p:cNvPr>
              <p:cNvSpPr txBox="1"/>
              <p:nvPr/>
            </p:nvSpPr>
            <p:spPr>
              <a:xfrm>
                <a:off x="5594382" y="4355068"/>
                <a:ext cx="10202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8ABDC25-B444-4BEF-B3E0-E89C27583E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382" y="4355068"/>
                <a:ext cx="102021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0AE10A6-1DB0-41B9-A89D-D48305F10FE3}"/>
                  </a:ext>
                </a:extLst>
              </p:cNvPr>
              <p:cNvSpPr txBox="1"/>
              <p:nvPr/>
            </p:nvSpPr>
            <p:spPr>
              <a:xfrm>
                <a:off x="7133184" y="4355068"/>
                <a:ext cx="10202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0AE10A6-1DB0-41B9-A89D-D48305F10F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3184" y="4355068"/>
                <a:ext cx="102021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813773B9-321B-49E2-8F6D-25555F6C964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21" y="3649712"/>
            <a:ext cx="1569409" cy="75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30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LENOVO20USER@YFUERHPFUVWXY5MJ" val="308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3|0.2|0.4|0.3|0.4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3|0.2|0.4|0.3|0.4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3|0.2|0.4|0.3|0.4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3|0.2|0.4|0.3|0.4|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3|0.2|0.4|0.3|0.4|0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3|0.2|0.4|0.3|0.4|0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3|0.2|0.4|0.3|0.4|0.8"/>
</p:tagLst>
</file>

<file path=ppt/theme/theme1.xml><?xml version="1.0" encoding="utf-8"?>
<a:theme xmlns:a="http://schemas.openxmlformats.org/drawingml/2006/main" name="Standard Slides">
  <a:themeElements>
    <a:clrScheme name="main">
      <a:dk1>
        <a:srgbClr val="FFFFFF"/>
      </a:dk1>
      <a:lt1>
        <a:srgbClr val="000000"/>
      </a:lt1>
      <a:dk2>
        <a:srgbClr val="0000CC"/>
      </a:dk2>
      <a:lt2>
        <a:srgbClr val="FFC000"/>
      </a:lt2>
      <a:accent1>
        <a:srgbClr val="339933"/>
      </a:accent1>
      <a:accent2>
        <a:srgbClr val="FF0000"/>
      </a:accent2>
      <a:accent3>
        <a:srgbClr val="FF9900"/>
      </a:accent3>
      <a:accent4>
        <a:srgbClr val="FF3399"/>
      </a:accent4>
      <a:accent5>
        <a:srgbClr val="9933FF"/>
      </a:accent5>
      <a:accent6>
        <a:srgbClr val="33CCFF"/>
      </a:accent6>
      <a:hlink>
        <a:srgbClr val="996633"/>
      </a:hlink>
      <a:folHlink>
        <a:srgbClr val="00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92631</TotalTime>
  <Words>2441</Words>
  <Application>Microsoft Office PowerPoint</Application>
  <PresentationFormat>On-screen Show (4:3)</PresentationFormat>
  <Paragraphs>396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Cambria Math</vt:lpstr>
      <vt:lpstr>Standard Slides</vt:lpstr>
      <vt:lpstr>Prophet Inequalities A Crash 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 TEST COLOR TEST COLOR TEST COLOR TEST</dc:title>
  <dc:creator>Nicole Immorlica</dc:creator>
  <cp:lastModifiedBy>Brendan Lucier</cp:lastModifiedBy>
  <cp:revision>2287</cp:revision>
  <cp:lastPrinted>2016-10-26T18:25:39Z</cp:lastPrinted>
  <dcterms:created xsi:type="dcterms:W3CDTF">2012-03-15T20:09:19Z</dcterms:created>
  <dcterms:modified xsi:type="dcterms:W3CDTF">2023-08-25T18:49:30Z</dcterms:modified>
</cp:coreProperties>
</file>