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94" r:id="rId13"/>
    <p:sldId id="289" r:id="rId14"/>
    <p:sldId id="290" r:id="rId15"/>
    <p:sldId id="297" r:id="rId16"/>
    <p:sldId id="295" r:id="rId17"/>
    <p:sldId id="261" r:id="rId18"/>
    <p:sldId id="262" r:id="rId19"/>
    <p:sldId id="257" r:id="rId20"/>
    <p:sldId id="258" r:id="rId21"/>
    <p:sldId id="259" r:id="rId22"/>
    <p:sldId id="298" r:id="rId23"/>
    <p:sldId id="265" r:id="rId24"/>
    <p:sldId id="260" r:id="rId25"/>
    <p:sldId id="263" r:id="rId26"/>
    <p:sldId id="268" r:id="rId27"/>
    <p:sldId id="274" r:id="rId28"/>
    <p:sldId id="277" r:id="rId29"/>
    <p:sldId id="276" r:id="rId30"/>
    <p:sldId id="269" r:id="rId31"/>
    <p:sldId id="270" r:id="rId32"/>
    <p:sldId id="271" r:id="rId33"/>
    <p:sldId id="272" r:id="rId34"/>
    <p:sldId id="296" r:id="rId35"/>
    <p:sldId id="293" r:id="rId36"/>
    <p:sldId id="273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67" d="100"/>
          <a:sy n="67" d="100"/>
        </p:scale>
        <p:origin x="-1432" y="-96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3FA3A-C266-F34B-AC04-1346F493DFE5}" type="datetimeFigureOut">
              <a:rPr lang="en-US" smtClean="0"/>
              <a:t>1/17/17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9F056-9197-F74A-A1E8-E6448A993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64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Of course to do this there are many challenges in this task. </a:t>
            </a:r>
          </a:p>
          <a:p>
            <a:endParaRPr lang="en-US" baseline="0"/>
          </a:p>
          <a:p>
            <a:r>
              <a:rPr lang="en-US" baseline="0"/>
              <a:t>Firstly, this phenomena involves transition metals, and transition metals exhibit complex electronic structure, as we have already seen in the case of just very small transition metal clusters in biology.</a:t>
            </a:r>
          </a:p>
          <a:p>
            <a:endParaRPr lang="en-US" baseline="0"/>
          </a:p>
          <a:p>
            <a:r>
              <a:rPr lang="en-US" baseline="0"/>
              <a:t>Next, superconductivity is involves not a finite set of clusters, it is a bulk phenomenon, i.e. it involves not just 4 metal atoms as in the FeS clusters, but an infinity of atoms.</a:t>
            </a:r>
          </a:p>
          <a:p>
            <a:endParaRPr lang="en-US" baseline="0"/>
          </a:p>
          <a:p>
            <a:r>
              <a:rPr lang="en-US" baseline="0"/>
              <a:t> We also need to consider non-adiabatic effects such as the electron-phonon coupling (which is important in superconductivity) as well as the effects of temperature. </a:t>
            </a:r>
          </a:p>
          <a:p>
            <a:endParaRPr lang="en-US" baseline="0"/>
          </a:p>
          <a:p>
            <a:r>
              <a:rPr lang="en-US" baseline="0"/>
              <a:t>And finally to relate</a:t>
            </a:r>
          </a:p>
          <a:p>
            <a:r>
              <a:rPr lang="en-US" baseline="0"/>
              <a:t>to experiment, it is not sufficient to look a the ground-state energies; we need to connect to spectroscopic probes, i.e. the excited. states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D4F05-2D59-3D4F-A6F5-3B54CE8CBE97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5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0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91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4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62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27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8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3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7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2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03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BB231-3363-0844-ABE6-D6EF89094654}" type="datetimeFigureOut">
              <a:rPr lang="en-US" smtClean="0"/>
              <a:t>1/17/17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4A47-35BC-3443-AC82-3D8BF15A4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6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News Gothic MT"/>
                <a:cs typeface="News Gothic MT"/>
              </a:defRPr>
            </a:lvl1pPr>
          </a:lstStyle>
          <a:p>
            <a:fld id="{B38BB231-3363-0844-ABE6-D6EF89094654}" type="datetimeFigureOut">
              <a:rPr lang="en-US" smtClean="0"/>
              <a:pPr/>
              <a:t>1/17/17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News Gothic MT"/>
                <a:cs typeface="News Gothic M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News Gothic MT"/>
                <a:cs typeface="News Gothic MT"/>
              </a:defRPr>
            </a:lvl1pPr>
          </a:lstStyle>
          <a:p>
            <a:fld id="{11FA4A47-35BC-3443-AC82-3D8BF15A45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45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Calibri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+mn-ea"/>
          <a:cs typeface="Calibri Ligh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+mn-ea"/>
          <a:cs typeface="Calibri Ligh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+mn-ea"/>
          <a:cs typeface="Calibri Ligh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+mn-ea"/>
          <a:cs typeface="Calibri Ligh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+mn-ea"/>
          <a:cs typeface="Calibri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Relationship Id="rId3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Relationship Id="rId3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31.emf"/><Relationship Id="rId5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Relationship Id="rId3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emf"/><Relationship Id="rId3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emf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19613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Simulating quantum chemistry on a classical computer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Garnet Kin-</a:t>
            </a:r>
            <a:r>
              <a:rPr lang="en-US" dirty="0" err="1" smtClean="0"/>
              <a:t>Lic</a:t>
            </a:r>
            <a:r>
              <a:rPr lang="en-US" dirty="0" smtClean="0"/>
              <a:t> Chan</a:t>
            </a:r>
          </a:p>
          <a:p>
            <a:r>
              <a:rPr lang="en-US" dirty="0" smtClean="0"/>
              <a:t>California Institute of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72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Mean-field + perturbation expansions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851" y="4291134"/>
            <a:ext cx="2001520" cy="314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3596" y="1293384"/>
            <a:ext cx="4031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r>
              <a:rPr lang="en-US" sz="2400" dirty="0" smtClean="0"/>
              <a:t>hemistry of s, p valence shells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459975" y="3634670"/>
            <a:ext cx="2044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organic chemistry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108" y="1864224"/>
            <a:ext cx="2771717" cy="1877208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5852488" y="1919137"/>
            <a:ext cx="1534084" cy="1637370"/>
            <a:chOff x="5313959" y="1929963"/>
            <a:chExt cx="2195902" cy="2343747"/>
          </a:xfrm>
        </p:grpSpPr>
        <p:grpSp>
          <p:nvGrpSpPr>
            <p:cNvPr id="9" name="Group 8"/>
            <p:cNvGrpSpPr/>
            <p:nvPr/>
          </p:nvGrpSpPr>
          <p:grpSpPr>
            <a:xfrm>
              <a:off x="5503873" y="2019298"/>
              <a:ext cx="1829099" cy="1918197"/>
              <a:chOff x="4137596" y="2023850"/>
              <a:chExt cx="1829099" cy="1918197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>
                <a:off x="4694629" y="3299903"/>
                <a:ext cx="1272066" cy="171238"/>
              </a:xfrm>
              <a:prstGeom prst="line">
                <a:avLst/>
              </a:prstGeom>
              <a:ln w="12700" cmpd="sng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>
                <a:off x="4137596" y="3299902"/>
                <a:ext cx="557033" cy="642145"/>
              </a:xfrm>
              <a:prstGeom prst="line">
                <a:avLst/>
              </a:prstGeom>
              <a:ln w="12700" cmpd="sng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 flipV="1">
                <a:off x="4649305" y="2023850"/>
                <a:ext cx="45880" cy="1276053"/>
              </a:xfrm>
              <a:prstGeom prst="line">
                <a:avLst/>
              </a:prstGeom>
              <a:ln w="12700" cmpd="sng"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>
              <a:off x="5503873" y="2019298"/>
              <a:ext cx="1829099" cy="1918197"/>
              <a:chOff x="4137596" y="2023850"/>
              <a:chExt cx="1829099" cy="1918197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4412807" y="2921751"/>
                <a:ext cx="236499" cy="549390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V="1">
                <a:off x="4137596" y="3471141"/>
                <a:ext cx="511709" cy="470906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H="1" flipV="1">
                <a:off x="4646294" y="3471472"/>
                <a:ext cx="479982" cy="213716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5126276" y="3245496"/>
                <a:ext cx="456621" cy="439692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 flipV="1">
                <a:off x="5582897" y="3251626"/>
                <a:ext cx="383798" cy="219846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H="1">
                <a:off x="5582897" y="3100125"/>
                <a:ext cx="296089" cy="145371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 flipV="1">
                <a:off x="5450905" y="2808297"/>
                <a:ext cx="428083" cy="280523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H="1" flipV="1">
                <a:off x="5311778" y="2738910"/>
                <a:ext cx="271120" cy="506586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4908668" y="2808297"/>
                <a:ext cx="546479" cy="497704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 flipH="1">
                <a:off x="4649306" y="3312382"/>
                <a:ext cx="252977" cy="159090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V="1">
                <a:off x="4412807" y="2490089"/>
                <a:ext cx="489476" cy="438043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649306" y="2023850"/>
                <a:ext cx="252977" cy="466240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4908668" y="2304581"/>
                <a:ext cx="217608" cy="185510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H="1" flipV="1">
                <a:off x="4908668" y="2490091"/>
                <a:ext cx="403110" cy="248819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H="1" flipV="1">
                <a:off x="5124660" y="2303681"/>
                <a:ext cx="330487" cy="497482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5455147" y="2568573"/>
                <a:ext cx="327521" cy="239724"/>
              </a:xfrm>
              <a:prstGeom prst="line">
                <a:avLst/>
              </a:prstGeom>
              <a:ln w="12700" cmpd="sng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5371744" y="2019298"/>
              <a:ext cx="2059021" cy="2164352"/>
              <a:chOff x="4005467" y="2023850"/>
              <a:chExt cx="2059021" cy="2164352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4034668" y="2426889"/>
                <a:ext cx="102927" cy="1515157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4005467" y="2426889"/>
                <a:ext cx="1777201" cy="141684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5966695" y="2091784"/>
                <a:ext cx="97793" cy="1379357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5782669" y="2091784"/>
                <a:ext cx="281819" cy="476789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5714889" y="2568573"/>
                <a:ext cx="67779" cy="1619628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 flipV="1">
                <a:off x="4137596" y="3942047"/>
                <a:ext cx="1577293" cy="246154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V="1">
                <a:off x="5714889" y="3471141"/>
                <a:ext cx="251806" cy="717061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4034668" y="2023850"/>
                <a:ext cx="614637" cy="417144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 flipV="1">
                <a:off x="4649306" y="2023851"/>
                <a:ext cx="1415182" cy="67933"/>
              </a:xfrm>
              <a:prstGeom prst="line">
                <a:avLst/>
              </a:prstGeom>
              <a:ln w="1270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5313959" y="1929963"/>
              <a:ext cx="2195902" cy="2343747"/>
              <a:chOff x="3947682" y="1934515"/>
              <a:chExt cx="2195902" cy="2343747"/>
            </a:xfrm>
            <a:solidFill>
              <a:schemeClr val="bg1">
                <a:lumMod val="65000"/>
              </a:schemeClr>
            </a:solidFill>
          </p:grpSpPr>
          <p:sp>
            <p:nvSpPr>
              <p:cNvPr id="13" name="Oval 12"/>
              <p:cNvSpPr/>
              <p:nvPr/>
            </p:nvSpPr>
            <p:spPr>
              <a:xfrm>
                <a:off x="5648781" y="2440994"/>
                <a:ext cx="261130" cy="261130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5986315" y="2023850"/>
                <a:ext cx="157269" cy="15726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3947682" y="2338396"/>
                <a:ext cx="189913" cy="189913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570670" y="1934515"/>
                <a:ext cx="157269" cy="15726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5619513" y="4088349"/>
                <a:ext cx="189913" cy="189913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914093" y="3414479"/>
                <a:ext cx="119682" cy="119682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4649305" y="3245496"/>
                <a:ext cx="105178" cy="105178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4065054" y="3862254"/>
                <a:ext cx="153116" cy="15311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811075" y="3218385"/>
                <a:ext cx="185393" cy="185393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5809426" y="3014938"/>
                <a:ext cx="157269" cy="15726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5024746" y="2219707"/>
                <a:ext cx="187132" cy="187132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5370281" y="2738910"/>
                <a:ext cx="157489" cy="15748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4351938" y="2859921"/>
                <a:ext cx="121011" cy="121011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5072608" y="3622914"/>
                <a:ext cx="119682" cy="119682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4595476" y="3400626"/>
                <a:ext cx="136030" cy="13603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527770" y="3184990"/>
                <a:ext cx="121011" cy="121011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5254960" y="2685842"/>
                <a:ext cx="115321" cy="115321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833018" y="2426889"/>
                <a:ext cx="115321" cy="115321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9" name="Rectangle 58"/>
          <p:cNvSpPr/>
          <p:nvPr/>
        </p:nvSpPr>
        <p:spPr>
          <a:xfrm>
            <a:off x="5697706" y="3645046"/>
            <a:ext cx="18436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semiconductors</a:t>
            </a:r>
            <a:endParaRPr lang="en-US" sz="2000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571" y="4726250"/>
            <a:ext cx="4958080" cy="1016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5396080" y="5542195"/>
            <a:ext cx="2874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sum over </a:t>
            </a:r>
            <a:r>
              <a:rPr lang="en-US" sz="2000" b="1" dirty="0" smtClean="0"/>
              <a:t>linked</a:t>
            </a:r>
            <a:r>
              <a:rPr lang="en-US" sz="2000" dirty="0" smtClean="0"/>
              <a:t> diagrams</a:t>
            </a:r>
            <a:endParaRPr lang="en-US" sz="2000" dirty="0"/>
          </a:p>
        </p:txBody>
      </p:sp>
      <p:sp>
        <p:nvSpPr>
          <p:cNvPr id="62" name="TextBox 61"/>
          <p:cNvSpPr txBox="1"/>
          <p:nvPr/>
        </p:nvSpPr>
        <p:spPr>
          <a:xfrm>
            <a:off x="1257256" y="5942305"/>
            <a:ext cx="66294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f</a:t>
            </a:r>
            <a:r>
              <a:rPr lang="en-US" sz="2400" dirty="0" smtClean="0"/>
              <a:t>or given </a:t>
            </a:r>
            <a:r>
              <a:rPr lang="en-US" sz="2400" dirty="0" err="1" smtClean="0"/>
              <a:t>n</a:t>
            </a:r>
            <a:r>
              <a:rPr lang="en-US" sz="2400" baseline="-25000" dirty="0" err="1" smtClean="0"/>
              <a:t>max</a:t>
            </a:r>
            <a:r>
              <a:rPr lang="en-US" sz="2400" dirty="0" smtClean="0"/>
              <a:t>, polynomial cost in problem size, but</a:t>
            </a:r>
          </a:p>
          <a:p>
            <a:pPr algn="ctr"/>
            <a:r>
              <a:rPr lang="en-US" sz="2400" dirty="0" smtClean="0"/>
              <a:t>polynomial order goes up with </a:t>
            </a:r>
            <a:r>
              <a:rPr lang="en-US" sz="2400" dirty="0" err="1" smtClean="0"/>
              <a:t>n</a:t>
            </a:r>
            <a:r>
              <a:rPr lang="en-US" sz="2400" baseline="-25000" dirty="0" err="1" smtClean="0"/>
              <a:t>max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166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59" grpId="0"/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1411" y="1599514"/>
            <a:ext cx="43588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QED: fine-structure constant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754" y="3782031"/>
            <a:ext cx="3796496" cy="121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854" y="2727931"/>
            <a:ext cx="5003800" cy="5207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1584" y="2219933"/>
            <a:ext cx="2507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experiment (2011)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3354" y="3680433"/>
            <a:ext cx="189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theory (2012)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454" y="5179031"/>
            <a:ext cx="5003800" cy="520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4638" y="4531331"/>
            <a:ext cx="3585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 to 10</a:t>
            </a:r>
            <a:r>
              <a:rPr lang="en-US" baseline="30000" dirty="0"/>
              <a:t>th</a:t>
            </a:r>
            <a:r>
              <a:rPr lang="en-US" dirty="0"/>
              <a:t> order Feynman diagrams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-685800" y="365126"/>
            <a:ext cx="10515600" cy="1325563"/>
          </a:xfrm>
        </p:spPr>
        <p:txBody>
          <a:bodyPr/>
          <a:lstStyle/>
          <a:p>
            <a:r>
              <a:rPr lang="en-US" dirty="0" smtClean="0"/>
              <a:t>Adding up diagrams is familiar: QED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73600" y="6023172"/>
            <a:ext cx="7648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same approach used in chemistry for high accuracy</a:t>
            </a:r>
          </a:p>
        </p:txBody>
      </p:sp>
    </p:spTree>
    <p:extLst>
      <p:ext uri="{BB962C8B-B14F-4D97-AF65-F5344CB8AC3E}">
        <p14:creationId xmlns:p14="http://schemas.microsoft.com/office/powerpoint/2010/main" val="4055190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and summing diagrams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105" y="1417638"/>
            <a:ext cx="1921710" cy="14220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467" y="1417638"/>
            <a:ext cx="3833665" cy="14691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6792" y="2995842"/>
            <a:ext cx="66234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generate diagrams, sum subclasses to infinite order</a:t>
            </a:r>
          </a:p>
          <a:p>
            <a:pPr algn="ctr"/>
            <a:r>
              <a:rPr lang="en-US" sz="2400" dirty="0" smtClean="0"/>
              <a:t>by solving non-linear tensor equations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792" y="3826839"/>
            <a:ext cx="6908042" cy="20204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5236" y="5904818"/>
            <a:ext cx="8012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o</a:t>
            </a:r>
            <a:r>
              <a:rPr lang="en-US" sz="2400" dirty="0" smtClean="0"/>
              <a:t>rder of tensors </a:t>
            </a:r>
            <a:r>
              <a:rPr lang="en-US" sz="2400" dirty="0"/>
              <a:t>~</a:t>
            </a:r>
            <a:r>
              <a:rPr lang="en-US" sz="2400" dirty="0" smtClean="0"/>
              <a:t> order of exactly summed PT contributions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620468" y="6308295"/>
            <a:ext cx="3797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tensor dimension ~ O(1000)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6484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crystal lattice energies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3951" y="1332848"/>
            <a:ext cx="695913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Molecular compounds crystallize into different structures with different packing – </a:t>
            </a:r>
            <a:r>
              <a:rPr lang="en-US" sz="2400" b="1" dirty="0" smtClean="0"/>
              <a:t>polymorphs</a:t>
            </a:r>
            <a:r>
              <a:rPr lang="en-US" sz="2400" dirty="0" smtClean="0"/>
              <a:t> – with v. different properties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7554"/>
          <a:stretch/>
        </p:blipFill>
        <p:spPr>
          <a:xfrm>
            <a:off x="1311463" y="2676539"/>
            <a:ext cx="2664339" cy="26334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644" y="2649980"/>
            <a:ext cx="2841083" cy="26706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951" y="5310017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chocolate polymorphs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64250" y="5320598"/>
            <a:ext cx="98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ritonavir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48179" y="5867437"/>
            <a:ext cx="7440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</a:t>
            </a:r>
            <a:r>
              <a:rPr lang="en-US" sz="2400" dirty="0" smtClean="0"/>
              <a:t>redicting relative stability of polymorphs is challenging </a:t>
            </a:r>
          </a:p>
          <a:p>
            <a:pPr algn="ctr"/>
            <a:r>
              <a:rPr lang="en-US" sz="2400" dirty="0" smtClean="0"/>
              <a:t>as differences of lattice energies are very small ~ 1 kJ / </a:t>
            </a:r>
            <a:r>
              <a:rPr lang="en-US" sz="2400" dirty="0" err="1" smtClean="0"/>
              <a:t>mol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023429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Adding up diagrams: lattice energies</a:t>
            </a:r>
            <a:endParaRPr lang="en-US" dirty="0"/>
          </a:p>
        </p:txBody>
      </p:sp>
      <p:pic>
        <p:nvPicPr>
          <p:cNvPr id="4" name="Picture 3" descr="benz777_persp_Tshaped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02"/>
          <a:stretch/>
        </p:blipFill>
        <p:spPr>
          <a:xfrm>
            <a:off x="508369" y="2102709"/>
            <a:ext cx="2467666" cy="343314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5594" y="6064607"/>
            <a:ext cx="2975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Yang, Hu,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Usvyat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Matthews,</a:t>
            </a:r>
          </a:p>
          <a:p>
            <a:pPr algn="ctr"/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Schuetz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Chan, Science (2014)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8259" y="1295337"/>
            <a:ext cx="6330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is the lattice energy of crystalline benzene?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65069" y="2241036"/>
            <a:ext cx="5878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en-US" sz="2400" baseline="-25000" dirty="0" err="1">
                <a:solidFill>
                  <a:schemeClr val="bg1">
                    <a:lumMod val="50000"/>
                  </a:schemeClr>
                </a:solidFill>
              </a:rPr>
              <a:t>lat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= 20.17  –  61.88  –  13.25  +  0.29 (kJ/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</a:rPr>
              <a:t>mol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sz="2400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85767" y="1948934"/>
            <a:ext cx="119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mean-field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41469" y="1948934"/>
            <a:ext cx="139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2e processes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13069" y="1948934"/>
            <a:ext cx="416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3e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6369" y="1948934"/>
            <a:ext cx="416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4e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327402" y="2905780"/>
            <a:ext cx="4097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E</a:t>
            </a:r>
            <a:r>
              <a:rPr lang="en-US" sz="2800" baseline="-25000" dirty="0" err="1"/>
              <a:t>lat</a:t>
            </a:r>
            <a:r>
              <a:rPr lang="en-US" sz="2800" dirty="0"/>
              <a:t> (</a:t>
            </a:r>
            <a:r>
              <a:rPr lang="en-US" sz="2800" dirty="0" err="1"/>
              <a:t>theor</a:t>
            </a:r>
            <a:r>
              <a:rPr lang="en-US" sz="2800" dirty="0"/>
              <a:t>) = 55.97 +/- 0.86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327402" y="3604280"/>
            <a:ext cx="3301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E</a:t>
            </a:r>
            <a:r>
              <a:rPr lang="en-US" sz="2800" baseline="-25000" dirty="0" err="1"/>
              <a:t>lat</a:t>
            </a:r>
            <a:r>
              <a:rPr lang="en-US" sz="2800" dirty="0"/>
              <a:t> (</a:t>
            </a:r>
            <a:r>
              <a:rPr lang="en-US" sz="2800" dirty="0" err="1"/>
              <a:t>expt</a:t>
            </a:r>
            <a:r>
              <a:rPr lang="en-US" sz="2800" dirty="0"/>
              <a:t>) = 51.5 +/- 1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00842" y="6373510"/>
            <a:ext cx="2351926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1 kJ/</a:t>
            </a:r>
            <a:r>
              <a:rPr lang="en-US" sz="1600" dirty="0" err="1"/>
              <a:t>mol</a:t>
            </a:r>
            <a:r>
              <a:rPr lang="en-US" sz="1600" dirty="0"/>
              <a:t> ~ 100K ~ 10 </a:t>
            </a:r>
            <a:r>
              <a:rPr lang="en-US" sz="1600" dirty="0" err="1"/>
              <a:t>meV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3327402" y="4710979"/>
            <a:ext cx="52008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Exptal</a:t>
            </a:r>
            <a:r>
              <a:rPr lang="en-US" sz="2000" dirty="0"/>
              <a:t> thermal extrapolation in error. Revised </a:t>
            </a:r>
          </a:p>
          <a:p>
            <a:r>
              <a:rPr lang="en-US" sz="2000" dirty="0"/>
              <a:t>by 3.8 kJ/</a:t>
            </a:r>
            <a:r>
              <a:rPr lang="en-US" sz="2000" dirty="0" err="1"/>
              <a:t>mol</a:t>
            </a:r>
            <a:r>
              <a:rPr lang="en-US" sz="2000" dirty="0"/>
              <a:t>, back into agreement with theory!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327402" y="4251980"/>
            <a:ext cx="1523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revised (2014)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62502" y="4150380"/>
            <a:ext cx="1853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= 55.3 +/- 1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29580" y="3529451"/>
            <a:ext cx="2229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not agree within</a:t>
            </a:r>
          </a:p>
          <a:p>
            <a:r>
              <a:rPr lang="en-US" dirty="0"/>
              <a:t>error bars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26243" y="5444289"/>
            <a:ext cx="6133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computation can reach polymorph energy scale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073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5" grpId="0"/>
      <p:bldP spid="27" grpId="0"/>
      <p:bldP spid="32" grpId="0"/>
      <p:bldP spid="33" grpId="0"/>
      <p:bldP spid="35" grpId="0"/>
      <p:bldP spid="36" grpId="0"/>
      <p:bldP spid="38" grpId="0"/>
      <p:bldP spid="39" grpId="0"/>
      <p:bldP spid="40" grpId="0"/>
      <p:bldP spid="41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spectra</a:t>
            </a:r>
            <a:endParaRPr lang="en-US" dirty="0"/>
          </a:p>
        </p:txBody>
      </p:sp>
      <p:pic>
        <p:nvPicPr>
          <p:cNvPr id="4" name="Picture 3" descr="ueg_114_485_cbs_eta-01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40" y="2551400"/>
            <a:ext cx="3655397" cy="3107088"/>
          </a:xfrm>
          <a:prstGeom prst="rect">
            <a:avLst/>
          </a:prstGeom>
        </p:spPr>
      </p:pic>
      <p:pic>
        <p:nvPicPr>
          <p:cNvPr id="5" name="Picture 4" descr="Screen Shot 2016-05-05 at 6.38.0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42" y="1832727"/>
            <a:ext cx="3963568" cy="428385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770356" y="3254072"/>
            <a:ext cx="1560147" cy="1453808"/>
            <a:chOff x="3986929" y="3044988"/>
            <a:chExt cx="1672149" cy="1558176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659078" y="3044988"/>
              <a:ext cx="0" cy="431514"/>
            </a:xfrm>
            <a:prstGeom prst="straightConnector1">
              <a:avLst/>
            </a:prstGeom>
            <a:ln w="12700" cmpd="sng">
              <a:solidFill>
                <a:schemeClr val="accent5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4843174" y="4073018"/>
              <a:ext cx="0" cy="431514"/>
            </a:xfrm>
            <a:prstGeom prst="straightConnector1">
              <a:avLst/>
            </a:prstGeom>
            <a:ln w="12700" cmpd="sng">
              <a:solidFill>
                <a:schemeClr val="accent5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986929" y="4171650"/>
              <a:ext cx="0" cy="431514"/>
            </a:xfrm>
            <a:prstGeom prst="straightConnector1">
              <a:avLst/>
            </a:prstGeom>
            <a:ln w="12700" cmpd="sng">
              <a:solidFill>
                <a:schemeClr val="accent5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90250" y="1347956"/>
            <a:ext cx="4578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exptal</a:t>
            </a:r>
            <a:r>
              <a:rPr lang="en-US" sz="2400" dirty="0" smtClean="0"/>
              <a:t> Na photo-electron spectrum</a:t>
            </a:r>
            <a:endParaRPr lang="en-US" sz="2400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466728" y="1552911"/>
            <a:ext cx="3475017" cy="9742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 smtClean="0"/>
              <a:t>Na core-hole spectra</a:t>
            </a:r>
          </a:p>
          <a:p>
            <a:pPr marL="0" indent="0" algn="ctr">
              <a:buNone/>
            </a:pPr>
            <a:r>
              <a:rPr lang="en-US" sz="2400" dirty="0" smtClean="0"/>
              <a:t>(up to 2-particle diagrams)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1050" y="6320334"/>
            <a:ext cx="7778750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McClain,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Lischner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, Watson, Matthews,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</a:rPr>
              <a:t>Ronca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, Louie, Berkelbach, Chan, Phys. Rev. B (2016)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842564" y="2527168"/>
            <a:ext cx="1560147" cy="1453808"/>
            <a:chOff x="3986929" y="3044988"/>
            <a:chExt cx="1672149" cy="1558176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5659078" y="3044988"/>
              <a:ext cx="0" cy="431514"/>
            </a:xfrm>
            <a:prstGeom prst="straightConnector1">
              <a:avLst/>
            </a:prstGeom>
            <a:ln w="12700" cmpd="sng">
              <a:solidFill>
                <a:schemeClr val="accent5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4843174" y="4073018"/>
              <a:ext cx="0" cy="431514"/>
            </a:xfrm>
            <a:prstGeom prst="straightConnector1">
              <a:avLst/>
            </a:prstGeom>
            <a:ln w="12700" cmpd="sng">
              <a:solidFill>
                <a:schemeClr val="accent5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3986929" y="4171650"/>
              <a:ext cx="0" cy="431514"/>
            </a:xfrm>
            <a:prstGeom prst="straightConnector1">
              <a:avLst/>
            </a:prstGeom>
            <a:ln w="12700" cmpd="sng">
              <a:solidFill>
                <a:schemeClr val="accent5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6061550" y="5678023"/>
            <a:ext cx="2498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(same x-axis scale)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5955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156" y="2432049"/>
            <a:ext cx="7315200" cy="1917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Structure of physical quantum states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40189" y="2075117"/>
            <a:ext cx="1503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1-</a:t>
            </a:r>
            <a:r>
              <a:rPr lang="en-US" dirty="0" smtClean="0"/>
              <a:t>particle (KE)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86505" y="2075117"/>
            <a:ext cx="214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2-</a:t>
            </a:r>
            <a:r>
              <a:rPr lang="en-US" dirty="0" smtClean="0"/>
              <a:t>particle (repulsion)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426686" y="3781166"/>
            <a:ext cx="691978" cy="69197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555270" y="3781166"/>
            <a:ext cx="691978" cy="69197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595315" y="4473144"/>
            <a:ext cx="306467" cy="896137"/>
          </a:xfrm>
          <a:prstGeom prst="straightConnector1">
            <a:avLst/>
          </a:prstGeom>
          <a:ln w="31750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63090" y="1476136"/>
            <a:ext cx="6789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two main kinds of physical low-energy states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609" y="4282294"/>
            <a:ext cx="20630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kinetic energy</a:t>
            </a:r>
            <a:endParaRPr lang="en-US" sz="2000" dirty="0"/>
          </a:p>
          <a:p>
            <a:pPr algn="ctr"/>
            <a:r>
              <a:rPr lang="en-US" sz="2000" dirty="0" smtClean="0"/>
              <a:t>dominates,</a:t>
            </a:r>
          </a:p>
          <a:p>
            <a:pPr algn="ctr"/>
            <a:r>
              <a:rPr lang="en-US" sz="2000" dirty="0" smtClean="0"/>
              <a:t>e.g. delocalization</a:t>
            </a:r>
            <a:endParaRPr lang="en-US" sz="20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225276" y="4473144"/>
            <a:ext cx="992777" cy="827902"/>
          </a:xfrm>
          <a:prstGeom prst="straightConnector1">
            <a:avLst/>
          </a:prstGeom>
          <a:ln w="31750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091142" y="4282294"/>
            <a:ext cx="23224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repulsions</a:t>
            </a:r>
            <a:r>
              <a:rPr lang="en-US" sz="2000" dirty="0"/>
              <a:t> </a:t>
            </a:r>
            <a:r>
              <a:rPr lang="en-US" sz="2000" dirty="0" smtClean="0"/>
              <a:t>dominate</a:t>
            </a:r>
          </a:p>
          <a:p>
            <a:pPr algn="ctr"/>
            <a:r>
              <a:rPr lang="en-US" sz="2000" dirty="0" smtClean="0"/>
              <a:t>e.g. localization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83611" y="5415447"/>
            <a:ext cx="39787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mean-field </a:t>
            </a:r>
            <a:r>
              <a:rPr lang="en-US" sz="2800" dirty="0" smtClean="0"/>
              <a:t>states</a:t>
            </a:r>
            <a:endParaRPr lang="en-US" sz="2800" dirty="0"/>
          </a:p>
          <a:p>
            <a:pPr algn="ctr"/>
            <a:r>
              <a:rPr lang="en-US" sz="2800" dirty="0"/>
              <a:t>+ perturbative expansions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86505" y="5415447"/>
            <a:ext cx="3829043" cy="954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low-</a:t>
            </a:r>
            <a:r>
              <a:rPr lang="en-US" sz="2800" dirty="0" smtClean="0"/>
              <a:t>entanglement states</a:t>
            </a:r>
          </a:p>
          <a:p>
            <a:pPr algn="ctr"/>
            <a:r>
              <a:rPr lang="en-US" sz="2800" dirty="0" smtClean="0"/>
              <a:t>+ local approximations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735070" y="5301046"/>
            <a:ext cx="4169070" cy="129809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81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Strongly interacting systems</a:t>
            </a:r>
            <a:endParaRPr lang="en-US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9805" y="1431443"/>
            <a:ext cx="79688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transition metal chemistry</a:t>
            </a:r>
            <a:r>
              <a:rPr lang="en-US" sz="2400" dirty="0" smtClean="0"/>
              <a:t>: tightly bound d-orbital electrons</a:t>
            </a:r>
          </a:p>
          <a:p>
            <a:pPr algn="ctr"/>
            <a:r>
              <a:rPr lang="en-US" sz="2400" dirty="0" smtClean="0"/>
              <a:t>repulsion energy / kinetic energy is high: strongly interacting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413" y="2581069"/>
            <a:ext cx="2022240" cy="3262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22584" y="2270458"/>
            <a:ext cx="36898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rich</a:t>
            </a:r>
            <a:r>
              <a:rPr lang="en-US" sz="2400" dirty="0" smtClean="0"/>
              <a:t> and </a:t>
            </a:r>
            <a:r>
              <a:rPr lang="en-US" sz="2400" b="1" dirty="0" smtClean="0"/>
              <a:t>complex</a:t>
            </a:r>
            <a:r>
              <a:rPr lang="en-US" sz="2400" dirty="0" smtClean="0"/>
              <a:t> </a:t>
            </a:r>
            <a:r>
              <a:rPr lang="en-US" sz="2400" dirty="0" err="1" smtClean="0"/>
              <a:t>behaviour</a:t>
            </a:r>
            <a:endParaRPr lang="en-US" sz="2400" dirty="0"/>
          </a:p>
        </p:txBody>
      </p:sp>
      <p:pic>
        <p:nvPicPr>
          <p:cNvPr id="8" name="图片 2" descr="屏幕快照 2015-06-21 3.21.15 PM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73" b="97697" l="5620" r="93967">
                        <a14:backgroundMark x1="61157" y1="50768" x2="61157" y2="50768"/>
                        <a14:backgroundMark x1="58926" y1="46601" x2="58926" y2="46601"/>
                        <a14:backgroundMark x1="47025" y1="50987" x2="47025" y2="50987"/>
                        <a14:backgroundMark x1="55950" y1="40461" x2="55950" y2="40461"/>
                        <a14:backgroundMark x1="48678" y1="28838" x2="48678" y2="28838"/>
                        <a14:backgroundMark x1="29669" y1="22807" x2="29669" y2="22807"/>
                        <a14:backgroundMark x1="72479" y1="58224" x2="72479" y2="58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05" y="2828763"/>
            <a:ext cx="3999382" cy="30144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8186" y="5843173"/>
            <a:ext cx="50716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biological catalysis: e.g. photosynthesis</a:t>
            </a:r>
          </a:p>
          <a:p>
            <a:pPr algn="ctr"/>
            <a:r>
              <a:rPr lang="en-US" sz="2400" dirty="0" smtClean="0"/>
              <a:t>nitrogen fixation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644972" y="5843173"/>
            <a:ext cx="3247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exotic materials</a:t>
            </a:r>
          </a:p>
          <a:p>
            <a:pPr algn="ctr"/>
            <a:r>
              <a:rPr lang="en-US" sz="2400" dirty="0" smtClean="0"/>
              <a:t>high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c</a:t>
            </a:r>
            <a:r>
              <a:rPr lang="en-US" sz="2400" dirty="0" smtClean="0"/>
              <a:t> superconductors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3717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physics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063205" y="2328904"/>
            <a:ext cx="2145981" cy="1828800"/>
            <a:chOff x="3315273" y="2335164"/>
            <a:chExt cx="2145981" cy="1828800"/>
          </a:xfrm>
        </p:grpSpPr>
        <p:sp>
          <p:nvSpPr>
            <p:cNvPr id="5" name="Oval 4"/>
            <p:cNvSpPr/>
            <p:nvPr/>
          </p:nvSpPr>
          <p:spPr>
            <a:xfrm>
              <a:off x="3315273" y="2906664"/>
              <a:ext cx="304800" cy="304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72473" y="2906664"/>
              <a:ext cx="304800" cy="304800"/>
            </a:xfrm>
            <a:prstGeom prst="ellipse">
              <a:avLst/>
            </a:prstGeom>
            <a:solidFill>
              <a:srgbClr val="008000"/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315273" y="33638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772473" y="3363864"/>
              <a:ext cx="304800" cy="304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315273" y="38210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772473" y="38210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315273" y="24494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3772473" y="2449464"/>
              <a:ext cx="304800" cy="304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4686873" y="2906664"/>
              <a:ext cx="304800" cy="304800"/>
            </a:xfrm>
            <a:prstGeom prst="ellipse">
              <a:avLst/>
            </a:prstGeom>
            <a:solidFill>
              <a:srgbClr val="008000"/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4686873" y="3363864"/>
              <a:ext cx="304800" cy="304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686873" y="38210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4686873" y="2449464"/>
              <a:ext cx="304800" cy="304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3467673" y="23732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3467673" y="32876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3924873" y="37448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4839273" y="37448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3905155" y="23351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4839273" y="23732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3467673" y="28304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V="1">
              <a:off x="3467673" y="37067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4229673" y="2906664"/>
              <a:ext cx="304800" cy="304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229673" y="33638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229673" y="38210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229673" y="24494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4382073" y="23732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4382073" y="32876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4382073" y="27923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382073" y="37448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4839273" y="32876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V="1">
              <a:off x="3924873" y="32876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5156454" y="2906664"/>
              <a:ext cx="304800" cy="304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5156454" y="33638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5156454" y="38210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5156454" y="2449464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5308854" y="23732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5308854" y="3287664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V="1">
              <a:off x="5308854" y="27923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5308854" y="3744864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1356048" y="2366817"/>
            <a:ext cx="2145981" cy="1828800"/>
            <a:chOff x="393063" y="2086216"/>
            <a:chExt cx="2145981" cy="1828800"/>
          </a:xfrm>
        </p:grpSpPr>
        <p:sp>
          <p:nvSpPr>
            <p:cNvPr id="44" name="Oval 43"/>
            <p:cNvSpPr/>
            <p:nvPr/>
          </p:nvSpPr>
          <p:spPr>
            <a:xfrm>
              <a:off x="393063" y="26577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850263" y="26577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393063" y="31149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850263" y="31149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93063" y="35721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850263" y="35721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393063" y="22005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50"/>
            <p:cNvSpPr/>
            <p:nvPr/>
          </p:nvSpPr>
          <p:spPr>
            <a:xfrm>
              <a:off x="850263" y="2200516"/>
              <a:ext cx="304800" cy="304800"/>
            </a:xfrm>
            <a:prstGeom prst="ellipse">
              <a:avLst/>
            </a:prstGeom>
            <a:noFill/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1764663" y="2200516"/>
              <a:ext cx="304800" cy="1676400"/>
              <a:chOff x="2819400" y="5105400"/>
              <a:chExt cx="304800" cy="1676400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2819400" y="5562600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2819400" y="6019800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2819400" y="6477000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2819400" y="5105400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3" name="Straight Arrow Connector 52"/>
            <p:cNvCxnSpPr/>
            <p:nvPr/>
          </p:nvCxnSpPr>
          <p:spPr>
            <a:xfrm>
              <a:off x="545463" y="2124316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545463" y="3038716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1002663" y="3495916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1002663" y="2581516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1917063" y="2581516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>
              <a:off x="1917063" y="3495916"/>
              <a:ext cx="0" cy="381000"/>
            </a:xfrm>
            <a:prstGeom prst="straightConnector1">
              <a:avLst/>
            </a:prstGeom>
            <a:ln w="19050" cmpd="sng"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 flipV="1">
              <a:off x="982945" y="2086216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flipV="1">
              <a:off x="1917063" y="2124316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flipV="1">
              <a:off x="545463" y="2581516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V="1">
              <a:off x="545463" y="3457816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/>
            <p:cNvGrpSpPr/>
            <p:nvPr/>
          </p:nvGrpSpPr>
          <p:grpSpPr>
            <a:xfrm>
              <a:off x="1307463" y="2124316"/>
              <a:ext cx="304800" cy="1790700"/>
              <a:chOff x="1950484" y="2634129"/>
              <a:chExt cx="304800" cy="1790700"/>
            </a:xfrm>
          </p:grpSpPr>
          <p:sp>
            <p:nvSpPr>
              <p:cNvPr id="77" name="Oval 76"/>
              <p:cNvSpPr/>
              <p:nvPr/>
            </p:nvSpPr>
            <p:spPr>
              <a:xfrm>
                <a:off x="1950484" y="31675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950484" y="36247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950484" y="40819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950484" y="27103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1" name="Straight Arrow Connector 80"/>
              <p:cNvCxnSpPr/>
              <p:nvPr/>
            </p:nvCxnSpPr>
            <p:spPr>
              <a:xfrm>
                <a:off x="2102884" y="2634129"/>
                <a:ext cx="0" cy="381000"/>
              </a:xfrm>
              <a:prstGeom prst="straightConnector1">
                <a:avLst/>
              </a:prstGeom>
              <a:ln w="19050" cmpd="sng">
                <a:solidFill>
                  <a:srgbClr val="3366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/>
              <p:cNvCxnSpPr/>
              <p:nvPr/>
            </p:nvCxnSpPr>
            <p:spPr>
              <a:xfrm>
                <a:off x="2102884" y="3548529"/>
                <a:ext cx="0" cy="381000"/>
              </a:xfrm>
              <a:prstGeom prst="straightConnector1">
                <a:avLst/>
              </a:prstGeom>
              <a:ln w="19050" cmpd="sng">
                <a:solidFill>
                  <a:srgbClr val="3366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/>
              <p:cNvCxnSpPr/>
              <p:nvPr/>
            </p:nvCxnSpPr>
            <p:spPr>
              <a:xfrm flipV="1">
                <a:off x="2102884" y="3053229"/>
                <a:ext cx="0" cy="419100"/>
              </a:xfrm>
              <a:prstGeom prst="straightConnector1">
                <a:avLst/>
              </a:prstGeom>
              <a:ln w="19050" cmpd="sng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/>
              <p:nvPr/>
            </p:nvCxnSpPr>
            <p:spPr>
              <a:xfrm flipV="1">
                <a:off x="2102884" y="4005729"/>
                <a:ext cx="0" cy="419100"/>
              </a:xfrm>
              <a:prstGeom prst="straightConnector1">
                <a:avLst/>
              </a:prstGeom>
              <a:ln w="19050" cmpd="sng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" name="Straight Arrow Connector 63"/>
            <p:cNvCxnSpPr/>
            <p:nvPr/>
          </p:nvCxnSpPr>
          <p:spPr>
            <a:xfrm flipV="1">
              <a:off x="1917063" y="3038716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V="1">
              <a:off x="1002663" y="3038716"/>
              <a:ext cx="0" cy="41910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oup 66"/>
            <p:cNvGrpSpPr/>
            <p:nvPr/>
          </p:nvGrpSpPr>
          <p:grpSpPr>
            <a:xfrm>
              <a:off x="2234244" y="2124316"/>
              <a:ext cx="304800" cy="1790700"/>
              <a:chOff x="1950484" y="2634129"/>
              <a:chExt cx="304800" cy="1790700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1950484" y="31675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950484" y="36247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950484" y="40819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950484" y="2710329"/>
                <a:ext cx="304800" cy="304800"/>
              </a:xfrm>
              <a:prstGeom prst="ellipse">
                <a:avLst/>
              </a:prstGeom>
              <a:noFill/>
              <a:ln w="190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3" name="Straight Arrow Connector 72"/>
              <p:cNvCxnSpPr/>
              <p:nvPr/>
            </p:nvCxnSpPr>
            <p:spPr>
              <a:xfrm>
                <a:off x="2102884" y="2634129"/>
                <a:ext cx="0" cy="381000"/>
              </a:xfrm>
              <a:prstGeom prst="straightConnector1">
                <a:avLst/>
              </a:prstGeom>
              <a:ln w="19050" cmpd="sng">
                <a:solidFill>
                  <a:srgbClr val="3366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/>
              <p:cNvCxnSpPr/>
              <p:nvPr/>
            </p:nvCxnSpPr>
            <p:spPr>
              <a:xfrm>
                <a:off x="2102884" y="3548529"/>
                <a:ext cx="0" cy="381000"/>
              </a:xfrm>
              <a:prstGeom prst="straightConnector1">
                <a:avLst/>
              </a:prstGeom>
              <a:ln w="19050" cmpd="sng">
                <a:solidFill>
                  <a:srgbClr val="3366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Arrow Connector 74"/>
              <p:cNvCxnSpPr/>
              <p:nvPr/>
            </p:nvCxnSpPr>
            <p:spPr>
              <a:xfrm flipV="1">
                <a:off x="2102884" y="3053229"/>
                <a:ext cx="0" cy="419100"/>
              </a:xfrm>
              <a:prstGeom prst="straightConnector1">
                <a:avLst/>
              </a:prstGeom>
              <a:ln w="19050" cmpd="sng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/>
              <p:cNvCxnSpPr/>
              <p:nvPr/>
            </p:nvCxnSpPr>
            <p:spPr>
              <a:xfrm flipV="1">
                <a:off x="2102884" y="4005729"/>
                <a:ext cx="0" cy="419100"/>
              </a:xfrm>
              <a:prstGeom prst="straightConnector1">
                <a:avLst/>
              </a:prstGeom>
              <a:ln w="19050" cmpd="sng"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9" name="TextBox 88"/>
          <p:cNvSpPr txBox="1"/>
          <p:nvPr/>
        </p:nvSpPr>
        <p:spPr>
          <a:xfrm>
            <a:off x="1695863" y="1422737"/>
            <a:ext cx="5562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s</a:t>
            </a:r>
            <a:r>
              <a:rPr lang="en-US" sz="2800" dirty="0" smtClean="0"/>
              <a:t>trong repulsions – electrons localize</a:t>
            </a:r>
            <a:endParaRPr lang="en-US" sz="2800" dirty="0"/>
          </a:p>
        </p:txBody>
      </p:sp>
      <p:sp>
        <p:nvSpPr>
          <p:cNvPr id="90" name="TextBox 89"/>
          <p:cNvSpPr txBox="1"/>
          <p:nvPr/>
        </p:nvSpPr>
        <p:spPr>
          <a:xfrm>
            <a:off x="676439" y="4419998"/>
            <a:ext cx="3478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localized e-: S=1/2 particle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832945" y="4881663"/>
            <a:ext cx="2875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physics of magnetism</a:t>
            </a:r>
            <a:endParaRPr lang="en-US" sz="2400" dirty="0"/>
          </a:p>
        </p:txBody>
      </p:sp>
      <p:sp>
        <p:nvSpPr>
          <p:cNvPr id="92" name="TextBox 91"/>
          <p:cNvSpPr txBox="1"/>
          <p:nvPr/>
        </p:nvSpPr>
        <p:spPr>
          <a:xfrm>
            <a:off x="4504814" y="4466164"/>
            <a:ext cx="355518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competition between</a:t>
            </a:r>
          </a:p>
          <a:p>
            <a:pPr algn="ctr"/>
            <a:r>
              <a:rPr lang="en-US" sz="2400" dirty="0" smtClean="0"/>
              <a:t>localization, delocalization,</a:t>
            </a:r>
          </a:p>
          <a:p>
            <a:pPr algn="ctr"/>
            <a:r>
              <a:rPr lang="en-US" sz="2400" dirty="0" smtClean="0"/>
              <a:t>magnetic effects</a:t>
            </a:r>
            <a:endParaRPr lang="en-US" sz="2400" dirty="0"/>
          </a:p>
        </p:txBody>
      </p:sp>
      <p:sp>
        <p:nvSpPr>
          <p:cNvPr id="93" name="TextBox 92"/>
          <p:cNvSpPr txBox="1"/>
          <p:nvPr/>
        </p:nvSpPr>
        <p:spPr>
          <a:xfrm>
            <a:off x="1142676" y="5827304"/>
            <a:ext cx="6598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starting from a local picture appears natural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75229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  <p:bldP spid="91" grpId="0"/>
      <p:bldP spid="92" grpId="0"/>
      <p:bldP spid="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Local approximations</a:t>
            </a:r>
            <a:endParaRPr lang="en-US" dirty="0">
              <a:latin typeface="+mj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2298754" y="301833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030274" y="2644743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30274" y="301833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298754" y="338409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64514" y="338409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30274" y="338409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298754" y="374985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664514" y="374985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030274" y="374985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98754" y="265257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664514" y="265257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664514" y="301833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396034" y="301833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396034" y="338409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3396034" y="374985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3396034" y="2652574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761794" y="2652574"/>
            <a:ext cx="243840" cy="1341120"/>
            <a:chOff x="2819400" y="5105400"/>
            <a:chExt cx="304800" cy="1676400"/>
          </a:xfrm>
          <a:solidFill>
            <a:schemeClr val="bg1">
              <a:lumMod val="85000"/>
            </a:schemeClr>
          </a:solidFill>
        </p:grpSpPr>
        <p:sp>
          <p:nvSpPr>
            <p:cNvPr id="31" name="Oval 30"/>
            <p:cNvSpPr/>
            <p:nvPr/>
          </p:nvSpPr>
          <p:spPr>
            <a:xfrm>
              <a:off x="2819400" y="55626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2819400" y="60198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2819400" y="64770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2819400" y="51054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 rot="5400000">
            <a:off x="2847394" y="3565766"/>
            <a:ext cx="243840" cy="1341120"/>
            <a:chOff x="2819400" y="5105400"/>
            <a:chExt cx="304800" cy="1676400"/>
          </a:xfrm>
          <a:solidFill>
            <a:schemeClr val="bg1">
              <a:lumMod val="85000"/>
            </a:schemeClr>
          </a:solidFill>
        </p:grpSpPr>
        <p:sp>
          <p:nvSpPr>
            <p:cNvPr id="27" name="Oval 26"/>
            <p:cNvSpPr/>
            <p:nvPr/>
          </p:nvSpPr>
          <p:spPr>
            <a:xfrm>
              <a:off x="2819400" y="55626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2819400" y="60198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2819400" y="64770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2819400" y="5105400"/>
              <a:ext cx="304800" cy="304800"/>
            </a:xfrm>
            <a:prstGeom prst="ellipse">
              <a:avLst/>
            </a:prstGeom>
            <a:grpFill/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Oval 24"/>
          <p:cNvSpPr/>
          <p:nvPr/>
        </p:nvSpPr>
        <p:spPr>
          <a:xfrm>
            <a:off x="3761794" y="4114406"/>
            <a:ext cx="243840" cy="24384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116147" y="4652303"/>
            <a:ext cx="228019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  <a:r>
              <a:rPr lang="en-US" sz="2400" dirty="0" smtClean="0"/>
              <a:t>ensor networks 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144723" y="5763488"/>
            <a:ext cx="293226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dirty="0" smtClean="0"/>
              <a:t>uantum </a:t>
            </a:r>
            <a:r>
              <a:rPr lang="en-US" sz="2400" dirty="0" err="1" smtClean="0"/>
              <a:t>embeddings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530130" y="1223869"/>
            <a:ext cx="6151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</a:t>
            </a:r>
            <a:r>
              <a:rPr lang="en-US" sz="2400" dirty="0" smtClean="0"/>
              <a:t>efine quantum state in terms of local variables</a:t>
            </a:r>
            <a:endParaRPr lang="en-US" sz="2400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00" y="1832547"/>
            <a:ext cx="3238500" cy="5334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256243" y="1905392"/>
            <a:ext cx="1576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# parameters</a:t>
            </a:r>
            <a:endParaRPr lang="en-US" sz="2000" dirty="0"/>
          </a:p>
        </p:txBody>
      </p:sp>
      <p:sp>
        <p:nvSpPr>
          <p:cNvPr id="42" name="Rectangle 41"/>
          <p:cNvSpPr/>
          <p:nvPr/>
        </p:nvSpPr>
        <p:spPr>
          <a:xfrm>
            <a:off x="2179379" y="2547429"/>
            <a:ext cx="1948275" cy="1925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2" name="Group 81"/>
          <p:cNvGrpSpPr/>
          <p:nvPr/>
        </p:nvGrpSpPr>
        <p:grpSpPr>
          <a:xfrm>
            <a:off x="4940901" y="2575041"/>
            <a:ext cx="2231871" cy="1783205"/>
            <a:chOff x="4940901" y="2575041"/>
            <a:chExt cx="2231871" cy="1783205"/>
          </a:xfrm>
        </p:grpSpPr>
        <p:sp>
          <p:nvSpPr>
            <p:cNvPr id="43" name="Oval 42"/>
            <p:cNvSpPr/>
            <p:nvPr/>
          </p:nvSpPr>
          <p:spPr>
            <a:xfrm>
              <a:off x="5005056" y="301833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5736576" y="2644743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5736576" y="301833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5005056" y="338409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5370816" y="338409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736576" y="338409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5005056" y="374985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5370816" y="374985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5736576" y="374985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5005056" y="265257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5370816" y="265257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5370816" y="301833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6102336" y="301833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02336" y="338409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02336" y="374985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6102336" y="2652574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6468096" y="2652574"/>
              <a:ext cx="243840" cy="1341120"/>
              <a:chOff x="2819400" y="5105400"/>
              <a:chExt cx="304800" cy="1676400"/>
            </a:xfrm>
            <a:solidFill>
              <a:schemeClr val="bg1">
                <a:lumMod val="85000"/>
              </a:schemeClr>
            </a:solidFill>
          </p:grpSpPr>
          <p:sp>
            <p:nvSpPr>
              <p:cNvPr id="60" name="Oval 59"/>
              <p:cNvSpPr/>
              <p:nvPr/>
            </p:nvSpPr>
            <p:spPr>
              <a:xfrm>
                <a:off x="2819400" y="55626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2819400" y="60198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2819400" y="64770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2819400" y="51054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 rot="5400000">
              <a:off x="5553696" y="3565766"/>
              <a:ext cx="243840" cy="1341120"/>
              <a:chOff x="2819400" y="5105400"/>
              <a:chExt cx="304800" cy="1676400"/>
            </a:xfrm>
            <a:solidFill>
              <a:schemeClr val="bg1">
                <a:lumMod val="85000"/>
              </a:schemeClr>
            </a:solidFill>
          </p:grpSpPr>
          <p:sp>
            <p:nvSpPr>
              <p:cNvPr id="65" name="Oval 64"/>
              <p:cNvSpPr/>
              <p:nvPr/>
            </p:nvSpPr>
            <p:spPr>
              <a:xfrm>
                <a:off x="2819400" y="55626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2819400" y="60198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2819400" y="64770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2819400" y="51054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Oval 68"/>
            <p:cNvSpPr/>
            <p:nvPr/>
          </p:nvSpPr>
          <p:spPr>
            <a:xfrm>
              <a:off x="6468096" y="4114406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>
              <a:spLocks noChangeAspect="1"/>
            </p:cNvSpPr>
            <p:nvPr/>
          </p:nvSpPr>
          <p:spPr>
            <a:xfrm>
              <a:off x="4940901" y="2575041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>
              <a:spLocks noChangeAspect="1"/>
            </p:cNvSpPr>
            <p:nvPr/>
          </p:nvSpPr>
          <p:spPr>
            <a:xfrm>
              <a:off x="5691444" y="2575041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>
              <a:spLocks noChangeAspect="1"/>
            </p:cNvSpPr>
            <p:nvPr/>
          </p:nvSpPr>
          <p:spPr>
            <a:xfrm>
              <a:off x="6432108" y="2575041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>
              <a:spLocks noChangeAspect="1"/>
            </p:cNvSpPr>
            <p:nvPr/>
          </p:nvSpPr>
          <p:spPr>
            <a:xfrm>
              <a:off x="4940901" y="3315705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>
              <a:spLocks noChangeAspect="1"/>
            </p:cNvSpPr>
            <p:nvPr/>
          </p:nvSpPr>
          <p:spPr>
            <a:xfrm>
              <a:off x="5691444" y="3315705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>
              <a:spLocks noChangeAspect="1"/>
            </p:cNvSpPr>
            <p:nvPr/>
          </p:nvSpPr>
          <p:spPr>
            <a:xfrm>
              <a:off x="6432108" y="3315705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Right Arrow 77"/>
          <p:cNvSpPr/>
          <p:nvPr/>
        </p:nvSpPr>
        <p:spPr>
          <a:xfrm>
            <a:off x="4293313" y="3289786"/>
            <a:ext cx="496975" cy="36576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972" y="2041342"/>
            <a:ext cx="863600" cy="264160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431074" y="5113968"/>
            <a:ext cx="766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local parameters are tensors: tensor trace yield global state</a:t>
            </a:r>
            <a:endParaRPr lang="en-US" sz="2400" dirty="0"/>
          </a:p>
        </p:txBody>
      </p:sp>
      <p:sp>
        <p:nvSpPr>
          <p:cNvPr id="81" name="TextBox 80"/>
          <p:cNvSpPr txBox="1"/>
          <p:nvPr/>
        </p:nvSpPr>
        <p:spPr>
          <a:xfrm>
            <a:off x="431074" y="6225153"/>
            <a:ext cx="8711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local parameters - expectation values, direct sum gives global values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210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36" grpId="0" animBg="1"/>
      <p:bldP spid="37" grpId="0" animBg="1"/>
      <p:bldP spid="38" grpId="0"/>
      <p:bldP spid="41" grpId="0"/>
      <p:bldP spid="42" grpId="0" animBg="1"/>
      <p:bldP spid="78" grpId="0" animBg="1"/>
      <p:bldP spid="80" grpId="0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frontiers in chemistry</a:t>
            </a:r>
            <a:endParaRPr lang="en-US" dirty="0"/>
          </a:p>
        </p:txBody>
      </p:sp>
      <p:pic>
        <p:nvPicPr>
          <p:cNvPr id="4" name="图片 2" descr="屏幕快照 2015-06-21 3.21.15 PM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73" b="97697" l="5620" r="93967">
                        <a14:backgroundMark x1="61157" y1="50768" x2="61157" y2="50768"/>
                        <a14:backgroundMark x1="58926" y1="46601" x2="58926" y2="46601"/>
                        <a14:backgroundMark x1="47025" y1="50987" x2="47025" y2="50987"/>
                        <a14:backgroundMark x1="55950" y1="40461" x2="55950" y2="40461"/>
                        <a14:backgroundMark x1="48678" y1="28838" x2="48678" y2="28838"/>
                        <a14:backgroundMark x1="29669" y1="22807" x2="29669" y2="22807"/>
                        <a14:backgroundMark x1="72479" y1="58224" x2="72479" y2="58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64" y="1114083"/>
            <a:ext cx="3573822" cy="26936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3082" y="1445249"/>
            <a:ext cx="48470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How do Nature’s enzymes carry out complex</a:t>
            </a:r>
          </a:p>
          <a:p>
            <a:pPr algn="ctr"/>
            <a:r>
              <a:rPr lang="en-US" sz="2000" dirty="0" smtClean="0"/>
              <a:t>reactions such as photosynthesis and</a:t>
            </a:r>
          </a:p>
          <a:p>
            <a:pPr algn="ctr"/>
            <a:r>
              <a:rPr lang="en-US" sz="2000" dirty="0" smtClean="0"/>
              <a:t>nitrogen fixation?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392" y="4242843"/>
            <a:ext cx="2550587" cy="16221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06745" y="4718934"/>
            <a:ext cx="34445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Why does a high-temperature </a:t>
            </a:r>
          </a:p>
          <a:p>
            <a:pPr algn="ctr"/>
            <a:r>
              <a:rPr lang="en-US" sz="2000" dirty="0" smtClean="0"/>
              <a:t>superconductor </a:t>
            </a:r>
            <a:r>
              <a:rPr lang="en-US" sz="2000" dirty="0" err="1" smtClean="0"/>
              <a:t>superconduct</a:t>
            </a:r>
            <a:r>
              <a:rPr lang="en-US" sz="2000" dirty="0" smtClean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8280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Tensor networks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646" y="1610360"/>
            <a:ext cx="6116320" cy="792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7646" y="2172007"/>
            <a:ext cx="1638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global state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991800" y="2172007"/>
            <a:ext cx="1763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local tensors</a:t>
            </a:r>
            <a:endParaRPr lang="en-US" sz="2400" dirty="0"/>
          </a:p>
        </p:txBody>
      </p:sp>
      <p:sp>
        <p:nvSpPr>
          <p:cNvPr id="53" name="Rectangle 52"/>
          <p:cNvSpPr/>
          <p:nvPr/>
        </p:nvSpPr>
        <p:spPr>
          <a:xfrm>
            <a:off x="4686300" y="3177338"/>
            <a:ext cx="997515" cy="202153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688936" y="3177338"/>
            <a:ext cx="997515" cy="202153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6686451" y="3178605"/>
            <a:ext cx="997515" cy="202153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623273" y="3269096"/>
            <a:ext cx="2540186" cy="1291269"/>
            <a:chOff x="3685387" y="1614722"/>
            <a:chExt cx="2540186" cy="1291269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3967738" y="2139215"/>
              <a:ext cx="0" cy="564701"/>
            </a:xfrm>
            <a:prstGeom prst="line">
              <a:avLst/>
            </a:prstGeom>
            <a:ln w="190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5774782" y="2139215"/>
              <a:ext cx="0" cy="564701"/>
            </a:xfrm>
            <a:prstGeom prst="line">
              <a:avLst/>
            </a:prstGeom>
            <a:ln w="190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3685387" y="1614722"/>
              <a:ext cx="733142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1"/>
                  </a:solidFill>
                </a:rPr>
                <a:t>n</a:t>
              </a:r>
              <a:r>
                <a:rPr lang="en-US" sz="2800" baseline="-25000" dirty="0" smtClean="0">
                  <a:solidFill>
                    <a:schemeClr val="accent1"/>
                  </a:solidFill>
                </a:rPr>
                <a:t>1</a:t>
              </a:r>
              <a:endParaRPr lang="en-US" sz="2800" baseline="-25000" dirty="0">
                <a:solidFill>
                  <a:schemeClr val="accent1"/>
                </a:solidFill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4871260" y="2139215"/>
              <a:ext cx="0" cy="564701"/>
            </a:xfrm>
            <a:prstGeom prst="line">
              <a:avLst/>
            </a:prstGeom>
            <a:ln w="1905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4588909" y="1614722"/>
              <a:ext cx="733142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1"/>
                  </a:solidFill>
                </a:rPr>
                <a:t>n</a:t>
              </a:r>
              <a:r>
                <a:rPr lang="en-US" sz="2800" baseline="-25000" dirty="0">
                  <a:solidFill>
                    <a:schemeClr val="accent1"/>
                  </a:solidFill>
                </a:rPr>
                <a:t>2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492431" y="1614722"/>
              <a:ext cx="733142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1"/>
                  </a:solidFill>
                </a:rPr>
                <a:t>n</a:t>
              </a:r>
              <a:r>
                <a:rPr lang="en-US" sz="2800" baseline="-25000" dirty="0" smtClean="0">
                  <a:solidFill>
                    <a:schemeClr val="accent1"/>
                  </a:solidFill>
                </a:rPr>
                <a:t>3</a:t>
              </a:r>
              <a:endParaRPr lang="en-US" sz="2800" baseline="-25000" dirty="0">
                <a:solidFill>
                  <a:schemeClr val="accent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967738" y="2703916"/>
              <a:ext cx="1807044" cy="202075"/>
            </a:xfrm>
            <a:prstGeom prst="rect">
              <a:avLst/>
            </a:prstGeom>
            <a:ln w="19050" cmpd="sng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968417" y="3854231"/>
            <a:ext cx="5678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=</a:t>
            </a:r>
            <a:endParaRPr lang="en-US" sz="6000" dirty="0"/>
          </a:p>
        </p:txBody>
      </p:sp>
      <p:sp>
        <p:nvSpPr>
          <p:cNvPr id="65" name="TextBox 64"/>
          <p:cNvSpPr txBox="1"/>
          <p:nvPr/>
        </p:nvSpPr>
        <p:spPr>
          <a:xfrm>
            <a:off x="546970" y="2945930"/>
            <a:ext cx="9252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General</a:t>
            </a:r>
          </a:p>
          <a:p>
            <a:pPr algn="ctr"/>
            <a:r>
              <a:rPr lang="en-US" dirty="0" smtClean="0"/>
              <a:t>state</a:t>
            </a:r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4950673" y="2945930"/>
            <a:ext cx="3568015" cy="2252945"/>
            <a:chOff x="4950673" y="3953282"/>
            <a:chExt cx="3568015" cy="2252945"/>
          </a:xfrm>
        </p:grpSpPr>
        <p:sp>
          <p:nvSpPr>
            <p:cNvPr id="67" name="TextBox 66"/>
            <p:cNvSpPr txBox="1"/>
            <p:nvPr/>
          </p:nvSpPr>
          <p:spPr>
            <a:xfrm>
              <a:off x="6294992" y="5430734"/>
              <a:ext cx="575665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i</a:t>
              </a:r>
              <a:r>
                <a:rPr lang="en-US" sz="280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5063613" y="4709183"/>
              <a:ext cx="338821" cy="903522"/>
              <a:chOff x="5486400" y="3429000"/>
              <a:chExt cx="228600" cy="609600"/>
            </a:xfrm>
          </p:grpSpPr>
          <p:sp>
            <p:nvSpPr>
              <p:cNvPr id="82" name="Oval 81"/>
              <p:cNvSpPr/>
              <p:nvPr/>
            </p:nvSpPr>
            <p:spPr>
              <a:xfrm>
                <a:off x="5486400" y="3810000"/>
                <a:ext cx="228600" cy="228600"/>
              </a:xfrm>
              <a:prstGeom prst="ellipse">
                <a:avLst/>
              </a:prstGeom>
              <a:ln w="19050" cmpd="sng"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3" name="Straight Connector 82"/>
              <p:cNvCxnSpPr>
                <a:endCxn id="82" idx="0"/>
              </p:cNvCxnSpPr>
              <p:nvPr/>
            </p:nvCxnSpPr>
            <p:spPr>
              <a:xfrm>
                <a:off x="5600700" y="3429000"/>
                <a:ext cx="0" cy="381000"/>
              </a:xfrm>
              <a:prstGeom prst="line">
                <a:avLst/>
              </a:prstGeom>
              <a:ln w="1905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>
              <a:off x="6870657" y="4709183"/>
              <a:ext cx="338821" cy="903522"/>
              <a:chOff x="5486400" y="3429000"/>
              <a:chExt cx="228600" cy="609600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5486400" y="3810000"/>
                <a:ext cx="228600" cy="228600"/>
              </a:xfrm>
              <a:prstGeom prst="ellipse">
                <a:avLst/>
              </a:prstGeom>
              <a:ln w="19050" cmpd="sng"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</a:endParaRPr>
              </a:p>
            </p:txBody>
          </p:sp>
          <p:cxnSp>
            <p:nvCxnSpPr>
              <p:cNvPr id="81" name="Straight Connector 80"/>
              <p:cNvCxnSpPr>
                <a:endCxn id="80" idx="0"/>
              </p:cNvCxnSpPr>
              <p:nvPr/>
            </p:nvCxnSpPr>
            <p:spPr>
              <a:xfrm>
                <a:off x="5600700" y="3429000"/>
                <a:ext cx="0" cy="381000"/>
              </a:xfrm>
              <a:prstGeom prst="line">
                <a:avLst/>
              </a:prstGeom>
              <a:ln w="1905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TextBox 69"/>
            <p:cNvSpPr txBox="1"/>
            <p:nvPr/>
          </p:nvSpPr>
          <p:spPr>
            <a:xfrm>
              <a:off x="4950673" y="4184690"/>
              <a:ext cx="733142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1"/>
                  </a:solidFill>
                </a:rPr>
                <a:t>n</a:t>
              </a:r>
              <a:r>
                <a:rPr lang="en-US" sz="2800" baseline="-25000" dirty="0" smtClean="0">
                  <a:solidFill>
                    <a:schemeClr val="accent1"/>
                  </a:solidFill>
                </a:rPr>
                <a:t>1</a:t>
              </a:r>
              <a:endParaRPr lang="en-US" sz="2800" baseline="-25000" dirty="0">
                <a:solidFill>
                  <a:schemeClr val="accent1"/>
                </a:solidFill>
              </a:endParaRP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5967135" y="4709183"/>
              <a:ext cx="338821" cy="903522"/>
              <a:chOff x="5486400" y="3429000"/>
              <a:chExt cx="228600" cy="609600"/>
            </a:xfrm>
          </p:grpSpPr>
          <p:sp>
            <p:nvSpPr>
              <p:cNvPr id="78" name="Oval 77"/>
              <p:cNvSpPr/>
              <p:nvPr/>
            </p:nvSpPr>
            <p:spPr>
              <a:xfrm>
                <a:off x="5486400" y="3810000"/>
                <a:ext cx="228600" cy="228600"/>
              </a:xfrm>
              <a:prstGeom prst="ellipse">
                <a:avLst/>
              </a:prstGeom>
              <a:ln w="19050" cmpd="sng"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9" name="Straight Connector 78"/>
              <p:cNvCxnSpPr>
                <a:endCxn id="78" idx="0"/>
              </p:cNvCxnSpPr>
              <p:nvPr/>
            </p:nvCxnSpPr>
            <p:spPr>
              <a:xfrm>
                <a:off x="5600700" y="3429000"/>
                <a:ext cx="0" cy="381000"/>
              </a:xfrm>
              <a:prstGeom prst="line">
                <a:avLst/>
              </a:prstGeom>
              <a:ln w="1905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Straight Connector 71"/>
            <p:cNvCxnSpPr>
              <a:stCxn id="82" idx="6"/>
              <a:endCxn id="78" idx="2"/>
            </p:cNvCxnSpPr>
            <p:nvPr/>
          </p:nvCxnSpPr>
          <p:spPr>
            <a:xfrm>
              <a:off x="5402434" y="5443295"/>
              <a:ext cx="564701" cy="0"/>
            </a:xfrm>
            <a:prstGeom prst="line">
              <a:avLst/>
            </a:prstGeom>
            <a:ln w="19050" cmpd="sng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78" idx="6"/>
              <a:endCxn id="80" idx="2"/>
            </p:cNvCxnSpPr>
            <p:nvPr/>
          </p:nvCxnSpPr>
          <p:spPr>
            <a:xfrm>
              <a:off x="6305956" y="5443295"/>
              <a:ext cx="564701" cy="0"/>
            </a:xfrm>
            <a:prstGeom prst="line">
              <a:avLst/>
            </a:prstGeom>
            <a:ln w="19050" cmpd="sng"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5402434" y="5430734"/>
              <a:ext cx="575665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i</a:t>
              </a:r>
              <a:r>
                <a:rPr lang="en-US" sz="2800" baseline="-25000" dirty="0" smtClean="0">
                  <a:solidFill>
                    <a:srgbClr val="FF0000"/>
                  </a:solidFill>
                </a:rPr>
                <a:t>1</a:t>
              </a:r>
              <a:endParaRPr lang="en-US" sz="2800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854195" y="4184690"/>
              <a:ext cx="733142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1"/>
                  </a:solidFill>
                </a:rPr>
                <a:t>n</a:t>
              </a:r>
              <a:r>
                <a:rPr lang="en-US" sz="2800" baseline="-25000" dirty="0">
                  <a:solidFill>
                    <a:schemeClr val="accent1"/>
                  </a:solidFill>
                </a:rPr>
                <a:t>2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757717" y="4184690"/>
              <a:ext cx="733142" cy="775493"/>
            </a:xfrm>
            <a:prstGeom prst="rect">
              <a:avLst/>
            </a:prstGeom>
            <a:noFill/>
            <a:ln w="19050" cmpd="sng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1"/>
                  </a:solidFill>
                </a:rPr>
                <a:t>n</a:t>
              </a:r>
              <a:r>
                <a:rPr lang="en-US" sz="2800" baseline="-25000" dirty="0" smtClean="0">
                  <a:solidFill>
                    <a:schemeClr val="accent1"/>
                  </a:solidFill>
                </a:rPr>
                <a:t>3</a:t>
              </a:r>
              <a:endParaRPr lang="en-US" sz="2800" baseline="-25000" dirty="0">
                <a:solidFill>
                  <a:schemeClr val="accent1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910829" y="3953282"/>
              <a:ext cx="60785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MPS</a:t>
              </a:r>
              <a:endParaRPr lang="en-US" dirty="0"/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684250" y="5546547"/>
            <a:ext cx="1854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# parameters</a:t>
            </a:r>
            <a:endParaRPr lang="en-US" sz="2400" dirty="0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136" y="5465598"/>
            <a:ext cx="2971800" cy="53340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3908111" y="6106000"/>
            <a:ext cx="445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if quantum state satisfies area law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0385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53" grpId="0" animBg="1"/>
      <p:bldP spid="54" grpId="0" animBg="1"/>
      <p:bldP spid="55" grpId="0" animBg="1"/>
      <p:bldP spid="64" grpId="0"/>
      <p:bldP spid="65" grpId="0" animBg="1"/>
      <p:bldP spid="85" grpId="0"/>
      <p:bldP spid="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libri"/>
                <a:cs typeface="Calibri"/>
              </a:rPr>
              <a:t>Families of tensor networks</a:t>
            </a:r>
            <a:endParaRPr lang="en-US" dirty="0">
              <a:latin typeface="Calibri"/>
              <a:cs typeface="Calibri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19331" y="3140733"/>
            <a:ext cx="6961879" cy="1345423"/>
            <a:chOff x="1109726" y="5256584"/>
            <a:chExt cx="6961879" cy="1345423"/>
          </a:xfrm>
        </p:grpSpPr>
        <p:grpSp>
          <p:nvGrpSpPr>
            <p:cNvPr id="5" name="Group 4"/>
            <p:cNvGrpSpPr/>
            <p:nvPr/>
          </p:nvGrpSpPr>
          <p:grpSpPr>
            <a:xfrm>
              <a:off x="1109726" y="5256584"/>
              <a:ext cx="2567032" cy="1345423"/>
              <a:chOff x="5187813" y="1364904"/>
              <a:chExt cx="2794604" cy="1507067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5187813" y="2262371"/>
                <a:ext cx="1828800" cy="609600"/>
                <a:chOff x="5486400" y="3266420"/>
                <a:chExt cx="1828800" cy="609600"/>
              </a:xfrm>
            </p:grpSpPr>
            <p:grpSp>
              <p:nvGrpSpPr>
                <p:cNvPr id="41" name="Group 40"/>
                <p:cNvGrpSpPr/>
                <p:nvPr/>
              </p:nvGrpSpPr>
              <p:grpSpPr>
                <a:xfrm>
                  <a:off x="54864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51" name="Oval 50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2" name="Straight Connector 51"/>
                  <p:cNvCxnSpPr>
                    <a:endCxn id="51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" name="Group 41"/>
                <p:cNvGrpSpPr/>
                <p:nvPr/>
              </p:nvGrpSpPr>
              <p:grpSpPr>
                <a:xfrm>
                  <a:off x="60960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49" name="Oval 48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0" name="Straight Connector 49"/>
                  <p:cNvCxnSpPr>
                    <a:endCxn id="49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" name="Group 42"/>
                <p:cNvGrpSpPr/>
                <p:nvPr/>
              </p:nvGrpSpPr>
              <p:grpSpPr>
                <a:xfrm>
                  <a:off x="67056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47" name="Oval 46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>
                        <a:solidFill>
                          <a:srgbClr val="FF0000"/>
                        </a:solidFill>
                      </a:ln>
                    </a:endParaRPr>
                  </a:p>
                </p:txBody>
              </p:sp>
              <p:cxnSp>
                <p:nvCxnSpPr>
                  <p:cNvPr id="48" name="Straight Connector 47"/>
                  <p:cNvCxnSpPr>
                    <a:endCxn id="47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4" name="Straight Connector 43"/>
                <p:cNvCxnSpPr>
                  <a:stCxn id="51" idx="6"/>
                  <a:endCxn id="49" idx="2"/>
                </p:cNvCxnSpPr>
                <p:nvPr/>
              </p:nvCxnSpPr>
              <p:spPr>
                <a:xfrm>
                  <a:off x="5715000" y="37617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>
                  <a:stCxn id="49" idx="6"/>
                  <a:endCxn id="47" idx="2"/>
                </p:cNvCxnSpPr>
                <p:nvPr/>
              </p:nvCxnSpPr>
              <p:spPr>
                <a:xfrm>
                  <a:off x="6324600" y="37617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>
                  <a:off x="6934200" y="37744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8"/>
              <p:cNvGrpSpPr/>
              <p:nvPr/>
            </p:nvGrpSpPr>
            <p:grpSpPr>
              <a:xfrm>
                <a:off x="5645013" y="1771304"/>
                <a:ext cx="1828800" cy="609600"/>
                <a:chOff x="5486400" y="3266420"/>
                <a:chExt cx="1828800" cy="609600"/>
              </a:xfrm>
            </p:grpSpPr>
            <p:grpSp>
              <p:nvGrpSpPr>
                <p:cNvPr id="29" name="Group 28"/>
                <p:cNvGrpSpPr/>
                <p:nvPr/>
              </p:nvGrpSpPr>
              <p:grpSpPr>
                <a:xfrm>
                  <a:off x="54864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39" name="Oval 38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0" name="Straight Connector 39"/>
                  <p:cNvCxnSpPr>
                    <a:endCxn id="39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Group 29"/>
                <p:cNvGrpSpPr/>
                <p:nvPr/>
              </p:nvGrpSpPr>
              <p:grpSpPr>
                <a:xfrm>
                  <a:off x="60960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37" name="Oval 36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8" name="Straight Connector 37"/>
                  <p:cNvCxnSpPr>
                    <a:endCxn id="37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" name="Group 30"/>
                <p:cNvGrpSpPr/>
                <p:nvPr/>
              </p:nvGrpSpPr>
              <p:grpSpPr>
                <a:xfrm>
                  <a:off x="67056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>
                        <a:solidFill>
                          <a:srgbClr val="FF0000"/>
                        </a:solidFill>
                      </a:ln>
                    </a:endParaRPr>
                  </a:p>
                </p:txBody>
              </p:sp>
              <p:cxnSp>
                <p:nvCxnSpPr>
                  <p:cNvPr id="36" name="Straight Connector 35"/>
                  <p:cNvCxnSpPr>
                    <a:endCxn id="35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2" name="Straight Connector 31"/>
                <p:cNvCxnSpPr>
                  <a:stCxn id="39" idx="6"/>
                  <a:endCxn id="37" idx="2"/>
                </p:cNvCxnSpPr>
                <p:nvPr/>
              </p:nvCxnSpPr>
              <p:spPr>
                <a:xfrm>
                  <a:off x="5715000" y="37617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>
                  <a:stCxn id="37" idx="6"/>
                  <a:endCxn id="35" idx="2"/>
                </p:cNvCxnSpPr>
                <p:nvPr/>
              </p:nvCxnSpPr>
              <p:spPr>
                <a:xfrm>
                  <a:off x="6324600" y="37617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6934200" y="37744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9"/>
              <p:cNvGrpSpPr/>
              <p:nvPr/>
            </p:nvGrpSpPr>
            <p:grpSpPr>
              <a:xfrm>
                <a:off x="6153617" y="1364904"/>
                <a:ext cx="1828800" cy="609600"/>
                <a:chOff x="5486400" y="3266420"/>
                <a:chExt cx="1828800" cy="609600"/>
              </a:xfrm>
            </p:grpSpPr>
            <p:grpSp>
              <p:nvGrpSpPr>
                <p:cNvPr id="17" name="Group 16"/>
                <p:cNvGrpSpPr/>
                <p:nvPr/>
              </p:nvGrpSpPr>
              <p:grpSpPr>
                <a:xfrm>
                  <a:off x="54864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27" name="Oval 26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8" name="Straight Connector 27"/>
                  <p:cNvCxnSpPr>
                    <a:endCxn id="27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" name="Group 17"/>
                <p:cNvGrpSpPr/>
                <p:nvPr/>
              </p:nvGrpSpPr>
              <p:grpSpPr>
                <a:xfrm>
                  <a:off x="60960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25" name="Oval 24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6" name="Straight Connector 25"/>
                  <p:cNvCxnSpPr>
                    <a:endCxn id="25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Group 18"/>
                <p:cNvGrpSpPr/>
                <p:nvPr/>
              </p:nvGrpSpPr>
              <p:grpSpPr>
                <a:xfrm>
                  <a:off x="6705600" y="3266420"/>
                  <a:ext cx="228600" cy="609600"/>
                  <a:chOff x="5486400" y="3429000"/>
                  <a:chExt cx="228600" cy="609600"/>
                </a:xfrm>
              </p:grpSpPr>
              <p:sp>
                <p:nvSpPr>
                  <p:cNvPr id="23" name="Oval 22"/>
                  <p:cNvSpPr/>
                  <p:nvPr/>
                </p:nvSpPr>
                <p:spPr>
                  <a:xfrm>
                    <a:off x="5486400" y="3810000"/>
                    <a:ext cx="228600" cy="228600"/>
                  </a:xfrm>
                  <a:prstGeom prst="ellips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3">
                    <a:schemeClr val="dk1"/>
                  </a:fillRef>
                  <a:effectRef idx="2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>
                        <a:solidFill>
                          <a:srgbClr val="FF0000"/>
                        </a:solidFill>
                      </a:ln>
                    </a:endParaRPr>
                  </a:p>
                </p:txBody>
              </p:sp>
              <p:cxnSp>
                <p:nvCxnSpPr>
                  <p:cNvPr id="24" name="Straight Connector 23"/>
                  <p:cNvCxnSpPr>
                    <a:endCxn id="23" idx="0"/>
                  </p:cNvCxnSpPr>
                  <p:nvPr/>
                </p:nvCxnSpPr>
                <p:spPr>
                  <a:xfrm>
                    <a:off x="5600700" y="3429000"/>
                    <a:ext cx="0" cy="381000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0" name="Straight Connector 19"/>
                <p:cNvCxnSpPr>
                  <a:stCxn id="27" idx="6"/>
                  <a:endCxn id="25" idx="2"/>
                </p:cNvCxnSpPr>
                <p:nvPr/>
              </p:nvCxnSpPr>
              <p:spPr>
                <a:xfrm>
                  <a:off x="5715000" y="37617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>
                  <a:stCxn id="25" idx="6"/>
                  <a:endCxn id="23" idx="2"/>
                </p:cNvCxnSpPr>
                <p:nvPr/>
              </p:nvCxnSpPr>
              <p:spPr>
                <a:xfrm>
                  <a:off x="6324600" y="37617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6934200" y="3774420"/>
                  <a:ext cx="381000" cy="0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Straight Connector 10"/>
              <p:cNvCxnSpPr/>
              <p:nvPr/>
            </p:nvCxnSpPr>
            <p:spPr>
              <a:xfrm flipH="1">
                <a:off x="5463757" y="2380904"/>
                <a:ext cx="295556" cy="329423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27" idx="3"/>
                <a:endCxn id="39" idx="6"/>
              </p:cNvCxnSpPr>
              <p:nvPr/>
            </p:nvCxnSpPr>
            <p:spPr>
              <a:xfrm flipH="1">
                <a:off x="5873613" y="1941026"/>
                <a:ext cx="313482" cy="325578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>
                <a:stCxn id="25" idx="3"/>
                <a:endCxn id="37" idx="6"/>
              </p:cNvCxnSpPr>
              <p:nvPr/>
            </p:nvCxnSpPr>
            <p:spPr>
              <a:xfrm flipH="1">
                <a:off x="6483213" y="1941026"/>
                <a:ext cx="313482" cy="325578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>
                <a:stCxn id="23" idx="3"/>
                <a:endCxn id="35" idx="6"/>
              </p:cNvCxnSpPr>
              <p:nvPr/>
            </p:nvCxnSpPr>
            <p:spPr>
              <a:xfrm flipH="1">
                <a:off x="7092813" y="1941026"/>
                <a:ext cx="313482" cy="325578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stCxn id="35" idx="4"/>
                <a:endCxn id="47" idx="6"/>
              </p:cNvCxnSpPr>
              <p:nvPr/>
            </p:nvCxnSpPr>
            <p:spPr>
              <a:xfrm flipH="1">
                <a:off x="6635613" y="2380904"/>
                <a:ext cx="342900" cy="376767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37" idx="4"/>
                <a:endCxn id="49" idx="6"/>
              </p:cNvCxnSpPr>
              <p:nvPr/>
            </p:nvCxnSpPr>
            <p:spPr>
              <a:xfrm flipH="1">
                <a:off x="6026013" y="2380904"/>
                <a:ext cx="342900" cy="376767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/>
            <p:cNvSpPr txBox="1"/>
            <p:nvPr/>
          </p:nvSpPr>
          <p:spPr>
            <a:xfrm>
              <a:off x="4372831" y="5645340"/>
              <a:ext cx="36779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Tensor Product State (PEPS)</a:t>
              </a:r>
              <a:endParaRPr lang="en-US" sz="2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72831" y="6058940"/>
              <a:ext cx="36987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nD</a:t>
              </a:r>
              <a:r>
                <a:rPr lang="en-US" dirty="0" smtClean="0"/>
                <a:t> entanglement for gapped systems</a:t>
              </a:r>
              <a:endParaRPr lang="en-US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145517" y="5392840"/>
            <a:ext cx="7309507" cy="854813"/>
            <a:chOff x="1014532" y="3899069"/>
            <a:chExt cx="7309507" cy="854813"/>
          </a:xfrm>
        </p:grpSpPr>
        <p:sp>
          <p:nvSpPr>
            <p:cNvPr id="55" name="TextBox 54"/>
            <p:cNvSpPr txBox="1"/>
            <p:nvPr/>
          </p:nvSpPr>
          <p:spPr>
            <a:xfrm>
              <a:off x="5750905" y="3899069"/>
              <a:ext cx="9432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MERA</a:t>
              </a:r>
              <a:endParaRPr lang="en-US" sz="2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266518" y="4360734"/>
              <a:ext cx="40575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1D/</a:t>
              </a:r>
              <a:r>
                <a:rPr lang="en-US" dirty="0" err="1" smtClean="0"/>
                <a:t>nD</a:t>
              </a:r>
              <a:r>
                <a:rPr lang="en-US" dirty="0" smtClean="0"/>
                <a:t> entanglement for gapless systems</a:t>
              </a: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1014532" y="3926151"/>
              <a:ext cx="2687757" cy="827731"/>
              <a:chOff x="1014532" y="3926151"/>
              <a:chExt cx="2687757" cy="827731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1014532" y="4618353"/>
                <a:ext cx="2687757" cy="135529"/>
                <a:chOff x="660400" y="4317786"/>
                <a:chExt cx="2687757" cy="135529"/>
              </a:xfrm>
            </p:grpSpPr>
            <p:sp>
              <p:nvSpPr>
                <p:cNvPr id="77" name="Oval 76"/>
                <p:cNvSpPr/>
                <p:nvPr/>
              </p:nvSpPr>
              <p:spPr>
                <a:xfrm>
                  <a:off x="1936515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77"/>
                <p:cNvSpPr/>
                <p:nvPr/>
              </p:nvSpPr>
              <p:spPr>
                <a:xfrm>
                  <a:off x="2574573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FF0000"/>
                      </a:solidFill>
                    </a:ln>
                  </a:endParaRPr>
                </a:p>
              </p:txBody>
            </p:sp>
            <p:sp>
              <p:nvSpPr>
                <p:cNvPr id="79" name="Oval 78"/>
                <p:cNvSpPr/>
                <p:nvPr/>
              </p:nvSpPr>
              <p:spPr>
                <a:xfrm>
                  <a:off x="2255544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/>
                <p:cNvSpPr/>
                <p:nvPr/>
              </p:nvSpPr>
              <p:spPr>
                <a:xfrm>
                  <a:off x="2893602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FF0000"/>
                      </a:solidFill>
                    </a:ln>
                  </a:endParaRPr>
                </a:p>
              </p:txBody>
            </p:sp>
            <p:sp>
              <p:nvSpPr>
                <p:cNvPr id="81" name="Oval 80"/>
                <p:cNvSpPr/>
                <p:nvPr/>
              </p:nvSpPr>
              <p:spPr>
                <a:xfrm>
                  <a:off x="660400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Oval 81"/>
                <p:cNvSpPr/>
                <p:nvPr/>
              </p:nvSpPr>
              <p:spPr>
                <a:xfrm>
                  <a:off x="1298457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FF0000"/>
                      </a:solidFill>
                    </a:ln>
                  </a:endParaRPr>
                </a:p>
              </p:txBody>
            </p:sp>
            <p:sp>
              <p:nvSpPr>
                <p:cNvPr id="83" name="Oval 82"/>
                <p:cNvSpPr/>
                <p:nvPr/>
              </p:nvSpPr>
              <p:spPr>
                <a:xfrm>
                  <a:off x="979429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83"/>
                <p:cNvSpPr/>
                <p:nvPr/>
              </p:nvSpPr>
              <p:spPr>
                <a:xfrm>
                  <a:off x="1617486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FF0000"/>
                      </a:solidFill>
                    </a:ln>
                  </a:endParaRPr>
                </a:p>
              </p:txBody>
            </p:sp>
            <p:sp>
              <p:nvSpPr>
                <p:cNvPr id="85" name="Oval 84"/>
                <p:cNvSpPr/>
                <p:nvPr/>
              </p:nvSpPr>
              <p:spPr>
                <a:xfrm>
                  <a:off x="3212628" y="4317786"/>
                  <a:ext cx="135529" cy="135529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FF0000"/>
                      </a:solidFill>
                    </a:ln>
                  </a:endParaRPr>
                </a:p>
              </p:txBody>
            </p:sp>
          </p:grpSp>
          <p:sp>
            <p:nvSpPr>
              <p:cNvPr id="59" name="Rectangle 58"/>
              <p:cNvSpPr/>
              <p:nvPr/>
            </p:nvSpPr>
            <p:spPr>
              <a:xfrm>
                <a:off x="1774678" y="4297234"/>
                <a:ext cx="196940" cy="198566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754605" y="4297234"/>
                <a:ext cx="196940" cy="198566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/>
              <p:cNvSpPr/>
              <p:nvPr/>
            </p:nvSpPr>
            <p:spPr>
              <a:xfrm>
                <a:off x="1283288" y="3926151"/>
                <a:ext cx="225306" cy="231552"/>
              </a:xfrm>
              <a:prstGeom prst="triangle">
                <a:avLst/>
              </a:prstGeom>
              <a:solidFill>
                <a:srgbClr val="008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Isosceles Triangle 61"/>
              <p:cNvSpPr/>
              <p:nvPr/>
            </p:nvSpPr>
            <p:spPr>
              <a:xfrm>
                <a:off x="2245759" y="3926151"/>
                <a:ext cx="225306" cy="231552"/>
              </a:xfrm>
              <a:prstGeom prst="triangle">
                <a:avLst/>
              </a:prstGeom>
              <a:solidFill>
                <a:srgbClr val="008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Isosceles Triangle 62"/>
              <p:cNvSpPr/>
              <p:nvPr/>
            </p:nvSpPr>
            <p:spPr>
              <a:xfrm>
                <a:off x="3202605" y="3926151"/>
                <a:ext cx="225306" cy="231552"/>
              </a:xfrm>
              <a:prstGeom prst="triangle">
                <a:avLst/>
              </a:prstGeom>
              <a:solidFill>
                <a:srgbClr val="0080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4" name="Elbow Connector 63"/>
              <p:cNvCxnSpPr>
                <a:stCxn id="81" idx="0"/>
                <a:endCxn id="61" idx="3"/>
              </p:cNvCxnSpPr>
              <p:nvPr/>
            </p:nvCxnSpPr>
            <p:spPr>
              <a:xfrm rot="5400000" flipH="1" flipV="1">
                <a:off x="1008794" y="4231206"/>
                <a:ext cx="460650" cy="313644"/>
              </a:xfrm>
              <a:prstGeom prst="bentConnector3">
                <a:avLst>
                  <a:gd name="adj1" fmla="val 14159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>
                <a:stCxn id="83" idx="0"/>
                <a:endCxn id="61" idx="3"/>
              </p:cNvCxnSpPr>
              <p:nvPr/>
            </p:nvCxnSpPr>
            <p:spPr>
              <a:xfrm flipH="1" flipV="1">
                <a:off x="1395941" y="4157703"/>
                <a:ext cx="0" cy="460650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Elbow Connector 65"/>
              <p:cNvCxnSpPr>
                <a:stCxn id="82" idx="0"/>
                <a:endCxn id="59" idx="2"/>
              </p:cNvCxnSpPr>
              <p:nvPr/>
            </p:nvCxnSpPr>
            <p:spPr>
              <a:xfrm rot="5400000" flipH="1" flipV="1">
                <a:off x="1735475" y="4480680"/>
                <a:ext cx="122553" cy="152794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Elbow Connector 66"/>
              <p:cNvCxnSpPr>
                <a:stCxn id="79" idx="0"/>
                <a:endCxn id="60" idx="2"/>
              </p:cNvCxnSpPr>
              <p:nvPr/>
            </p:nvCxnSpPr>
            <p:spPr>
              <a:xfrm rot="5400000" flipH="1" flipV="1">
                <a:off x="2703982" y="4469260"/>
                <a:ext cx="122553" cy="175634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Elbow Connector 67"/>
              <p:cNvCxnSpPr>
                <a:stCxn id="78" idx="0"/>
                <a:endCxn id="60" idx="2"/>
              </p:cNvCxnSpPr>
              <p:nvPr/>
            </p:nvCxnSpPr>
            <p:spPr>
              <a:xfrm rot="16200000" flipV="1">
                <a:off x="2863497" y="4485379"/>
                <a:ext cx="122553" cy="143395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Elbow Connector 68"/>
              <p:cNvCxnSpPr>
                <a:endCxn id="63" idx="3"/>
              </p:cNvCxnSpPr>
              <p:nvPr/>
            </p:nvCxnSpPr>
            <p:spPr>
              <a:xfrm rot="16200000" flipV="1">
                <a:off x="3247489" y="4225473"/>
                <a:ext cx="460651" cy="325111"/>
              </a:xfrm>
              <a:prstGeom prst="bentConnector3">
                <a:avLst>
                  <a:gd name="adj1" fmla="val 15538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>
                <a:stCxn id="63" idx="3"/>
                <a:endCxn id="80" idx="0"/>
              </p:cNvCxnSpPr>
              <p:nvPr/>
            </p:nvCxnSpPr>
            <p:spPr>
              <a:xfrm>
                <a:off x="3315258" y="4157703"/>
                <a:ext cx="241" cy="460650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stCxn id="62" idx="3"/>
                <a:endCxn id="77" idx="0"/>
              </p:cNvCxnSpPr>
              <p:nvPr/>
            </p:nvCxnSpPr>
            <p:spPr>
              <a:xfrm>
                <a:off x="2358412" y="4157703"/>
                <a:ext cx="0" cy="460650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Elbow Connector 71"/>
              <p:cNvCxnSpPr>
                <a:stCxn id="84" idx="0"/>
                <a:endCxn id="59" idx="2"/>
              </p:cNvCxnSpPr>
              <p:nvPr/>
            </p:nvCxnSpPr>
            <p:spPr>
              <a:xfrm rot="16200000" flipV="1">
                <a:off x="1894990" y="4473959"/>
                <a:ext cx="122553" cy="166235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Elbow Connector 72"/>
              <p:cNvCxnSpPr>
                <a:stCxn id="59" idx="0"/>
                <a:endCxn id="61" idx="3"/>
              </p:cNvCxnSpPr>
              <p:nvPr/>
            </p:nvCxnSpPr>
            <p:spPr>
              <a:xfrm rot="16200000" flipV="1">
                <a:off x="1564780" y="3988865"/>
                <a:ext cx="139531" cy="477207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Elbow Connector 73"/>
              <p:cNvCxnSpPr>
                <a:stCxn id="62" idx="3"/>
                <a:endCxn id="59" idx="0"/>
              </p:cNvCxnSpPr>
              <p:nvPr/>
            </p:nvCxnSpPr>
            <p:spPr>
              <a:xfrm rot="5400000">
                <a:off x="2046015" y="3984836"/>
                <a:ext cx="139531" cy="485264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Elbow Connector 74"/>
              <p:cNvCxnSpPr>
                <a:stCxn id="60" idx="0"/>
                <a:endCxn id="62" idx="3"/>
              </p:cNvCxnSpPr>
              <p:nvPr/>
            </p:nvCxnSpPr>
            <p:spPr>
              <a:xfrm rot="16200000" flipV="1">
                <a:off x="2535979" y="3980137"/>
                <a:ext cx="139531" cy="494663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Elbow Connector 75"/>
              <p:cNvCxnSpPr>
                <a:stCxn id="63" idx="3"/>
                <a:endCxn id="60" idx="0"/>
              </p:cNvCxnSpPr>
              <p:nvPr/>
            </p:nvCxnSpPr>
            <p:spPr>
              <a:xfrm rot="5400000">
                <a:off x="3014402" y="3996377"/>
                <a:ext cx="139531" cy="462183"/>
              </a:xfrm>
              <a:prstGeom prst="bentConnector3">
                <a:avLst>
                  <a:gd name="adj1" fmla="val 50000"/>
                </a:avLst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Group 85"/>
          <p:cNvGrpSpPr/>
          <p:nvPr/>
        </p:nvGrpSpPr>
        <p:grpSpPr>
          <a:xfrm>
            <a:off x="1232421" y="1411848"/>
            <a:ext cx="7293403" cy="1160513"/>
            <a:chOff x="1224008" y="2254419"/>
            <a:chExt cx="7293403" cy="1160513"/>
          </a:xfrm>
        </p:grpSpPr>
        <p:grpSp>
          <p:nvGrpSpPr>
            <p:cNvPr id="87" name="Group 86"/>
            <p:cNvGrpSpPr/>
            <p:nvPr/>
          </p:nvGrpSpPr>
          <p:grpSpPr>
            <a:xfrm>
              <a:off x="1224008" y="2254419"/>
              <a:ext cx="7293403" cy="791181"/>
              <a:chOff x="1350990" y="2254419"/>
              <a:chExt cx="7293403" cy="791181"/>
            </a:xfrm>
          </p:grpSpPr>
          <p:grpSp>
            <p:nvGrpSpPr>
              <p:cNvPr id="89" name="Group 88"/>
              <p:cNvGrpSpPr>
                <a:grpSpLocks noChangeAspect="1"/>
              </p:cNvGrpSpPr>
              <p:nvPr/>
            </p:nvGrpSpPr>
            <p:grpSpPr>
              <a:xfrm>
                <a:off x="1350990" y="2314578"/>
                <a:ext cx="2436561" cy="537034"/>
                <a:chOff x="645022" y="2299523"/>
                <a:chExt cx="3045701" cy="671292"/>
              </a:xfrm>
            </p:grpSpPr>
            <p:sp>
              <p:nvSpPr>
                <p:cNvPr id="93" name="Oval 92"/>
                <p:cNvSpPr/>
                <p:nvPr/>
              </p:nvSpPr>
              <p:spPr>
                <a:xfrm>
                  <a:off x="645022" y="2631994"/>
                  <a:ext cx="338821" cy="338821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2452066" y="2631994"/>
                  <a:ext cx="338821" cy="338821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FF0000"/>
                      </a:solidFill>
                    </a:ln>
                  </a:endParaRPr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1548544" y="2631994"/>
                  <a:ext cx="338821" cy="338821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96" name="Straight Connector 95"/>
                <p:cNvCxnSpPr>
                  <a:stCxn id="93" idx="6"/>
                  <a:endCxn id="95" idx="2"/>
                </p:cNvCxnSpPr>
                <p:nvPr/>
              </p:nvCxnSpPr>
              <p:spPr>
                <a:xfrm>
                  <a:off x="983843" y="2801405"/>
                  <a:ext cx="564701" cy="0"/>
                </a:xfrm>
                <a:prstGeom prst="line">
                  <a:avLst/>
                </a:prstGeom>
                <a:ln w="19050" cmpd="sng">
                  <a:solidFill>
                    <a:srgbClr val="FF66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>
                  <a:stCxn id="95" idx="6"/>
                  <a:endCxn id="94" idx="2"/>
                </p:cNvCxnSpPr>
                <p:nvPr/>
              </p:nvCxnSpPr>
              <p:spPr>
                <a:xfrm>
                  <a:off x="1887365" y="2801405"/>
                  <a:ext cx="564701" cy="0"/>
                </a:xfrm>
                <a:prstGeom prst="line">
                  <a:avLst/>
                </a:prstGeom>
                <a:ln w="19050" cmpd="sng">
                  <a:solidFill>
                    <a:srgbClr val="FF66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>
                  <a:endCxn id="93" idx="0"/>
                </p:cNvCxnSpPr>
                <p:nvPr/>
              </p:nvCxnSpPr>
              <p:spPr>
                <a:xfrm>
                  <a:off x="814433" y="2299523"/>
                  <a:ext cx="0" cy="332471"/>
                </a:xfrm>
                <a:prstGeom prst="line">
                  <a:avLst/>
                </a:prstGeom>
                <a:ln w="190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>
                  <a:endCxn id="94" idx="0"/>
                </p:cNvCxnSpPr>
                <p:nvPr/>
              </p:nvCxnSpPr>
              <p:spPr>
                <a:xfrm>
                  <a:off x="2621477" y="2299523"/>
                  <a:ext cx="0" cy="332471"/>
                </a:xfrm>
                <a:prstGeom prst="line">
                  <a:avLst/>
                </a:prstGeom>
                <a:ln w="190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>
                  <a:endCxn id="95" idx="0"/>
                </p:cNvCxnSpPr>
                <p:nvPr/>
              </p:nvCxnSpPr>
              <p:spPr>
                <a:xfrm>
                  <a:off x="1717955" y="2299523"/>
                  <a:ext cx="0" cy="332471"/>
                </a:xfrm>
                <a:prstGeom prst="line">
                  <a:avLst/>
                </a:prstGeom>
                <a:ln w="190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Oval 100"/>
                <p:cNvSpPr/>
                <p:nvPr/>
              </p:nvSpPr>
              <p:spPr>
                <a:xfrm>
                  <a:off x="3351902" y="2631994"/>
                  <a:ext cx="338821" cy="338821"/>
                </a:xfrm>
                <a:prstGeom prst="ellipse">
                  <a:avLst/>
                </a:prstGeom>
                <a:ln w="19050" cmpd="sng"/>
              </p:spPr>
              <p:style>
                <a:lnRef idx="1">
                  <a:schemeClr val="dk1"/>
                </a:lnRef>
                <a:fillRef idx="3">
                  <a:schemeClr val="dk1"/>
                </a:fillRef>
                <a:effectRef idx="2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FF0000"/>
                      </a:solidFill>
                    </a:ln>
                  </a:endParaRPr>
                </a:p>
              </p:txBody>
            </p:sp>
            <p:cxnSp>
              <p:nvCxnSpPr>
                <p:cNvPr id="102" name="Straight Connector 101"/>
                <p:cNvCxnSpPr>
                  <a:stCxn id="94" idx="6"/>
                  <a:endCxn id="101" idx="2"/>
                </p:cNvCxnSpPr>
                <p:nvPr/>
              </p:nvCxnSpPr>
              <p:spPr>
                <a:xfrm>
                  <a:off x="2790887" y="2801405"/>
                  <a:ext cx="561015" cy="0"/>
                </a:xfrm>
                <a:prstGeom prst="line">
                  <a:avLst/>
                </a:prstGeom>
                <a:ln w="19050" cmpd="sng">
                  <a:solidFill>
                    <a:srgbClr val="FF66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>
                  <a:endCxn id="101" idx="0"/>
                </p:cNvCxnSpPr>
                <p:nvPr/>
              </p:nvCxnSpPr>
              <p:spPr>
                <a:xfrm>
                  <a:off x="3521313" y="2299523"/>
                  <a:ext cx="0" cy="332471"/>
                </a:xfrm>
                <a:prstGeom prst="line">
                  <a:avLst/>
                </a:prstGeom>
                <a:ln w="190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0" name="TextBox 89"/>
              <p:cNvSpPr txBox="1"/>
              <p:nvPr/>
            </p:nvSpPr>
            <p:spPr>
              <a:xfrm>
                <a:off x="4792257" y="2254419"/>
                <a:ext cx="38521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Matrix Product State (DMRG)</a:t>
                </a:r>
                <a:endParaRPr lang="en-US" sz="2400" dirty="0"/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4792257" y="2676268"/>
                <a:ext cx="36984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1D entanglement for gapped systems</a:t>
                </a:r>
                <a:endParaRPr lang="en-US" dirty="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7021599" y="3045600"/>
              <a:ext cx="1416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White (1993)</a:t>
              </a:r>
              <a:endParaRPr lang="en-US" dirty="0"/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6040913" y="4246849"/>
            <a:ext cx="2411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Verstraete</a:t>
            </a:r>
            <a:r>
              <a:rPr lang="en-US" dirty="0" smtClean="0"/>
              <a:t>, </a:t>
            </a:r>
            <a:r>
              <a:rPr lang="en-US" dirty="0" err="1" smtClean="0"/>
              <a:t>Cirac</a:t>
            </a:r>
            <a:r>
              <a:rPr lang="en-US" dirty="0" smtClean="0"/>
              <a:t> (2004)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7138607" y="6129271"/>
            <a:ext cx="1313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Vidal (2007)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4582436" y="2613779"/>
            <a:ext cx="402653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Standard method for strongly interacting</a:t>
            </a:r>
          </a:p>
          <a:p>
            <a:pPr algn="ctr"/>
            <a:r>
              <a:rPr lang="en-US" dirty="0" err="1" smtClean="0"/>
              <a:t>ab</a:t>
            </a:r>
            <a:r>
              <a:rPr lang="en-US" dirty="0" smtClean="0"/>
              <a:t>-initio quantum chemistry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4530429" y="4638026"/>
            <a:ext cx="413057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Increasingly applied to strongly correlated</a:t>
            </a:r>
          </a:p>
          <a:p>
            <a:pPr algn="ctr"/>
            <a:r>
              <a:rPr lang="en-US" dirty="0" smtClean="0"/>
              <a:t>electron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262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/>
      <p:bldP spid="106" grpId="0" animBg="1"/>
      <p:bldP spid="10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</a:t>
            </a:r>
            <a:r>
              <a:rPr lang="en-US" dirty="0" err="1" smtClean="0"/>
              <a:t>b</a:t>
            </a:r>
            <a:r>
              <a:rPr lang="en-US" dirty="0" smtClean="0"/>
              <a:t>-initio DMRG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53253"/>
          <a:stretch/>
        </p:blipFill>
        <p:spPr>
          <a:xfrm>
            <a:off x="2294245" y="1768855"/>
            <a:ext cx="4829069" cy="1429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9361" y="1307190"/>
            <a:ext cx="4047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map each orbital onto a tensor</a:t>
            </a:r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484" y="4594842"/>
            <a:ext cx="6116320" cy="7924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977" y="5825191"/>
            <a:ext cx="5120640" cy="8712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t="61267"/>
          <a:stretch/>
        </p:blipFill>
        <p:spPr>
          <a:xfrm>
            <a:off x="2294245" y="3198208"/>
            <a:ext cx="4829069" cy="118428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87219" y="5387322"/>
            <a:ext cx="5788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minimize energy of complicated Hamiltonian</a:t>
            </a:r>
          </a:p>
        </p:txBody>
      </p:sp>
    </p:spTree>
    <p:extLst>
      <p:ext uri="{BB962C8B-B14F-4D97-AF65-F5344CB8AC3E}">
        <p14:creationId xmlns:p14="http://schemas.microsoft.com/office/powerpoint/2010/main" val="3563409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Quantum (density matrix) embedding</a:t>
            </a:r>
            <a:endParaRPr lang="en-US" dirty="0"/>
          </a:p>
        </p:txBody>
      </p:sp>
      <p:grpSp>
        <p:nvGrpSpPr>
          <p:cNvPr id="103" name="Group 102"/>
          <p:cNvGrpSpPr/>
          <p:nvPr/>
        </p:nvGrpSpPr>
        <p:grpSpPr>
          <a:xfrm>
            <a:off x="5629471" y="2618974"/>
            <a:ext cx="1703080" cy="1218589"/>
            <a:chOff x="5629471" y="2618974"/>
            <a:chExt cx="1703080" cy="1218589"/>
          </a:xfrm>
        </p:grpSpPr>
        <p:sp>
          <p:nvSpPr>
            <p:cNvPr id="41" name="Cloud 40"/>
            <p:cNvSpPr/>
            <p:nvPr/>
          </p:nvSpPr>
          <p:spPr>
            <a:xfrm>
              <a:off x="5629471" y="2618974"/>
              <a:ext cx="1703080" cy="1218589"/>
            </a:xfrm>
            <a:prstGeom prst="cloud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</a:gradFill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6148722" y="329895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6148722" y="293319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6514482" y="293319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6514482" y="329895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7" name="Rectangle 56"/>
            <p:cNvSpPr>
              <a:spLocks noChangeAspect="1"/>
            </p:cNvSpPr>
            <p:nvPr/>
          </p:nvSpPr>
          <p:spPr>
            <a:xfrm>
              <a:off x="6084567" y="2855666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Right Arrow 57"/>
          <p:cNvSpPr/>
          <p:nvPr/>
        </p:nvSpPr>
        <p:spPr>
          <a:xfrm>
            <a:off x="4276825" y="3009585"/>
            <a:ext cx="745463" cy="43675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4780623" y="1171861"/>
            <a:ext cx="346771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for each fragment</a:t>
            </a:r>
          </a:p>
          <a:p>
            <a:pPr algn="ctr"/>
            <a:r>
              <a:rPr lang="en-US" sz="2400" dirty="0" smtClean="0"/>
              <a:t>approximate environment</a:t>
            </a:r>
          </a:p>
          <a:p>
            <a:pPr algn="ctr"/>
            <a:r>
              <a:rPr lang="en-US" sz="2400" dirty="0" smtClean="0"/>
              <a:t>by a set of “bath” states</a:t>
            </a:r>
            <a:endParaRPr lang="en-US" sz="2400" dirty="0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282" y="4654228"/>
            <a:ext cx="3886200" cy="99060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533965" y="4022587"/>
            <a:ext cx="8116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  <a:r>
              <a:rPr lang="en-US" sz="2400" dirty="0" smtClean="0"/>
              <a:t>efine bath from approximate </a:t>
            </a:r>
            <a:r>
              <a:rPr lang="en-US" sz="2400" dirty="0" err="1" smtClean="0"/>
              <a:t>wavefunction</a:t>
            </a:r>
            <a:r>
              <a:rPr lang="en-US" sz="2400" dirty="0" smtClean="0"/>
              <a:t> for entire problem</a:t>
            </a:r>
            <a:endParaRPr lang="en-US" sz="2400" dirty="0"/>
          </a:p>
        </p:txBody>
      </p:sp>
      <p:sp>
        <p:nvSpPr>
          <p:cNvPr id="63" name="TextBox 62"/>
          <p:cNvSpPr txBox="1"/>
          <p:nvPr/>
        </p:nvSpPr>
        <p:spPr>
          <a:xfrm>
            <a:off x="1152746" y="5273782"/>
            <a:ext cx="2522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approximate global state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4678166" y="5241516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fragment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5841167" y="5241516"/>
            <a:ext cx="2212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environment Schmidt</a:t>
            </a:r>
          </a:p>
          <a:p>
            <a:r>
              <a:rPr lang="en-US" dirty="0" smtClean="0"/>
              <a:t>states define bath</a:t>
            </a:r>
            <a:endParaRPr lang="en-US" dirty="0"/>
          </a:p>
        </p:txBody>
      </p:sp>
      <p:grpSp>
        <p:nvGrpSpPr>
          <p:cNvPr id="102" name="Group 101"/>
          <p:cNvGrpSpPr/>
          <p:nvPr/>
        </p:nvGrpSpPr>
        <p:grpSpPr>
          <a:xfrm>
            <a:off x="890277" y="1359201"/>
            <a:ext cx="3558035" cy="2518331"/>
            <a:chOff x="890277" y="1359201"/>
            <a:chExt cx="3558035" cy="2518331"/>
          </a:xfrm>
        </p:grpSpPr>
        <p:sp>
          <p:nvSpPr>
            <p:cNvPr id="59" name="TextBox 58"/>
            <p:cNvSpPr txBox="1"/>
            <p:nvPr/>
          </p:nvSpPr>
          <p:spPr>
            <a:xfrm>
              <a:off x="890277" y="1359201"/>
              <a:ext cx="355803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/>
                <a:t>break calc. on large system</a:t>
              </a:r>
            </a:p>
            <a:p>
              <a:pPr algn="ctr"/>
              <a:r>
                <a:rPr lang="en-US" sz="2400" dirty="0" smtClean="0"/>
                <a:t>into </a:t>
              </a:r>
              <a:r>
                <a:rPr lang="en-US" sz="2400" dirty="0" err="1" smtClean="0"/>
                <a:t>calcs</a:t>
              </a:r>
              <a:r>
                <a:rPr lang="en-US" sz="2400" dirty="0" smtClean="0"/>
                <a:t>. on fragments</a:t>
              </a:r>
              <a:endParaRPr lang="en-US" sz="2400" dirty="0"/>
            </a:p>
          </p:txBody>
        </p:sp>
        <p:sp>
          <p:nvSpPr>
            <p:cNvPr id="66" name="Oval 65"/>
            <p:cNvSpPr/>
            <p:nvPr/>
          </p:nvSpPr>
          <p:spPr>
            <a:xfrm>
              <a:off x="1682712" y="283949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2414232" y="2465906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2414232" y="283949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1682712" y="320525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2048472" y="320525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2414232" y="320525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1682712" y="357101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2048472" y="357101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2414232" y="357101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1682712" y="247373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2048472" y="247373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2048472" y="283949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2779992" y="283949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2779992" y="320525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2779992" y="357101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1" name="Oval 80"/>
            <p:cNvSpPr/>
            <p:nvPr/>
          </p:nvSpPr>
          <p:spPr>
            <a:xfrm>
              <a:off x="2779992" y="2473737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2" name="Group 81"/>
            <p:cNvGrpSpPr/>
            <p:nvPr/>
          </p:nvGrpSpPr>
          <p:grpSpPr>
            <a:xfrm>
              <a:off x="3145752" y="2473737"/>
              <a:ext cx="243840" cy="1341120"/>
              <a:chOff x="2819400" y="5105400"/>
              <a:chExt cx="304800" cy="1676400"/>
            </a:xfrm>
            <a:solidFill>
              <a:schemeClr val="bg1">
                <a:lumMod val="85000"/>
              </a:schemeClr>
            </a:solidFill>
          </p:grpSpPr>
          <p:sp>
            <p:nvSpPr>
              <p:cNvPr id="83" name="Oval 82"/>
              <p:cNvSpPr/>
              <p:nvPr/>
            </p:nvSpPr>
            <p:spPr>
              <a:xfrm>
                <a:off x="2819400" y="55626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2819400" y="60198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2819400" y="64770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2819400" y="5105400"/>
                <a:ext cx="304800" cy="304800"/>
              </a:xfrm>
              <a:prstGeom prst="ellipse">
                <a:avLst/>
              </a:prstGeom>
              <a:grpFill/>
              <a:ln w="57150" cmpd="sng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3" name="Rectangle 92"/>
            <p:cNvSpPr>
              <a:spLocks noChangeAspect="1"/>
            </p:cNvSpPr>
            <p:nvPr/>
          </p:nvSpPr>
          <p:spPr>
            <a:xfrm>
              <a:off x="1618557" y="2396204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>
              <a:spLocks noChangeAspect="1"/>
            </p:cNvSpPr>
            <p:nvPr/>
          </p:nvSpPr>
          <p:spPr>
            <a:xfrm>
              <a:off x="2369100" y="2396204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>
              <a:spLocks noChangeAspect="1"/>
            </p:cNvSpPr>
            <p:nvPr/>
          </p:nvSpPr>
          <p:spPr>
            <a:xfrm>
              <a:off x="3109764" y="2396204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>
              <a:spLocks noChangeAspect="1"/>
            </p:cNvSpPr>
            <p:nvPr/>
          </p:nvSpPr>
          <p:spPr>
            <a:xfrm>
              <a:off x="1618557" y="3136868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>
              <a:spLocks noChangeAspect="1"/>
            </p:cNvSpPr>
            <p:nvPr/>
          </p:nvSpPr>
          <p:spPr>
            <a:xfrm>
              <a:off x="2369100" y="3136868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>
              <a:spLocks noChangeAspect="1"/>
            </p:cNvSpPr>
            <p:nvPr/>
          </p:nvSpPr>
          <p:spPr>
            <a:xfrm>
              <a:off x="3109764" y="3136868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619678" y="5912467"/>
            <a:ext cx="5256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solve for </a:t>
            </a:r>
            <a:r>
              <a:rPr lang="en-US" sz="2400" dirty="0" err="1" smtClean="0"/>
              <a:t>g.s</a:t>
            </a:r>
            <a:r>
              <a:rPr lang="en-US" sz="2400" dirty="0" smtClean="0"/>
              <a:t>. of fragment + bath in space  </a:t>
            </a:r>
            <a:endParaRPr lang="en-US" sz="2400" dirty="0"/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722" y="5907192"/>
            <a:ext cx="1955800" cy="482600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6927491" y="6445931"/>
            <a:ext cx="2245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Knizia</a:t>
            </a:r>
            <a:r>
              <a:rPr lang="en-US" dirty="0" smtClean="0"/>
              <a:t> and Chan, 2012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651516" y="6416465"/>
            <a:ext cx="5361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density matrix embedding theory (DMET)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0781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/>
      <p:bldP spid="62" grpId="0"/>
      <p:bldP spid="63" grpId="0"/>
      <p:bldP spid="64" grpId="0"/>
      <p:bldP spid="65" grpId="0"/>
      <p:bldP spid="100" grpId="0"/>
      <p:bldP spid="10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nitrogen fixation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6439" y="1320996"/>
            <a:ext cx="69515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Nitrogen in living things originated in the atmosphere,</a:t>
            </a:r>
          </a:p>
          <a:p>
            <a:pPr algn="ctr"/>
            <a:r>
              <a:rPr lang="en-US" sz="2400" dirty="0" smtClean="0"/>
              <a:t>but we cannot process nitrogen directly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228727" y="2493787"/>
            <a:ext cx="22581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nitrogen fixation</a:t>
            </a:r>
            <a:endParaRPr lang="en-US" sz="24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7200" y="5176314"/>
            <a:ext cx="7881034" cy="1063177"/>
            <a:chOff x="457200" y="3248378"/>
            <a:chExt cx="7881034" cy="106317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57777" y="3384204"/>
              <a:ext cx="2523744" cy="2716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57200" y="3248378"/>
              <a:ext cx="32529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industry (Haber process)</a:t>
              </a:r>
              <a:endParaRPr lang="en-US" sz="2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7200" y="3849890"/>
              <a:ext cx="78810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consumes 5% of world’s natural gas and 2% of world’s energy</a:t>
              </a:r>
              <a:endParaRPr lang="en-US" sz="24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7200" y="3292475"/>
            <a:ext cx="7983657" cy="1532690"/>
            <a:chOff x="554353" y="4670778"/>
            <a:chExt cx="7983657" cy="1532690"/>
          </a:xfrm>
        </p:grpSpPr>
        <p:pic>
          <p:nvPicPr>
            <p:cNvPr id="5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978" y="5301979"/>
              <a:ext cx="7855032" cy="32693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54353" y="5741803"/>
              <a:ext cx="26001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ambient conditions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4353" y="4670778"/>
              <a:ext cx="47960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biological nitrogen fixation (bacteria)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34388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Nitrogenase</a:t>
            </a:r>
            <a:r>
              <a:rPr lang="en-US" dirty="0" smtClean="0"/>
              <a:t>: </a:t>
            </a:r>
            <a:r>
              <a:rPr lang="en-US" dirty="0" err="1" smtClean="0"/>
              <a:t>FeS</a:t>
            </a:r>
            <a:r>
              <a:rPr lang="en-US" dirty="0" smtClean="0"/>
              <a:t> clusters</a:t>
            </a:r>
            <a:endParaRPr lang="en-US" dirty="0"/>
          </a:p>
        </p:txBody>
      </p:sp>
      <p:pic>
        <p:nvPicPr>
          <p:cNvPr id="25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"/>
          <a:stretch/>
        </p:blipFill>
        <p:spPr>
          <a:xfrm>
            <a:off x="1315562" y="1293589"/>
            <a:ext cx="3696027" cy="2599832"/>
          </a:xfrm>
          <a:prstGeom prst="rect">
            <a:avLst/>
          </a:prstGeom>
        </p:spPr>
      </p:pic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4252446" y="1362619"/>
            <a:ext cx="3311514" cy="2309708"/>
            <a:chOff x="1989540" y="1500675"/>
            <a:chExt cx="2749855" cy="191796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/>
            <a:srcRect l="56629" t="41852"/>
            <a:stretch/>
          </p:blipFill>
          <p:spPr>
            <a:xfrm>
              <a:off x="1989540" y="1613626"/>
              <a:ext cx="2749855" cy="1805012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3145404" y="1500675"/>
              <a:ext cx="1068516" cy="4617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518536" y="3717167"/>
            <a:ext cx="208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nitrogenase</a:t>
            </a:r>
            <a:r>
              <a:rPr lang="en-US" dirty="0" smtClean="0"/>
              <a:t> enzyme</a:t>
            </a: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3037071" y="1498640"/>
            <a:ext cx="828292" cy="8207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704767" y="1833938"/>
            <a:ext cx="1879257" cy="18832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3465022" y="1498640"/>
            <a:ext cx="2179374" cy="335298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7" idx="4"/>
            <a:endCxn id="30" idx="3"/>
          </p:cNvCxnSpPr>
          <p:nvPr/>
        </p:nvCxnSpPr>
        <p:spPr>
          <a:xfrm>
            <a:off x="3451217" y="2319364"/>
            <a:ext cx="1528761" cy="112201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011589" y="3672327"/>
            <a:ext cx="12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FeS</a:t>
            </a:r>
            <a:r>
              <a:rPr lang="en-US" dirty="0" smtClean="0"/>
              <a:t> clusters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277397" y="4226210"/>
            <a:ext cx="45120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FeS</a:t>
            </a:r>
            <a:r>
              <a:rPr lang="en-US" sz="2400" dirty="0" smtClean="0"/>
              <a:t> clusters: </a:t>
            </a:r>
            <a:r>
              <a:rPr lang="en-US" sz="2400" dirty="0" err="1" smtClean="0"/>
              <a:t>ubiquituous</a:t>
            </a:r>
            <a:r>
              <a:rPr lang="en-US" sz="2400" dirty="0" smtClean="0"/>
              <a:t> in nature</a:t>
            </a:r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457200" y="5433742"/>
            <a:ext cx="856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50-100 strongly interacting electrons (naively O(4</a:t>
            </a:r>
            <a:r>
              <a:rPr lang="en-US" sz="2400" baseline="30000" dirty="0" smtClean="0"/>
              <a:t>100</a:t>
            </a:r>
            <a:r>
              <a:rPr lang="en-US" sz="2400" dirty="0" smtClean="0"/>
              <a:t>) Hilbert space)</a:t>
            </a:r>
            <a:endParaRPr lang="en-US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368411" y="5955032"/>
            <a:ext cx="86727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until development of low-entanglement </a:t>
            </a:r>
            <a:r>
              <a:rPr lang="en-US" sz="2400" dirty="0" err="1" smtClean="0"/>
              <a:t>wavefunctions</a:t>
            </a:r>
            <a:r>
              <a:rPr lang="en-US" sz="2400" dirty="0"/>
              <a:t> </a:t>
            </a:r>
            <a:r>
              <a:rPr lang="en-US" sz="2400" dirty="0" smtClean="0"/>
              <a:t>(e.g. DMRG)</a:t>
            </a:r>
          </a:p>
          <a:p>
            <a:pPr algn="ctr"/>
            <a:r>
              <a:rPr lang="en-US" sz="2400" dirty="0" smtClean="0"/>
              <a:t>could only “guess” at the energies of the states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206539" y="4829976"/>
            <a:ext cx="4653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</a:t>
            </a:r>
            <a:r>
              <a:rPr lang="en-US" sz="2400" dirty="0" smtClean="0"/>
              <a:t>p </a:t>
            </a:r>
            <a:r>
              <a:rPr lang="en-US" sz="2400" dirty="0"/>
              <a:t>to 8 Fe atoms (transition metals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214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states of </a:t>
            </a:r>
            <a:r>
              <a:rPr lang="en-US" dirty="0" err="1" smtClean="0"/>
              <a:t>FeS</a:t>
            </a:r>
            <a:r>
              <a:rPr lang="en-US" dirty="0" smtClean="0"/>
              <a:t> clusters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71392" y="1307190"/>
            <a:ext cx="66437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these calculations enable us to see for the first time</a:t>
            </a:r>
          </a:p>
          <a:p>
            <a:pPr algn="ctr"/>
            <a:r>
              <a:rPr lang="en-US" sz="2400" dirty="0" smtClean="0"/>
              <a:t>the electronic states of these clusters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57066"/>
          <a:stretch/>
        </p:blipFill>
        <p:spPr>
          <a:xfrm>
            <a:off x="1748928" y="1886248"/>
            <a:ext cx="1386653" cy="38967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1634"/>
          <a:stretch/>
        </p:blipFill>
        <p:spPr>
          <a:xfrm>
            <a:off x="4217484" y="2013933"/>
            <a:ext cx="1885076" cy="38967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45013" y="4348019"/>
            <a:ext cx="246188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earlier energies</a:t>
            </a:r>
          </a:p>
          <a:p>
            <a:pPr algn="ctr"/>
            <a:r>
              <a:rPr lang="en-US" sz="2400" dirty="0" smtClean="0"/>
              <a:t>of low-lying states</a:t>
            </a:r>
          </a:p>
          <a:p>
            <a:pPr algn="ctr"/>
            <a:r>
              <a:rPr lang="en-US" sz="2400" dirty="0" smtClean="0"/>
              <a:t>(from model)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75885" y="4883006"/>
            <a:ext cx="24581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DMRG energies of </a:t>
            </a:r>
          </a:p>
          <a:p>
            <a:pPr algn="ctr"/>
            <a:r>
              <a:rPr lang="en-US" sz="2400" dirty="0" smtClean="0"/>
              <a:t>low-lying states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361" y="5884970"/>
            <a:ext cx="86047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high density of states plus strong coupling to nuclear motion seems</a:t>
            </a:r>
          </a:p>
          <a:p>
            <a:pPr algn="ctr"/>
            <a:r>
              <a:rPr lang="en-US" sz="2400" dirty="0" smtClean="0"/>
              <a:t>to be key to remarkable catalytic reactivity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102560" y="2191012"/>
            <a:ext cx="30075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Sharma, </a:t>
            </a:r>
            <a:r>
              <a:rPr lang="en-US" sz="1600" dirty="0" err="1" smtClean="0"/>
              <a:t>Sivangulam</a:t>
            </a:r>
            <a:r>
              <a:rPr lang="en-US" sz="1600" dirty="0" smtClean="0"/>
              <a:t>, </a:t>
            </a:r>
            <a:r>
              <a:rPr lang="en-US" sz="1600" dirty="0" err="1" smtClean="0"/>
              <a:t>Neese</a:t>
            </a:r>
            <a:r>
              <a:rPr lang="en-US" sz="1600" dirty="0" smtClean="0"/>
              <a:t>, Chan</a:t>
            </a:r>
          </a:p>
          <a:p>
            <a:pPr algn="ctr"/>
            <a:r>
              <a:rPr lang="en-US" sz="1600" dirty="0" smtClean="0"/>
              <a:t>Nature Chemistry nchem.2041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28753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Case study: High </a:t>
            </a:r>
            <a:r>
              <a:rPr lang="en-US" dirty="0" err="1" smtClean="0">
                <a:latin typeface="+mj-lt"/>
              </a:rPr>
              <a:t>T</a:t>
            </a:r>
            <a:r>
              <a:rPr lang="en-US" baseline="-25000" dirty="0" err="1" smtClean="0">
                <a:latin typeface="+mj-lt"/>
              </a:rPr>
              <a:t>c</a:t>
            </a:r>
            <a:r>
              <a:rPr lang="en-US" dirty="0" smtClean="0">
                <a:latin typeface="+mj-lt"/>
              </a:rPr>
              <a:t> superconductivity</a:t>
            </a:r>
            <a:endParaRPr lang="en-US" dirty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220" y="5590857"/>
            <a:ext cx="9077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can we compute accurate phase diagram of Hubbard model</a:t>
            </a:r>
            <a:r>
              <a:rPr lang="en-US" sz="2800" dirty="0"/>
              <a:t>?</a:t>
            </a:r>
            <a:endParaRPr lang="en-US" sz="2800" dirty="0" smtClean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9420" y="1615951"/>
            <a:ext cx="2550587" cy="162212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309" y="4247346"/>
            <a:ext cx="5702300" cy="1104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104444" y="3570111"/>
            <a:ext cx="2951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2D Hubbard model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888309" y="6253999"/>
            <a:ext cx="54897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ground-state of model as function of U/t and filling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55692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Consensus on the GS is elusive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6461" y="1602601"/>
            <a:ext cx="99844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DMRG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778919" y="1540133"/>
            <a:ext cx="2893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finite cylinders, width 6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 superconductivity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00FF"/>
                </a:solidFill>
              </a:rPr>
              <a:t>stripes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461" y="2618601"/>
            <a:ext cx="118073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“DMFT”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778919" y="2603858"/>
            <a:ext cx="2893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impurity clusters in bulk</a:t>
            </a:r>
            <a:endParaRPr lang="en-US" dirty="0" smtClean="0">
              <a:solidFill>
                <a:srgbClr val="00FF00"/>
              </a:solidFill>
            </a:endParaRPr>
          </a:p>
          <a:p>
            <a:r>
              <a:rPr lang="en-US" dirty="0" smtClean="0">
                <a:solidFill>
                  <a:srgbClr val="00FF00"/>
                </a:solidFill>
              </a:rPr>
              <a:t>superconductivity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660066"/>
                </a:solidFill>
              </a:rPr>
              <a:t> no stripes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461" y="3803878"/>
            <a:ext cx="166084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CP-AFQMC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778919" y="3774301"/>
            <a:ext cx="2931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finite systems (32x32)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 superconductivity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00FF"/>
                </a:solidFill>
              </a:rPr>
              <a:t>C/SDW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76461" y="4922510"/>
            <a:ext cx="18246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Var./Diff. MC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2778919" y="4889788"/>
            <a:ext cx="2952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finite systems up to 32x32</a:t>
            </a:r>
          </a:p>
          <a:p>
            <a:r>
              <a:rPr lang="en-US" dirty="0" err="1">
                <a:solidFill>
                  <a:srgbClr val="00FF00"/>
                </a:solidFill>
              </a:rPr>
              <a:t>supercond</a:t>
            </a:r>
            <a:r>
              <a:rPr lang="en-US" dirty="0">
                <a:solidFill>
                  <a:srgbClr val="00FF00"/>
                </a:solidFill>
              </a:rPr>
              <a:t>.</a:t>
            </a:r>
            <a:r>
              <a:rPr lang="en-US" dirty="0"/>
              <a:t>, </a:t>
            </a:r>
            <a:r>
              <a:rPr lang="en-US" dirty="0">
                <a:solidFill>
                  <a:srgbClr val="FF6600"/>
                </a:solidFill>
              </a:rPr>
              <a:t>phase </a:t>
            </a:r>
            <a:r>
              <a:rPr lang="en-US" dirty="0" smtClean="0">
                <a:solidFill>
                  <a:srgbClr val="FF6600"/>
                </a:solidFill>
              </a:rPr>
              <a:t>separation</a:t>
            </a:r>
            <a:endParaRPr lang="en-US" dirty="0">
              <a:solidFill>
                <a:srgbClr val="FF66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79400" y="5930900"/>
            <a:ext cx="8559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03200" y="6083300"/>
            <a:ext cx="8744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Small energy scales. For concrete statements, </a:t>
            </a:r>
            <a:r>
              <a:rPr lang="en-US" sz="2400" b="1" dirty="0" smtClean="0"/>
              <a:t>accuracy </a:t>
            </a:r>
            <a:r>
              <a:rPr lang="en-US" sz="2400" dirty="0" smtClean="0"/>
              <a:t>is important!</a:t>
            </a:r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6386549" y="1638300"/>
            <a:ext cx="2329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finite width error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6384069" y="2603500"/>
            <a:ext cx="2083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sign problem/T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6280150" y="3797300"/>
            <a:ext cx="2316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fixed phase error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20199" y="4914900"/>
            <a:ext cx="2211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fixed node error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180660" y="1181100"/>
            <a:ext cx="2521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Practical limitation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9642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 animBg="1"/>
      <p:bldP spid="10" grpId="0"/>
      <p:bldP spid="14" grpId="0" animBg="1"/>
      <p:bldP spid="16" grpId="0"/>
      <p:bldP spid="18" grpId="0" animBg="1"/>
      <p:bldP spid="20" grpId="0"/>
      <p:bldP spid="29" grpId="0"/>
      <p:bldP spid="34" grpId="0"/>
      <p:bldP spid="35" grpId="0"/>
      <p:bldP spid="36" grpId="0"/>
      <p:bldP spid="37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atom simulators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5492" y="1417638"/>
            <a:ext cx="8201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Hubbard model also a holy grail for analog quantum computing!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732" y="1983738"/>
            <a:ext cx="3413215" cy="27900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8900" y="5199306"/>
            <a:ext cx="7364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</a:t>
            </a:r>
            <a:r>
              <a:rPr lang="en-US" sz="2000" dirty="0" smtClean="0"/>
              <a:t>nalog “quantum computer” designed to simulate given Hamiltonian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485900" y="4773754"/>
            <a:ext cx="6338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cold atoms in optical lattice, interactions engineered by laser field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8862" y="5687030"/>
            <a:ext cx="7184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Lowest effective temperature: 1.4 </a:t>
            </a:r>
            <a:r>
              <a:rPr lang="en-US" sz="2000" dirty="0" err="1" smtClean="0"/>
              <a:t>T</a:t>
            </a:r>
            <a:r>
              <a:rPr lang="en-US" sz="2000" baseline="-25000" dirty="0" err="1" smtClean="0"/>
              <a:t>Neel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 ~ 500 K (</a:t>
            </a:r>
            <a:r>
              <a:rPr lang="en-US" sz="2000" dirty="0" err="1" smtClean="0"/>
              <a:t>Hulet</a:t>
            </a:r>
            <a:r>
              <a:rPr lang="en-US" sz="2000" dirty="0" smtClean="0"/>
              <a:t> group, 2014)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67317" y="6229071"/>
            <a:ext cx="558277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till far above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c</a:t>
            </a:r>
            <a:r>
              <a:rPr lang="en-US" sz="2400" dirty="0" smtClean="0"/>
              <a:t> = 30-150K (but improving)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9428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Dirac: Just simulate QM!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37700" y="1417704"/>
            <a:ext cx="6347124" cy="304949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16" y="1417704"/>
            <a:ext cx="1340097" cy="18883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913" y="3334838"/>
            <a:ext cx="953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Dirac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2249914" y="1417704"/>
            <a:ext cx="6437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fundamental laws necessary for the mathematical treatment of a large part of physics and </a:t>
            </a:r>
            <a:r>
              <a:rPr lang="en-US" sz="2400" b="1" dirty="0"/>
              <a:t>the whole of chemistry</a:t>
            </a:r>
            <a:r>
              <a:rPr lang="en-US" sz="2400" dirty="0"/>
              <a:t> are thus completely </a:t>
            </a:r>
            <a:r>
              <a:rPr lang="en-US" sz="2400" dirty="0" smtClean="0"/>
              <a:t>known</a:t>
            </a:r>
            <a:r>
              <a:rPr lang="en-US" sz="2400" dirty="0"/>
              <a:t> </a:t>
            </a:r>
            <a:r>
              <a:rPr lang="en-US" sz="2400" dirty="0" smtClean="0"/>
              <a:t>…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237700" y="3217352"/>
            <a:ext cx="6450099" cy="147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difficulty lies only in the fact that application of these laws leads to equations that are too complex to be solved.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4597660"/>
            <a:ext cx="82879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[The Schrodinger equation] cannot be solved </a:t>
            </a:r>
            <a:r>
              <a:rPr lang="en-US" sz="2400" dirty="0"/>
              <a:t>accurately when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number of particles exceeds about 10. No computer existing,</a:t>
            </a:r>
          </a:p>
          <a:p>
            <a:r>
              <a:rPr lang="en-US" sz="2400" dirty="0" smtClean="0"/>
              <a:t>or </a:t>
            </a:r>
            <a:r>
              <a:rPr lang="en-US" sz="2400" dirty="0"/>
              <a:t>that will ever exist, can break this barrier because it is a</a:t>
            </a:r>
          </a:p>
          <a:p>
            <a:r>
              <a:rPr lang="en-US" sz="2400" dirty="0" smtClean="0"/>
              <a:t>catastrophe </a:t>
            </a:r>
            <a:r>
              <a:rPr lang="en-US" sz="2400" dirty="0"/>
              <a:t>of </a:t>
            </a:r>
            <a:r>
              <a:rPr lang="en-US" sz="2400" dirty="0" smtClean="0"/>
              <a:t>dimension ...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918844" y="6211380"/>
            <a:ext cx="3387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Pines and Laughlin (2000)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8241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 Hubbard model</a:t>
            </a:r>
            <a:endParaRPr lang="en-US" dirty="0"/>
          </a:p>
        </p:txBody>
      </p:sp>
      <p:pic>
        <p:nvPicPr>
          <p:cNvPr id="4" name="图片 1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07" b="1586"/>
          <a:stretch/>
        </p:blipFill>
        <p:spPr>
          <a:xfrm>
            <a:off x="663969" y="2527128"/>
            <a:ext cx="3698701" cy="2935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8176" y="1417638"/>
            <a:ext cx="85715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Recently, using local approximations major leaps have been made – </a:t>
            </a:r>
          </a:p>
          <a:p>
            <a:pPr algn="ctr"/>
            <a:r>
              <a:rPr lang="en-US" sz="2400" dirty="0" smtClean="0"/>
              <a:t>now possible to nail it down to better than 0.5% (~10 Kelvin)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617880" y="2630158"/>
            <a:ext cx="1890889" cy="165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32012" y="3126454"/>
            <a:ext cx="47178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AFQMC (</a:t>
            </a:r>
            <a:r>
              <a:rPr lang="en-US" sz="2200" b="1" dirty="0" smtClean="0"/>
              <a:t>“exact”</a:t>
            </a:r>
            <a:r>
              <a:rPr lang="en-US" sz="2200" dirty="0" smtClean="0"/>
              <a:t>)      : -0.860</a:t>
            </a:r>
            <a:r>
              <a:rPr lang="en-US" sz="2200" dirty="0" smtClean="0">
                <a:solidFill>
                  <a:srgbClr val="FF0000"/>
                </a:solidFill>
              </a:rPr>
              <a:t>3</a:t>
            </a:r>
            <a:r>
              <a:rPr lang="en-US" sz="2200" dirty="0" smtClean="0"/>
              <a:t> ± 0.0002 </a:t>
            </a: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4410432" y="3571986"/>
            <a:ext cx="46635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DMET (embedding)   : -0.860</a:t>
            </a:r>
            <a:r>
              <a:rPr lang="en-US" sz="2200" dirty="0" smtClean="0">
                <a:solidFill>
                  <a:srgbClr val="FF0000"/>
                </a:solidFill>
              </a:rPr>
              <a:t>4</a:t>
            </a:r>
            <a:r>
              <a:rPr lang="en-US" sz="2200" dirty="0" smtClean="0"/>
              <a:t> ± 0.0003 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4410432" y="5001141"/>
            <a:ext cx="47260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(c.f. VCA (2007) : -0.8</a:t>
            </a:r>
            <a:r>
              <a:rPr lang="en-US" sz="2400" dirty="0" smtClean="0">
                <a:solidFill>
                  <a:srgbClr val="FF0000"/>
                </a:solidFill>
              </a:rPr>
              <a:t>49</a:t>
            </a:r>
            <a:r>
              <a:rPr lang="en-US" sz="2400" dirty="0" smtClean="0"/>
              <a:t>) – only 1 </a:t>
            </a:r>
            <a:r>
              <a:rPr lang="en-US" sz="2400" dirty="0" err="1" smtClean="0"/>
              <a:t>s.f.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76841" y="2873728"/>
            <a:ext cx="3144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U=4 half-filling energies</a:t>
            </a:r>
            <a:endParaRPr lang="en-US" sz="2400" dirty="0"/>
          </a:p>
        </p:txBody>
      </p:sp>
      <p:pic>
        <p:nvPicPr>
          <p:cNvPr id="11" name="图片 1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2" t="31619" r="1057" b="20127"/>
          <a:stretch/>
        </p:blipFill>
        <p:spPr>
          <a:xfrm>
            <a:off x="27304" y="3464807"/>
            <a:ext cx="614465" cy="1439417"/>
          </a:xfrm>
          <a:prstGeom prst="rect">
            <a:avLst/>
          </a:prstGeom>
        </p:spPr>
      </p:pic>
      <p:sp>
        <p:nvSpPr>
          <p:cNvPr id="12" name="文本框 122"/>
          <p:cNvSpPr txBox="1"/>
          <p:nvPr/>
        </p:nvSpPr>
        <p:spPr>
          <a:xfrm>
            <a:off x="1849317" y="4202802"/>
            <a:ext cx="78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DMET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3" name="文本框 124"/>
          <p:cNvSpPr txBox="1"/>
          <p:nvPr/>
        </p:nvSpPr>
        <p:spPr>
          <a:xfrm>
            <a:off x="737676" y="3884829"/>
            <a:ext cx="968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AFQMC</a:t>
            </a:r>
            <a:endParaRPr lang="en-US" altLang="zh-CN" dirty="0">
              <a:solidFill>
                <a:srgbClr val="FF0000"/>
              </a:solidFill>
            </a:endParaRPr>
          </a:p>
          <a:p>
            <a:pPr algn="ctr"/>
            <a:r>
              <a:rPr lang="en-US" altLang="zh-CN" dirty="0">
                <a:solidFill>
                  <a:srgbClr val="FF0000"/>
                </a:solidFill>
              </a:rPr>
              <a:t>(exact)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文本框 125"/>
          <p:cNvSpPr txBox="1"/>
          <p:nvPr/>
        </p:nvSpPr>
        <p:spPr>
          <a:xfrm>
            <a:off x="2631090" y="4228222"/>
            <a:ext cx="83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FFA500"/>
                </a:solidFill>
              </a:rPr>
              <a:t>DMRG</a:t>
            </a:r>
            <a:endParaRPr lang="zh-CN" altLang="en-US" dirty="0">
              <a:solidFill>
                <a:srgbClr val="FFA5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86437" y="4574799"/>
            <a:ext cx="2452252" cy="215900"/>
          </a:xfrm>
          <a:prstGeom prst="rect">
            <a:avLst/>
          </a:prstGeom>
          <a:noFill/>
          <a:ln w="19050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410432" y="4028529"/>
            <a:ext cx="46742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DMRG (tensor net)    : -0.860</a:t>
            </a:r>
            <a:r>
              <a:rPr lang="en-US" sz="2200" dirty="0" smtClean="0">
                <a:solidFill>
                  <a:srgbClr val="FF0000"/>
                </a:solidFill>
              </a:rPr>
              <a:t>5</a:t>
            </a:r>
            <a:r>
              <a:rPr lang="en-US" sz="2200" dirty="0" smtClean="0"/>
              <a:t> ± 0.0005 </a:t>
            </a:r>
            <a:endParaRPr lang="en-US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4432012" y="4462698"/>
            <a:ext cx="46794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/>
              <a:t>iPEPS</a:t>
            </a:r>
            <a:r>
              <a:rPr lang="en-US" sz="2200" dirty="0" smtClean="0"/>
              <a:t> (tensor net)      : -0.860</a:t>
            </a:r>
            <a:r>
              <a:rPr lang="en-US" sz="2200" dirty="0" smtClean="0">
                <a:solidFill>
                  <a:srgbClr val="FF0000"/>
                </a:solidFill>
              </a:rPr>
              <a:t>4</a:t>
            </a:r>
            <a:r>
              <a:rPr lang="en-US" sz="2200" dirty="0" smtClean="0"/>
              <a:t> ± 0.0005 </a:t>
            </a:r>
            <a:endParaRPr lang="en-US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4410432" y="2567719"/>
            <a:ext cx="152683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2015-2016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" y="5714822"/>
            <a:ext cx="8246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1-2 orders of magnitude improvement in accuracy in last decade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3410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 animBg="1"/>
      <p:bldP spid="16" grpId="0"/>
      <p:bldP spid="17" grpId="0"/>
      <p:bldP spid="18" grpId="0" animBg="1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4"/>
          <p:cNvGrpSpPr>
            <a:grpSpLocks noChangeAspect="1"/>
          </p:cNvGrpSpPr>
          <p:nvPr/>
        </p:nvGrpSpPr>
        <p:grpSpPr>
          <a:xfrm>
            <a:off x="131686" y="2041655"/>
            <a:ext cx="3437412" cy="4303287"/>
            <a:chOff x="1182394" y="1643167"/>
            <a:chExt cx="3580105" cy="4616302"/>
          </a:xfrm>
        </p:grpSpPr>
        <p:grpSp>
          <p:nvGrpSpPr>
            <p:cNvPr id="7" name="组合 12"/>
            <p:cNvGrpSpPr/>
            <p:nvPr/>
          </p:nvGrpSpPr>
          <p:grpSpPr>
            <a:xfrm>
              <a:off x="1182394" y="1643167"/>
              <a:ext cx="3580105" cy="4616302"/>
              <a:chOff x="1182395" y="1643167"/>
              <a:chExt cx="2650452" cy="3417578"/>
            </a:xfrm>
          </p:grpSpPr>
          <p:pic>
            <p:nvPicPr>
              <p:cNvPr id="9" name="图片 10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680"/>
              <a:stretch/>
            </p:blipFill>
            <p:spPr>
              <a:xfrm>
                <a:off x="1695450" y="1952778"/>
                <a:ext cx="2137397" cy="3107967"/>
              </a:xfrm>
              <a:prstGeom prst="rect">
                <a:avLst/>
              </a:prstGeom>
            </p:spPr>
          </p:pic>
          <p:pic>
            <p:nvPicPr>
              <p:cNvPr id="10" name="图片 1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182395" y="1643167"/>
                <a:ext cx="513055" cy="3417577"/>
              </a:xfrm>
              <a:prstGeom prst="rect">
                <a:avLst/>
              </a:prstGeom>
            </p:spPr>
          </p:pic>
        </p:grpSp>
        <p:pic>
          <p:nvPicPr>
            <p:cNvPr id="8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6855" y="2124074"/>
              <a:ext cx="2824732" cy="33181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Underdoped</a:t>
            </a:r>
            <a:r>
              <a:rPr lang="en-US" dirty="0" smtClean="0"/>
              <a:t> ground-state of</a:t>
            </a:r>
            <a:br>
              <a:rPr lang="en-US" dirty="0" smtClean="0"/>
            </a:br>
            <a:r>
              <a:rPr lang="en-US" dirty="0" smtClean="0"/>
              <a:t>2D Hubbard model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2170" y="1532437"/>
            <a:ext cx="8684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d</a:t>
            </a:r>
            <a:r>
              <a:rPr lang="en-US" sz="2000" dirty="0" smtClean="0"/>
              <a:t>efinitive resolution of mystery in Hubbard phase diagram</a:t>
            </a:r>
          </a:p>
          <a:p>
            <a:pPr algn="ctr"/>
            <a:r>
              <a:rPr lang="en-US" sz="2000" dirty="0" smtClean="0"/>
              <a:t>using combination of low entanglement methods (DMET, DMRG, </a:t>
            </a:r>
            <a:r>
              <a:rPr lang="en-US" sz="2000" dirty="0" err="1" smtClean="0"/>
              <a:t>iPEPS</a:t>
            </a:r>
            <a:r>
              <a:rPr lang="en-US" sz="2000" dirty="0" smtClean="0"/>
              <a:t>) and QMC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80492" y="2625224"/>
            <a:ext cx="469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660066"/>
                </a:solidFill>
              </a:rPr>
              <a:t>?</a:t>
            </a:r>
            <a:endParaRPr lang="en-US" sz="4800" dirty="0">
              <a:solidFill>
                <a:srgbClr val="66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15888" y="2283506"/>
            <a:ext cx="4357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harges crystallize into 1D rivers: stripes</a:t>
            </a: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29" name="Group 28"/>
          <p:cNvGrpSpPr>
            <a:grpSpLocks noChangeAspect="1"/>
          </p:cNvGrpSpPr>
          <p:nvPr/>
        </p:nvGrpSpPr>
        <p:grpSpPr>
          <a:xfrm>
            <a:off x="4472782" y="2724797"/>
            <a:ext cx="3897982" cy="2966292"/>
            <a:chOff x="4238096" y="2750613"/>
            <a:chExt cx="4169071" cy="3172586"/>
          </a:xfrm>
        </p:grpSpPr>
        <p:grpSp>
          <p:nvGrpSpPr>
            <p:cNvPr id="22" name="Group 21"/>
            <p:cNvGrpSpPr/>
            <p:nvPr/>
          </p:nvGrpSpPr>
          <p:grpSpPr>
            <a:xfrm>
              <a:off x="4238096" y="2830174"/>
              <a:ext cx="4169071" cy="3065413"/>
              <a:chOff x="4169071" y="3189124"/>
              <a:chExt cx="4169071" cy="3065413"/>
            </a:xfrm>
          </p:grpSpPr>
          <p:pic>
            <p:nvPicPr>
              <p:cNvPr id="17" name="Picture 16" descr="stripe8_DMET.pn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05" t="29696" r="2710" b="16838"/>
              <a:stretch/>
            </p:blipFill>
            <p:spPr>
              <a:xfrm>
                <a:off x="4169071" y="3189124"/>
                <a:ext cx="4169071" cy="980209"/>
              </a:xfrm>
              <a:prstGeom prst="rect">
                <a:avLst/>
              </a:prstGeom>
            </p:spPr>
          </p:pic>
          <p:pic>
            <p:nvPicPr>
              <p:cNvPr id="20" name="Picture 19" descr="stripe8_DMET.pn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05" t="29696" r="2710" b="16838"/>
              <a:stretch/>
            </p:blipFill>
            <p:spPr>
              <a:xfrm>
                <a:off x="4169071" y="4225091"/>
                <a:ext cx="4169071" cy="980209"/>
              </a:xfrm>
              <a:prstGeom prst="rect">
                <a:avLst/>
              </a:prstGeom>
            </p:spPr>
          </p:pic>
          <p:pic>
            <p:nvPicPr>
              <p:cNvPr id="21" name="Picture 20" descr="stripe8_DMET.pn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05" t="29696" r="2710" b="16838"/>
              <a:stretch/>
            </p:blipFill>
            <p:spPr>
              <a:xfrm>
                <a:off x="4169071" y="5274328"/>
                <a:ext cx="4169071" cy="980209"/>
              </a:xfrm>
              <a:prstGeom prst="rect">
                <a:avLst/>
              </a:prstGeom>
            </p:spPr>
          </p:pic>
        </p:grpSp>
        <p:sp>
          <p:nvSpPr>
            <p:cNvPr id="23" name="Rectangle 22"/>
            <p:cNvSpPr/>
            <p:nvPr/>
          </p:nvSpPr>
          <p:spPr>
            <a:xfrm>
              <a:off x="4238096" y="2750613"/>
              <a:ext cx="1007755" cy="3172586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>
            <a:off x="1822245" y="3120094"/>
            <a:ext cx="230541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38097" y="5922417"/>
            <a:ext cx="448166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hints at </a:t>
            </a:r>
            <a:r>
              <a:rPr lang="en-US" sz="2400" b="1" dirty="0" smtClean="0"/>
              <a:t>fluctuating stripes</a:t>
            </a:r>
            <a:r>
              <a:rPr lang="en-US" sz="2400" dirty="0" smtClean="0"/>
              <a:t> picture</a:t>
            </a:r>
          </a:p>
          <a:p>
            <a:pPr algn="ctr"/>
            <a:r>
              <a:rPr lang="en-US" sz="2400" dirty="0" smtClean="0"/>
              <a:t>of superconductivity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352170" y="6170251"/>
            <a:ext cx="3805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collaboration</a:t>
            </a:r>
            <a:r>
              <a:rPr lang="en-US" dirty="0"/>
              <a:t> </a:t>
            </a:r>
            <a:r>
              <a:rPr lang="en-US" dirty="0" smtClean="0"/>
              <a:t>of Chan, </a:t>
            </a:r>
            <a:r>
              <a:rPr lang="en-US" dirty="0" err="1" smtClean="0"/>
              <a:t>Corboz</a:t>
            </a:r>
            <a:r>
              <a:rPr lang="en-US" dirty="0" smtClean="0"/>
              <a:t>, </a:t>
            </a:r>
            <a:r>
              <a:rPr lang="en-US" dirty="0" err="1" smtClean="0"/>
              <a:t>Noack</a:t>
            </a:r>
            <a:r>
              <a:rPr lang="en-US" dirty="0" smtClean="0"/>
              <a:t>,</a:t>
            </a:r>
          </a:p>
          <a:p>
            <a:r>
              <a:rPr lang="en-US" dirty="0" smtClean="0"/>
              <a:t>White, Zhang groups arxiv</a:t>
            </a:r>
            <a:r>
              <a:rPr lang="en-US" dirty="0"/>
              <a:t>:1701.00054</a:t>
            </a:r>
          </a:p>
        </p:txBody>
      </p:sp>
    </p:spTree>
    <p:extLst>
      <p:ext uri="{BB962C8B-B14F-4D97-AF65-F5344CB8AC3E}">
        <p14:creationId xmlns:p14="http://schemas.microsoft.com/office/powerpoint/2010/main" val="3074863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8" grpId="0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Whither quantum algorithms?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42546" y="1417638"/>
            <a:ext cx="6757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Classical algorithms are often unreasonably effective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133245" y="2039166"/>
            <a:ext cx="6975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</a:t>
            </a:r>
            <a:r>
              <a:rPr lang="en-US" sz="2400" dirty="0" smtClean="0"/>
              <a:t>ypical chemical / material problems and questions </a:t>
            </a:r>
          </a:p>
          <a:p>
            <a:pPr algn="ctr"/>
            <a:r>
              <a:rPr lang="en-US" sz="2400" dirty="0" smtClean="0"/>
              <a:t>do not seem to require exponential classical resources</a:t>
            </a:r>
            <a:endParaRPr lang="en-US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57" y="3529590"/>
            <a:ext cx="3245692" cy="19927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6867" y="3068297"/>
            <a:ext cx="3852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close to limits of classical hardware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307522" y="5660352"/>
            <a:ext cx="3958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exacale</a:t>
            </a:r>
            <a:r>
              <a:rPr lang="en-US" dirty="0" smtClean="0"/>
              <a:t>: but hard to use </a:t>
            </a:r>
          </a:p>
          <a:p>
            <a:pPr algn="ctr"/>
            <a:r>
              <a:rPr lang="en-US" dirty="0" smtClean="0"/>
              <a:t>more than 1-10% of </a:t>
            </a:r>
            <a:r>
              <a:rPr lang="en-US" dirty="0" err="1" smtClean="0"/>
              <a:t>petascale</a:t>
            </a:r>
            <a:r>
              <a:rPr lang="en-US" dirty="0" smtClean="0"/>
              <a:t> resources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57213" y="6306683"/>
            <a:ext cx="3259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custom chips – 100 fold speedup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315" y="3529590"/>
            <a:ext cx="2592607" cy="205853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50629" y="3068298"/>
            <a:ext cx="4249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far from limits of quantum hardware?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5560369" y="5660352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1000’s of </a:t>
            </a:r>
            <a:r>
              <a:rPr lang="en-US" dirty="0" err="1" smtClean="0"/>
              <a:t>qubits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563299" y="5984844"/>
            <a:ext cx="167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error correction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096649" y="6354176"/>
            <a:ext cx="612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????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707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Near-term quantum ascendancy (1)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9469" y="2037174"/>
            <a:ext cx="30505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w</a:t>
            </a:r>
            <a:r>
              <a:rPr lang="en-US" sz="2400" dirty="0" smtClean="0"/>
              <a:t>eak coupling systems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780412" y="3086735"/>
            <a:ext cx="6705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classical frontier: 1000-3000 orbitals (30-100 atoms)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57" y="1370633"/>
            <a:ext cx="883757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If completely freeze progress in classical methods, where is frontier?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83909" y="3615543"/>
            <a:ext cx="6538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ground-state energies: accuracy of 0.1 </a:t>
            </a:r>
            <a:r>
              <a:rPr lang="en-US" sz="2400" dirty="0" err="1" smtClean="0"/>
              <a:t>kT</a:t>
            </a:r>
            <a:r>
              <a:rPr lang="en-US" sz="2400" dirty="0" smtClean="0"/>
              <a:t> per bond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780412" y="4144351"/>
            <a:ext cx="5647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classical frontier: 100 orbitals (&lt; 10 atoms)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9692" y="5953557"/>
            <a:ext cx="78380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High accuracy simulations of arbitrary </a:t>
            </a:r>
            <a:r>
              <a:rPr lang="en-US" sz="2400" dirty="0" err="1" smtClean="0"/>
              <a:t>eigenenergies</a:t>
            </a:r>
            <a:r>
              <a:rPr lang="en-US" sz="2400" dirty="0" smtClean="0"/>
              <a:t> for </a:t>
            </a:r>
          </a:p>
          <a:p>
            <a:pPr algn="ctr"/>
            <a:r>
              <a:rPr lang="en-US" sz="2400" dirty="0" smtClean="0"/>
              <a:t>small molecules could beat current classical implementations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83909" y="2557927"/>
            <a:ext cx="6397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</a:t>
            </a:r>
            <a:r>
              <a:rPr lang="en-US" sz="2400" dirty="0" smtClean="0"/>
              <a:t>round-state energies: accuracy of 1 </a:t>
            </a:r>
            <a:r>
              <a:rPr lang="en-US" sz="2400" dirty="0" err="1" smtClean="0"/>
              <a:t>kT</a:t>
            </a:r>
            <a:r>
              <a:rPr lang="en-US" sz="2400" dirty="0" smtClean="0"/>
              <a:t> per bond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783909" y="4673159"/>
            <a:ext cx="3698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excitations: accuracy of 1 </a:t>
            </a:r>
            <a:r>
              <a:rPr lang="en-US" sz="2400" dirty="0" err="1" smtClean="0"/>
              <a:t>kT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862228" y="5201966"/>
            <a:ext cx="5335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classical frontier: 50 orbitals (&lt; 10 atoms)</a:t>
            </a:r>
          </a:p>
        </p:txBody>
      </p:sp>
    </p:spTree>
    <p:extLst>
      <p:ext uri="{BB962C8B-B14F-4D97-AF65-F5344CB8AC3E}">
        <p14:creationId xmlns:p14="http://schemas.microsoft.com/office/powerpoint/2010/main" val="43705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2" grpId="0"/>
      <p:bldP spid="13" grpId="0"/>
      <p:bldP spid="14" grpId="0"/>
      <p:bldP spid="17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4725722" y="2201785"/>
            <a:ext cx="2510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1% accuracy, 100 sites</a:t>
            </a:r>
            <a:endParaRPr lang="en-US" sz="2000" dirty="0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5306004" y="2610531"/>
            <a:ext cx="361019" cy="7559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 term quantum ascendancy (2)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0483" y="2109452"/>
            <a:ext cx="32107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 coupling systems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74057" y="1370633"/>
            <a:ext cx="883757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If completely freeze progress in classical methods, where is frontier?</a:t>
            </a:r>
            <a:endParaRPr lang="en-US" sz="2400" dirty="0"/>
          </a:p>
        </p:txBody>
      </p:sp>
      <p:sp>
        <p:nvSpPr>
          <p:cNvPr id="10" name="Parallelogram 9"/>
          <p:cNvSpPr/>
          <p:nvPr/>
        </p:nvSpPr>
        <p:spPr>
          <a:xfrm>
            <a:off x="2384778" y="3422199"/>
            <a:ext cx="4927600" cy="1968501"/>
          </a:xfrm>
          <a:prstGeom prst="parallelogram">
            <a:avLst>
              <a:gd name="adj" fmla="val 7919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923232" y="3095326"/>
            <a:ext cx="3814346" cy="2712241"/>
            <a:chOff x="1760954" y="4041927"/>
            <a:chExt cx="3814346" cy="2712241"/>
          </a:xfrm>
        </p:grpSpPr>
        <p:cxnSp>
          <p:nvCxnSpPr>
            <p:cNvPr id="12" name="Straight Arrow Connector 11"/>
            <p:cNvCxnSpPr/>
            <p:nvPr/>
          </p:nvCxnSpPr>
          <p:spPr>
            <a:xfrm flipV="1">
              <a:off x="2159000" y="4043065"/>
              <a:ext cx="0" cy="233233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159000" y="6375401"/>
              <a:ext cx="34163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159000" y="4406900"/>
              <a:ext cx="1562100" cy="19685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760954" y="4041927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119854" y="4313092"/>
              <a:ext cx="3821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U</a:t>
              </a:r>
              <a:endParaRPr lang="en-US" sz="2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21100" y="6292503"/>
              <a:ext cx="12839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 (filling)</a:t>
              </a:r>
              <a:endParaRPr lang="en-US" sz="24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92261" y="2610531"/>
            <a:ext cx="3032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2D Hubbard phase diagram</a:t>
            </a:r>
            <a:endParaRPr lang="en-US" sz="2000" dirty="0"/>
          </a:p>
        </p:txBody>
      </p:sp>
      <p:sp>
        <p:nvSpPr>
          <p:cNvPr id="23" name="Oval 22"/>
          <p:cNvSpPr/>
          <p:nvPr/>
        </p:nvSpPr>
        <p:spPr>
          <a:xfrm rot="2188513">
            <a:off x="2791872" y="3566784"/>
            <a:ext cx="914536" cy="167094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27694" y="3706895"/>
            <a:ext cx="12356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&lt; 0.1%</a:t>
            </a:r>
          </a:p>
          <a:p>
            <a:pPr algn="ctr"/>
            <a:r>
              <a:rPr lang="en-US" sz="2000" dirty="0" smtClean="0"/>
              <a:t>accuracy</a:t>
            </a:r>
          </a:p>
          <a:p>
            <a:pPr algn="ctr"/>
            <a:r>
              <a:rPr lang="en-US" sz="2000" dirty="0" smtClean="0"/>
              <a:t>1000 sites</a:t>
            </a:r>
            <a:endParaRPr lang="en-US" sz="20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1312333" y="4230115"/>
            <a:ext cx="18344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 rot="2188513">
            <a:off x="4710085" y="2775536"/>
            <a:ext cx="914536" cy="167094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6927009" y="3095326"/>
            <a:ext cx="1086555" cy="11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582772" y="2448995"/>
            <a:ext cx="1382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low, finite </a:t>
            </a:r>
          </a:p>
          <a:p>
            <a:pPr algn="ctr"/>
            <a:r>
              <a:rPr lang="en-US" dirty="0" smtClean="0"/>
              <a:t>temperature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7235995" y="3137133"/>
            <a:ext cx="1856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currently no good</a:t>
            </a:r>
          </a:p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68820" y="5852939"/>
            <a:ext cx="7884490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By tuning strong coupling problems into hard regimes, should</a:t>
            </a:r>
          </a:p>
          <a:p>
            <a:pPr algn="ctr"/>
            <a:r>
              <a:rPr lang="en-US" sz="2400" dirty="0" smtClean="0"/>
              <a:t>be competitive / beat current classical methods </a:t>
            </a:r>
            <a:endParaRPr lang="en-US" sz="2400" dirty="0"/>
          </a:p>
        </p:txBody>
      </p:sp>
      <p:sp>
        <p:nvSpPr>
          <p:cNvPr id="21" name="Parallelogram 20"/>
          <p:cNvSpPr/>
          <p:nvPr/>
        </p:nvSpPr>
        <p:spPr>
          <a:xfrm>
            <a:off x="2309853" y="2843905"/>
            <a:ext cx="4927600" cy="1968501"/>
          </a:xfrm>
          <a:prstGeom prst="parallelogram">
            <a:avLst>
              <a:gd name="adj" fmla="val 79194"/>
            </a:avLst>
          </a:prstGeom>
          <a:solidFill>
            <a:schemeClr val="bg1">
              <a:lumMod val="85000"/>
              <a:alpha val="2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076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7" grpId="0" animBg="1"/>
      <p:bldP spid="10" grpId="0" animBg="1"/>
      <p:bldP spid="22" grpId="0"/>
      <p:bldP spid="23" grpId="0" animBg="1"/>
      <p:bldP spid="26" grpId="0"/>
      <p:bldP spid="29" grpId="0" animBg="1"/>
      <p:bldP spid="35" grpId="0"/>
      <p:bldP spid="36" grpId="0"/>
      <p:bldP spid="37" grpId="0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Quantum-classical interface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7226" y="1431444"/>
            <a:ext cx="8582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good quantum algorithms may implement good classical algorithms</a:t>
            </a:r>
            <a:endParaRPr lang="en-US" sz="2400" dirty="0"/>
          </a:p>
        </p:txBody>
      </p: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470549" y="3537626"/>
            <a:ext cx="3262926" cy="1673407"/>
            <a:chOff x="491998" y="2206049"/>
            <a:chExt cx="3633581" cy="1863499"/>
          </a:xfrm>
        </p:grpSpPr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491998" y="2206049"/>
              <a:ext cx="2511849" cy="1863499"/>
              <a:chOff x="580442" y="2399067"/>
              <a:chExt cx="3833665" cy="2844132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89692" y="3821133"/>
                <a:ext cx="1921710" cy="1422066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0442" y="2399067"/>
                <a:ext cx="3833665" cy="1469189"/>
              </a:xfrm>
              <a:prstGeom prst="rect">
                <a:avLst/>
              </a:prstGeom>
            </p:spPr>
          </p:pic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76179" y="3355959"/>
              <a:ext cx="1549400" cy="508000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377819" y="2117545"/>
            <a:ext cx="335710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Classical CC algorithm </a:t>
            </a:r>
          </a:p>
          <a:p>
            <a:pPr algn="ctr"/>
            <a:r>
              <a:rPr lang="en-US" sz="2000" dirty="0" smtClean="0"/>
              <a:t>to get ground-state: </a:t>
            </a:r>
          </a:p>
          <a:p>
            <a:pPr algn="ctr"/>
            <a:r>
              <a:rPr lang="en-US" sz="2000" dirty="0" smtClean="0"/>
              <a:t>optimize exponential operator</a:t>
            </a:r>
          </a:p>
          <a:p>
            <a:pPr algn="ctr"/>
            <a:r>
              <a:rPr lang="en-US" sz="2000" dirty="0" smtClean="0"/>
              <a:t>(</a:t>
            </a:r>
            <a:r>
              <a:rPr lang="en-US" sz="2000" dirty="0" err="1" smtClean="0"/>
              <a:t>Coester</a:t>
            </a:r>
            <a:r>
              <a:rPr lang="en-US" sz="2000" dirty="0" smtClean="0"/>
              <a:t> + Kummel, 1960)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3460" y="5279595"/>
            <a:ext cx="3584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Variational</a:t>
            </a:r>
            <a:r>
              <a:rPr lang="en-US" sz="2000" dirty="0" smtClean="0"/>
              <a:t> quantum </a:t>
            </a:r>
            <a:r>
              <a:rPr lang="en-US" sz="2000" dirty="0" err="1" smtClean="0"/>
              <a:t>eigensolver</a:t>
            </a:r>
            <a:r>
              <a:rPr lang="en-US" sz="2000" dirty="0" smtClean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7820" y="2117545"/>
            <a:ext cx="27607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Quantum </a:t>
            </a:r>
            <a:r>
              <a:rPr lang="en-US" sz="2000" dirty="0" err="1" smtClean="0"/>
              <a:t>embeddings</a:t>
            </a:r>
            <a:endParaRPr lang="en-US" sz="2000" dirty="0" smtClean="0"/>
          </a:p>
          <a:p>
            <a:pPr algn="ctr"/>
            <a:r>
              <a:rPr lang="en-US" sz="2000" dirty="0" smtClean="0"/>
              <a:t>allow us to reach TDL </a:t>
            </a:r>
          </a:p>
          <a:p>
            <a:pPr algn="ctr"/>
            <a:r>
              <a:rPr lang="en-US" sz="2000" dirty="0" smtClean="0"/>
              <a:t>from small finite clusters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5963215" y="3918536"/>
            <a:ext cx="1703080" cy="1218589"/>
            <a:chOff x="5629471" y="2618974"/>
            <a:chExt cx="1703080" cy="1218589"/>
          </a:xfrm>
        </p:grpSpPr>
        <p:sp>
          <p:nvSpPr>
            <p:cNvPr id="18" name="Cloud 17"/>
            <p:cNvSpPr/>
            <p:nvPr/>
          </p:nvSpPr>
          <p:spPr>
            <a:xfrm>
              <a:off x="5629471" y="2618974"/>
              <a:ext cx="1703080" cy="1218589"/>
            </a:xfrm>
            <a:prstGeom prst="cloud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</a:gradFill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148722" y="329895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148722" y="293319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514482" y="293319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514482" y="3298959"/>
              <a:ext cx="243840" cy="24384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571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" name="Rectangle 22"/>
            <p:cNvSpPr>
              <a:spLocks noChangeAspect="1"/>
            </p:cNvSpPr>
            <p:nvPr/>
          </p:nvSpPr>
          <p:spPr>
            <a:xfrm>
              <a:off x="6084567" y="2855666"/>
              <a:ext cx="740664" cy="74066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268761" y="3147013"/>
            <a:ext cx="3046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DMFT: Georges + </a:t>
            </a:r>
            <a:r>
              <a:rPr lang="en-US" dirty="0" err="1" smtClean="0"/>
              <a:t>Kotliar</a:t>
            </a:r>
            <a:r>
              <a:rPr lang="en-US" dirty="0" smtClean="0"/>
              <a:t>, 1992</a:t>
            </a:r>
          </a:p>
          <a:p>
            <a:r>
              <a:rPr lang="en-US" dirty="0" smtClean="0"/>
              <a:t>DMET: </a:t>
            </a:r>
            <a:r>
              <a:rPr lang="en-US" dirty="0" err="1" smtClean="0"/>
              <a:t>Knizia</a:t>
            </a:r>
            <a:r>
              <a:rPr lang="en-US" dirty="0" smtClean="0"/>
              <a:t> + Chan, 2012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977919" y="5589725"/>
            <a:ext cx="300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Bauer et al, 2015; Rubin, 2016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45168" y="5279595"/>
            <a:ext cx="4275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Quantum simulation with DMET, DMFT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1220629" y="5612317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Peruzzo</a:t>
            </a:r>
            <a:r>
              <a:rPr lang="en-US" dirty="0" smtClean="0"/>
              <a:t>, 2014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533293" y="6130446"/>
            <a:ext cx="242992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More to come?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6811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25" grpId="0"/>
      <p:bldP spid="26" grpId="0"/>
      <p:bldP spid="27" grpId="0"/>
      <p:bldP spid="28" grpId="0"/>
      <p:bldP spid="2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2067" y="1596579"/>
            <a:ext cx="6858969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Using physical structures of quantum states </a:t>
            </a:r>
          </a:p>
          <a:p>
            <a:pPr algn="ctr"/>
            <a:r>
              <a:rPr lang="en-US" sz="2400" dirty="0" smtClean="0"/>
              <a:t>can simulate frontier chemistry and materials science</a:t>
            </a:r>
          </a:p>
          <a:p>
            <a:pPr algn="ctr"/>
            <a:r>
              <a:rPr lang="en-US" sz="2400" dirty="0" smtClean="0"/>
              <a:t>problems on classical computers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84801" y="3272979"/>
            <a:ext cx="7373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No evidence that we need exponential classical resources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16153" y="4201490"/>
            <a:ext cx="6110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By tuning into appropriate regimes, should see</a:t>
            </a:r>
          </a:p>
          <a:p>
            <a:pPr algn="ctr"/>
            <a:r>
              <a:rPr lang="en-US" sz="2400" dirty="0" smtClean="0"/>
              <a:t>quantum computing crossover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45" y="6380665"/>
            <a:ext cx="435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Funding from: DOE, NSF, Simons Foundation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48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Feynman: use a quantum computer!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45010" y="1718084"/>
            <a:ext cx="51417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Nature isn't classical, dammit, and if you want to make a simulation of nature, you'd better make it quantum mechanical, and by golly it's a wonderful problem, because it doesn't look so easy.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90688"/>
            <a:ext cx="2794000" cy="32131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37061" y="5674143"/>
            <a:ext cx="6901850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800" dirty="0"/>
              <a:t>But we don’t have a quantum computer (yet)!</a:t>
            </a:r>
          </a:p>
        </p:txBody>
      </p:sp>
    </p:spTree>
    <p:extLst>
      <p:ext uri="{BB962C8B-B14F-4D97-AF65-F5344CB8AC3E}">
        <p14:creationId xmlns:p14="http://schemas.microsoft.com/office/powerpoint/2010/main" val="3857655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89541" y="1670494"/>
            <a:ext cx="62780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is the quantum chemistry problem?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980149" y="2468934"/>
            <a:ext cx="70968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How is possible to simulate quantum chemistry</a:t>
            </a:r>
          </a:p>
          <a:p>
            <a:pPr algn="ctr"/>
            <a:r>
              <a:rPr lang="en-US" sz="2800" dirty="0" smtClean="0"/>
              <a:t>on a classical computer today?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856077" y="4084829"/>
            <a:ext cx="53449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c</a:t>
            </a:r>
            <a:r>
              <a:rPr lang="en-US" sz="2000" dirty="0" smtClean="0"/>
              <a:t>ase studies: molecular crystals, </a:t>
            </a:r>
            <a:r>
              <a:rPr lang="en-US" sz="2000" dirty="0" err="1" smtClean="0"/>
              <a:t>metalloenzymes</a:t>
            </a:r>
            <a:r>
              <a:rPr lang="en-US" sz="2000" dirty="0" smtClean="0"/>
              <a:t>, </a:t>
            </a:r>
          </a:p>
          <a:p>
            <a:pPr algn="ctr"/>
            <a:r>
              <a:rPr lang="en-US" sz="2000" dirty="0" smtClean="0"/>
              <a:t>high-temperature superconductors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567149" y="5385473"/>
            <a:ext cx="5922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Where does quantum computing fit in?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901849" y="3596523"/>
            <a:ext cx="3253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classical simulation strategies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1145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quantum chemistry (1)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913" y="1620102"/>
            <a:ext cx="6807200" cy="985520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 rot="16200000">
            <a:off x="4080747" y="555289"/>
            <a:ext cx="190108" cy="4290774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32343" y="2795730"/>
            <a:ext cx="3930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quantum </a:t>
            </a:r>
            <a:r>
              <a:rPr lang="en-US" sz="2400" dirty="0" smtClean="0"/>
              <a:t>electrons (fermions)</a:t>
            </a:r>
            <a:endParaRPr lang="en-US" sz="2400" dirty="0"/>
          </a:p>
        </p:txBody>
      </p:sp>
      <p:sp>
        <p:nvSpPr>
          <p:cNvPr id="7" name="Left Brace 6"/>
          <p:cNvSpPr/>
          <p:nvPr/>
        </p:nvSpPr>
        <p:spPr>
          <a:xfrm rot="16200000">
            <a:off x="7226229" y="2294846"/>
            <a:ext cx="190108" cy="811661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318060" y="2795730"/>
            <a:ext cx="2006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classical nuclei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025268" y="3479831"/>
            <a:ext cx="4890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solve for low-lying (O(10)) </a:t>
            </a:r>
            <a:r>
              <a:rPr lang="en-US" sz="2400" dirty="0" err="1"/>
              <a:t>eigenstates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06841" y="4253802"/>
            <a:ext cx="8886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discretize Hilbert space with a </a:t>
            </a:r>
            <a:r>
              <a:rPr lang="en-US" sz="2800" dirty="0" smtClean="0"/>
              <a:t>single</a:t>
            </a:r>
            <a:r>
              <a:rPr lang="en-US" sz="2800" dirty="0"/>
              <a:t>-particle basis (orbitals)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015" y="4957083"/>
            <a:ext cx="5852160" cy="9956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61794" y="1579272"/>
            <a:ext cx="7797114" cy="2432914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20739" y="6113635"/>
            <a:ext cx="7672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Problem size = #orbitals. What sizes are of interest?</a:t>
            </a:r>
          </a:p>
        </p:txBody>
      </p:sp>
    </p:spTree>
    <p:extLst>
      <p:ext uri="{BB962C8B-B14F-4D97-AF65-F5344CB8AC3E}">
        <p14:creationId xmlns:p14="http://schemas.microsoft.com/office/powerpoint/2010/main" val="4264197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/>
      <p:bldP spid="10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quantum chemistry (2)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7371" y="5235805"/>
            <a:ext cx="6776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quantum </a:t>
            </a:r>
            <a:r>
              <a:rPr lang="en-US" sz="2400" dirty="0"/>
              <a:t>effects </a:t>
            </a:r>
            <a:r>
              <a:rPr lang="en-US" sz="2400" dirty="0" smtClean="0"/>
              <a:t>typically extend </a:t>
            </a:r>
            <a:r>
              <a:rPr lang="en-US" sz="2400" dirty="0"/>
              <a:t>over 10-100 </a:t>
            </a:r>
            <a:r>
              <a:rPr lang="en-US" sz="2400" dirty="0" smtClean="0"/>
              <a:t>atoms 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33" y="1540300"/>
            <a:ext cx="2336194" cy="220664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771" y="1647516"/>
            <a:ext cx="4850064" cy="3138276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105699" y="3862463"/>
            <a:ext cx="1456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butadiene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56338" y="4262343"/>
            <a:ext cx="2155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r>
              <a:rPr lang="en-US" sz="2400" baseline="-25000" dirty="0"/>
              <a:t>4</a:t>
            </a:r>
            <a:r>
              <a:rPr lang="en-US" sz="2400" dirty="0"/>
              <a:t>H</a:t>
            </a:r>
            <a:r>
              <a:rPr lang="en-US" sz="2400" baseline="-25000" dirty="0"/>
              <a:t>6</a:t>
            </a:r>
            <a:r>
              <a:rPr lang="en-US" sz="2400" dirty="0"/>
              <a:t> (10 atoms)</a:t>
            </a:r>
            <a:endParaRPr lang="en-US" sz="2400" baseline="-25000" dirty="0"/>
          </a:p>
        </p:txBody>
      </p:sp>
      <p:sp>
        <p:nvSpPr>
          <p:cNvPr id="58" name="TextBox 57"/>
          <p:cNvSpPr txBox="1"/>
          <p:nvPr/>
        </p:nvSpPr>
        <p:spPr>
          <a:xfrm flipH="1">
            <a:off x="3444080" y="1417638"/>
            <a:ext cx="478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excitation energy of butadiene / eV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3196284" y="3516473"/>
            <a:ext cx="5003478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063835" y="2882225"/>
            <a:ext cx="11378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exptal</a:t>
            </a:r>
            <a:endParaRPr lang="en-US" dirty="0"/>
          </a:p>
          <a:p>
            <a:pPr algn="ctr"/>
            <a:r>
              <a:rPr lang="en-US" dirty="0" smtClean="0"/>
              <a:t>resolution </a:t>
            </a:r>
          </a:p>
          <a:p>
            <a:pPr algn="ctr"/>
            <a:r>
              <a:rPr lang="en-US" dirty="0" smtClean="0"/>
              <a:t>~ </a:t>
            </a:r>
            <a:r>
              <a:rPr lang="en-US" dirty="0"/>
              <a:t>0.1 eV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663585" y="5709456"/>
            <a:ext cx="2186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Problem </a:t>
            </a:r>
            <a:r>
              <a:rPr lang="en-US" sz="2800" dirty="0" smtClean="0"/>
              <a:t>sizes</a:t>
            </a:r>
            <a:endParaRPr lang="en-US" sz="2800" dirty="0"/>
          </a:p>
        </p:txBody>
      </p:sp>
      <p:sp>
        <p:nvSpPr>
          <p:cNvPr id="66" name="Right Arrow 65"/>
          <p:cNvSpPr/>
          <p:nvPr/>
        </p:nvSpPr>
        <p:spPr>
          <a:xfrm>
            <a:off x="4184832" y="5824903"/>
            <a:ext cx="864973" cy="40777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5245831" y="5713762"/>
            <a:ext cx="2984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400 – 4000 orbitals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4199" y="6362946"/>
            <a:ext cx="8171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Note: representing H</a:t>
            </a:r>
            <a:r>
              <a:rPr lang="en-US" baseline="-25000" dirty="0" smtClean="0"/>
              <a:t>2</a:t>
            </a:r>
            <a:r>
              <a:rPr lang="en-US" dirty="0" smtClean="0"/>
              <a:t> by 4 </a:t>
            </a:r>
            <a:r>
              <a:rPr lang="en-US" dirty="0" err="1" smtClean="0"/>
              <a:t>qubits</a:t>
            </a:r>
            <a:r>
              <a:rPr lang="en-US" dirty="0" smtClean="0"/>
              <a:t> e.g. in recent quantum simulations is </a:t>
            </a:r>
            <a:r>
              <a:rPr lang="en-US" b="1" dirty="0" smtClean="0"/>
              <a:t>not </a:t>
            </a:r>
            <a:r>
              <a:rPr lang="en-US" dirty="0" smtClean="0"/>
              <a:t>“realistic”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13285" y="4785792"/>
            <a:ext cx="3655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about 40 orbitals per atom</a:t>
            </a:r>
          </a:p>
        </p:txBody>
      </p:sp>
    </p:spTree>
    <p:extLst>
      <p:ext uri="{BB962C8B-B14F-4D97-AF65-F5344CB8AC3E}">
        <p14:creationId xmlns:p14="http://schemas.microsoft.com/office/powerpoint/2010/main" val="3165290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6" grpId="0"/>
      <p:bldP spid="57" grpId="0"/>
      <p:bldP spid="58" grpId="0"/>
      <p:bldP spid="64" grpId="0"/>
      <p:bldP spid="65" grpId="0"/>
      <p:bldP spid="66" grpId="0" animBg="1"/>
      <p:bldP spid="67" grpId="0"/>
      <p:bldP spid="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can we simulate quantum chemistry on a classical computer?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80" y="2387699"/>
            <a:ext cx="6280041" cy="35999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3972" y="1714191"/>
            <a:ext cx="7762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Nature does not explore all possible quantum states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4198" y="6137970"/>
            <a:ext cx="7282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</a:t>
            </a:r>
            <a:r>
              <a:rPr lang="en-US" sz="2800" dirty="0" smtClean="0"/>
              <a:t>ow</a:t>
            </a:r>
            <a:r>
              <a:rPr lang="en-US" sz="2800" dirty="0"/>
              <a:t>-energy physical states have simple structure</a:t>
            </a:r>
          </a:p>
        </p:txBody>
      </p:sp>
    </p:spTree>
    <p:extLst>
      <p:ext uri="{BB962C8B-B14F-4D97-AF65-F5344CB8AC3E}">
        <p14:creationId xmlns:p14="http://schemas.microsoft.com/office/powerpoint/2010/main" val="2719214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156" y="2432049"/>
            <a:ext cx="7315200" cy="1917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Structure of physical quantum states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40189" y="2075117"/>
            <a:ext cx="1503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1-</a:t>
            </a:r>
            <a:r>
              <a:rPr lang="en-US" dirty="0" smtClean="0"/>
              <a:t>particle (KE)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86505" y="2075117"/>
            <a:ext cx="214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2-</a:t>
            </a:r>
            <a:r>
              <a:rPr lang="en-US" dirty="0" smtClean="0"/>
              <a:t>particle (repulsion)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426686" y="3781166"/>
            <a:ext cx="691978" cy="69197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555270" y="3781166"/>
            <a:ext cx="691978" cy="69197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595315" y="4473144"/>
            <a:ext cx="306467" cy="896137"/>
          </a:xfrm>
          <a:prstGeom prst="straightConnector1">
            <a:avLst/>
          </a:prstGeom>
          <a:ln w="31750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63090" y="1476136"/>
            <a:ext cx="6789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two main kinds of physical low-energy states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609" y="4282294"/>
            <a:ext cx="20630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kinetic energy</a:t>
            </a:r>
            <a:endParaRPr lang="en-US" sz="2000" dirty="0"/>
          </a:p>
          <a:p>
            <a:pPr algn="ctr"/>
            <a:r>
              <a:rPr lang="en-US" sz="2000" dirty="0" smtClean="0"/>
              <a:t>dominates,</a:t>
            </a:r>
          </a:p>
          <a:p>
            <a:pPr algn="ctr"/>
            <a:r>
              <a:rPr lang="en-US" sz="2000" dirty="0" smtClean="0"/>
              <a:t>e.g. delocalization</a:t>
            </a:r>
            <a:endParaRPr lang="en-US" sz="20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225276" y="4473144"/>
            <a:ext cx="992777" cy="827902"/>
          </a:xfrm>
          <a:prstGeom prst="straightConnector1">
            <a:avLst/>
          </a:prstGeom>
          <a:ln w="31750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091142" y="4282294"/>
            <a:ext cx="23224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repulsions</a:t>
            </a:r>
            <a:r>
              <a:rPr lang="en-US" sz="2000" dirty="0"/>
              <a:t> </a:t>
            </a:r>
            <a:r>
              <a:rPr lang="en-US" sz="2000" dirty="0" smtClean="0"/>
              <a:t>dominate</a:t>
            </a:r>
          </a:p>
          <a:p>
            <a:pPr algn="ctr"/>
            <a:r>
              <a:rPr lang="en-US" sz="2000" dirty="0" smtClean="0"/>
              <a:t>e.g. localization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83611" y="5415447"/>
            <a:ext cx="39787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mean-field </a:t>
            </a:r>
            <a:r>
              <a:rPr lang="en-US" sz="2800" dirty="0" smtClean="0"/>
              <a:t>states</a:t>
            </a:r>
            <a:endParaRPr lang="en-US" sz="2800" dirty="0"/>
          </a:p>
          <a:p>
            <a:pPr algn="ctr"/>
            <a:r>
              <a:rPr lang="en-US" sz="2800" dirty="0"/>
              <a:t>+ perturbative expansions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70887" y="5415447"/>
            <a:ext cx="40603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local approximations</a:t>
            </a:r>
          </a:p>
          <a:p>
            <a:pPr algn="ctr"/>
            <a:r>
              <a:rPr lang="en-US" sz="2800" dirty="0" smtClean="0"/>
              <a:t>+ low entanglement states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62293" y="5301046"/>
            <a:ext cx="4293314" cy="125667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37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 animBg="1"/>
      <p:bldP spid="12" grpId="0" animBg="1"/>
      <p:bldP spid="15" grpId="0"/>
      <p:bldP spid="16" grpId="0"/>
      <p:bldP spid="19" grpId="0"/>
      <p:bldP spid="20" grpId="0"/>
      <p:bldP spid="21" grpId="0"/>
      <p:bldP spid="4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3418</TotalTime>
  <Words>2148</Words>
  <Application>Microsoft Macintosh PowerPoint</Application>
  <PresentationFormat>On-screen Show (4:3)</PresentationFormat>
  <Paragraphs>352</Paragraphs>
  <Slides>36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Default Theme</vt:lpstr>
      <vt:lpstr>Simulating quantum chemistry on a classical computer</vt:lpstr>
      <vt:lpstr>Modern frontiers in chemistry</vt:lpstr>
      <vt:lpstr>Dirac: Just simulate QM!</vt:lpstr>
      <vt:lpstr>Feynman: use a quantum computer!</vt:lpstr>
      <vt:lpstr>Outline</vt:lpstr>
      <vt:lpstr>Defining quantum chemistry (1)</vt:lpstr>
      <vt:lpstr>Defining quantum chemistry (2)</vt:lpstr>
      <vt:lpstr>Why can we simulate quantum chemistry on a classical computer?</vt:lpstr>
      <vt:lpstr>Structure of physical quantum states</vt:lpstr>
      <vt:lpstr>Mean-field + perturbation expansions</vt:lpstr>
      <vt:lpstr>Adding up diagrams is familiar: QED</vt:lpstr>
      <vt:lpstr>Generating and summing diagrams</vt:lpstr>
      <vt:lpstr>Case study: crystal lattice energies</vt:lpstr>
      <vt:lpstr>Adding up diagrams: lattice energies</vt:lpstr>
      <vt:lpstr>Case study: spectra</vt:lpstr>
      <vt:lpstr>Structure of physical quantum states</vt:lpstr>
      <vt:lpstr>Strongly interacting systems</vt:lpstr>
      <vt:lpstr>Basic physics</vt:lpstr>
      <vt:lpstr>Local approximations</vt:lpstr>
      <vt:lpstr>Tensor networks</vt:lpstr>
      <vt:lpstr>Families of tensor networks</vt:lpstr>
      <vt:lpstr>Ab-initio DMRG</vt:lpstr>
      <vt:lpstr>Quantum (density matrix) embedding</vt:lpstr>
      <vt:lpstr>Case study: nitrogen fixation</vt:lpstr>
      <vt:lpstr>Nitrogenase: FeS clusters</vt:lpstr>
      <vt:lpstr>Hidden states of FeS clusters</vt:lpstr>
      <vt:lpstr>Case study: High Tc superconductivity</vt:lpstr>
      <vt:lpstr>Consensus on the GS is elusive</vt:lpstr>
      <vt:lpstr>Cold atom simulators</vt:lpstr>
      <vt:lpstr>2D Hubbard model</vt:lpstr>
      <vt:lpstr>Underdoped ground-state of 2D Hubbard model</vt:lpstr>
      <vt:lpstr>Whither quantum algorithms?</vt:lpstr>
      <vt:lpstr>Near-term quantum ascendancy (1)</vt:lpstr>
      <vt:lpstr>Near term quantum ascendancy (2)</vt:lpstr>
      <vt:lpstr>Quantum-classical interface</vt:lpstr>
      <vt:lpstr>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Garnet Chan</dc:creator>
  <cp:lastModifiedBy>Garnet Chan</cp:lastModifiedBy>
  <cp:revision>109</cp:revision>
  <dcterms:created xsi:type="dcterms:W3CDTF">2017-01-14T23:30:44Z</dcterms:created>
  <dcterms:modified xsi:type="dcterms:W3CDTF">2017-01-17T16:58:15Z</dcterms:modified>
</cp:coreProperties>
</file>