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8" r:id="rId3"/>
    <p:sldId id="259" r:id="rId4"/>
    <p:sldId id="260" r:id="rId5"/>
    <p:sldId id="261" r:id="rId6"/>
    <p:sldId id="262" r:id="rId7"/>
    <p:sldId id="293" r:id="rId8"/>
    <p:sldId id="284" r:id="rId9"/>
    <p:sldId id="285" r:id="rId10"/>
    <p:sldId id="264" r:id="rId11"/>
    <p:sldId id="265" r:id="rId12"/>
    <p:sldId id="266" r:id="rId13"/>
    <p:sldId id="267" r:id="rId14"/>
    <p:sldId id="26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9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508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66B15-CC94-42F2-B87B-4DCAE4AD3EAF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A9278-F768-4057-9601-F9A7E8765C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233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7C5BD5-AC38-40B8-8972-46D6B209DB50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7A8510-B188-421D-B128-8E71C7F195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208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E0FBE-EED7-4C15-8FDB-0DF20B6AE71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793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8E0FBE-EED7-4C15-8FDB-0DF20B6AE7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30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769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03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775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 flipV="1">
            <a:off x="213360" y="1320483"/>
            <a:ext cx="11841003" cy="1429"/>
          </a:xfrm>
          <a:prstGeom prst="line">
            <a:avLst/>
          </a:prstGeom>
          <a:ln w="38100" cmpd="tri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9020781" y="845343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74139422-359E-4EC8-8216-1B04C77B1028}" type="slidenum">
              <a:rPr lang="en-US" smtClean="0"/>
              <a:pPr algn="r"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" y="6219599"/>
            <a:ext cx="1676908" cy="467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9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981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82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59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69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631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81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389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42C1E-1728-4FA1-82F3-7C33FB95012E}" type="datetimeFigureOut">
              <a:rPr lang="en-US" smtClean="0"/>
              <a:t>8/7/2014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FC5CD-4AF2-4EC2-A9B4-090CA71298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75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jp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cc.gov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u="sng" dirty="0" err="1" smtClean="0"/>
              <a:t>TxMiner</a:t>
            </a:r>
            <a:r>
              <a:rPr lang="en-US" sz="4400" b="1" u="sng" dirty="0" smtClean="0"/>
              <a:t>:</a:t>
            </a:r>
            <a:r>
              <a:rPr lang="en-US" sz="4400" b="1" dirty="0" smtClean="0"/>
              <a:t> </a:t>
            </a:r>
            <a:br>
              <a:rPr lang="en-US" sz="4400" b="1" dirty="0" smtClean="0"/>
            </a:br>
            <a:r>
              <a:rPr lang="en-US" sz="4400" b="1" dirty="0" smtClean="0"/>
              <a:t>Identifying Transmitters in Real World Spectrum Measurements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Mariya </a:t>
            </a:r>
            <a:r>
              <a:rPr lang="en-US" dirty="0" err="1" smtClean="0"/>
              <a:t>Zheleva</a:t>
            </a:r>
            <a:endParaRPr lang="en-US" dirty="0" smtClean="0"/>
          </a:p>
          <a:p>
            <a:r>
              <a:rPr lang="en-US" dirty="0" smtClean="0"/>
              <a:t>University at Albany, SUNY</a:t>
            </a:r>
          </a:p>
        </p:txBody>
      </p:sp>
    </p:spTree>
    <p:extLst>
      <p:ext uri="{BB962C8B-B14F-4D97-AF65-F5344CB8AC3E}">
        <p14:creationId xmlns:p14="http://schemas.microsoft.com/office/powerpoint/2010/main" val="21790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Insight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 Distribution?</a:t>
            </a:r>
          </a:p>
        </p:txBody>
      </p:sp>
      <p:pic>
        <p:nvPicPr>
          <p:cNvPr id="4" name="512-700MHz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2369" y="2470636"/>
            <a:ext cx="4806462" cy="36048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23" y="1690688"/>
            <a:ext cx="1802060" cy="1579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1466" y="3525102"/>
            <a:ext cx="3072004" cy="23522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808" y="1381558"/>
            <a:ext cx="1720362" cy="17203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805" y="2428388"/>
            <a:ext cx="922125" cy="706154"/>
          </a:xfrm>
          <a:prstGeom prst="rect">
            <a:avLst/>
          </a:prstGeom>
        </p:spPr>
      </p:pic>
      <p:sp>
        <p:nvSpPr>
          <p:cNvPr id="10" name="Freeform 9"/>
          <p:cNvSpPr/>
          <p:nvPr/>
        </p:nvSpPr>
        <p:spPr>
          <a:xfrm>
            <a:off x="9618785" y="2444262"/>
            <a:ext cx="1362807" cy="272561"/>
          </a:xfrm>
          <a:custGeom>
            <a:avLst/>
            <a:gdLst>
              <a:gd name="connsiteX0" fmla="*/ 1362807 w 1362807"/>
              <a:gd name="connsiteY0" fmla="*/ 272561 h 272561"/>
              <a:gd name="connsiteX1" fmla="*/ 817684 w 1362807"/>
              <a:gd name="connsiteY1" fmla="*/ 87923 h 272561"/>
              <a:gd name="connsiteX2" fmla="*/ 0 w 1362807"/>
              <a:gd name="connsiteY2" fmla="*/ 0 h 272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62807" h="272561">
                <a:moveTo>
                  <a:pt x="1362807" y="272561"/>
                </a:moveTo>
                <a:cubicBezTo>
                  <a:pt x="1203812" y="202955"/>
                  <a:pt x="1044818" y="133350"/>
                  <a:pt x="817684" y="87923"/>
                </a:cubicBezTo>
                <a:cubicBezTo>
                  <a:pt x="590550" y="42496"/>
                  <a:pt x="0" y="0"/>
                  <a:pt x="0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 rot="230249">
            <a:off x="6926978" y="1974876"/>
            <a:ext cx="2057004" cy="301871"/>
            <a:chOff x="8680313" y="5233914"/>
            <a:chExt cx="1305996" cy="190995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9115645" y="5233914"/>
              <a:ext cx="870664" cy="217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0800000">
              <a:off x="8680313" y="5424692"/>
              <a:ext cx="870664" cy="217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9115645" y="5233914"/>
              <a:ext cx="435332" cy="190778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Straight Connector 14"/>
          <p:cNvCxnSpPr/>
          <p:nvPr/>
        </p:nvCxnSpPr>
        <p:spPr>
          <a:xfrm>
            <a:off x="7357631" y="4492267"/>
            <a:ext cx="1811215" cy="0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9168846" y="4492267"/>
            <a:ext cx="0" cy="870438"/>
          </a:xfrm>
          <a:prstGeom prst="line">
            <a:avLst/>
          </a:prstGeom>
          <a:ln w="19050">
            <a:solidFill>
              <a:schemeClr val="tx2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73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Gaussian Mixture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03923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Unsupervised machine learning.</a:t>
            </a:r>
          </a:p>
          <a:p>
            <a:r>
              <a:rPr lang="en-US" dirty="0" smtClean="0"/>
              <a:t>Captures sub-populations in a </a:t>
            </a:r>
          </a:p>
          <a:p>
            <a:pPr marL="0" indent="0">
              <a:buNone/>
            </a:pPr>
            <a:r>
              <a:rPr lang="en-US" dirty="0" smtClean="0"/>
              <a:t>given population.</a:t>
            </a:r>
          </a:p>
          <a:p>
            <a:r>
              <a:rPr lang="en-US" dirty="0" smtClean="0"/>
              <a:t>Fit goodness based on </a:t>
            </a:r>
          </a:p>
          <a:p>
            <a:pPr marL="0" indent="0">
              <a:buNone/>
            </a:pPr>
            <a:r>
              <a:rPr lang="en-US" dirty="0" smtClean="0"/>
              <a:t>minimization of BIC (Bayesian </a:t>
            </a:r>
          </a:p>
          <a:p>
            <a:pPr marL="0" indent="0">
              <a:buNone/>
            </a:pPr>
            <a:r>
              <a:rPr lang="en-US" dirty="0" smtClean="0"/>
              <a:t>Information Criterion).</a:t>
            </a:r>
          </a:p>
          <a:p>
            <a:r>
              <a:rPr lang="en-US" dirty="0" smtClean="0"/>
              <a:t>Each Gaussian is characterized with a weight </a:t>
            </a:r>
            <a:r>
              <a:rPr lang="el-GR" dirty="0" smtClean="0"/>
              <a:t>ω</a:t>
            </a:r>
            <a:r>
              <a:rPr lang="en-US" baseline="-25000" dirty="0" smtClean="0"/>
              <a:t>g</a:t>
            </a:r>
            <a:r>
              <a:rPr lang="en-US" dirty="0" smtClean="0"/>
              <a:t>, a mean µ</a:t>
            </a:r>
            <a:r>
              <a:rPr lang="en-US" baseline="-25000" dirty="0" smtClean="0"/>
              <a:t>g</a:t>
            </a:r>
            <a:r>
              <a:rPr lang="en-US" dirty="0" smtClean="0"/>
              <a:t> and a variance </a:t>
            </a:r>
            <a:r>
              <a:rPr lang="el-GR" dirty="0" smtClean="0"/>
              <a:t>σ</a:t>
            </a:r>
            <a:r>
              <a:rPr lang="en-US" baseline="-25000" dirty="0" smtClean="0"/>
              <a:t>g</a:t>
            </a:r>
            <a:r>
              <a:rPr lang="en-US" dirty="0"/>
              <a:t>:</a:t>
            </a:r>
            <a:endParaRPr lang="en-US" dirty="0" smtClean="0"/>
          </a:p>
          <a:p>
            <a:pPr lvl="1"/>
            <a:r>
              <a:rPr lang="el-GR" dirty="0" smtClean="0"/>
              <a:t>ω</a:t>
            </a:r>
            <a:r>
              <a:rPr lang="en-US" baseline="-25000" dirty="0" smtClean="0"/>
              <a:t>g</a:t>
            </a:r>
            <a:r>
              <a:rPr lang="en-US" dirty="0" smtClean="0"/>
              <a:t> – how represented is a Gaussian in the measured data</a:t>
            </a:r>
          </a:p>
          <a:p>
            <a:pPr lvl="1"/>
            <a:r>
              <a:rPr lang="en-US" dirty="0" smtClean="0"/>
              <a:t>µ</a:t>
            </a:r>
            <a:r>
              <a:rPr lang="en-US" baseline="-25000" dirty="0" smtClean="0"/>
              <a:t>g</a:t>
            </a:r>
            <a:r>
              <a:rPr lang="en-US" dirty="0" smtClean="0"/>
              <a:t> – the mean of the measured signal</a:t>
            </a:r>
          </a:p>
          <a:p>
            <a:pPr lvl="1"/>
            <a:r>
              <a:rPr lang="el-GR" dirty="0" smtClean="0"/>
              <a:t>σ</a:t>
            </a:r>
            <a:r>
              <a:rPr lang="en-US" baseline="-25000" dirty="0" smtClean="0"/>
              <a:t>g</a:t>
            </a:r>
            <a:r>
              <a:rPr lang="en-US" dirty="0" smtClean="0"/>
              <a:t> – the variance of the measured signa</a:t>
            </a:r>
            <a:r>
              <a:rPr lang="en-US" dirty="0"/>
              <a:t>l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6239" y="1489825"/>
            <a:ext cx="6162675" cy="22574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322612" y="3747250"/>
            <a:ext cx="21309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Measured PSD over </a:t>
            </a:r>
          </a:p>
          <a:p>
            <a:pPr algn="ctr"/>
            <a:r>
              <a:rPr lang="en-US" dirty="0" smtClean="0"/>
              <a:t>frequency and time.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403075" y="3611984"/>
            <a:ext cx="27388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A histogram of measured</a:t>
            </a:r>
          </a:p>
          <a:p>
            <a:pPr algn="ctr"/>
            <a:r>
              <a:rPr lang="en-US" dirty="0" smtClean="0"/>
              <a:t>signal with fitted Gaussians</a:t>
            </a:r>
          </a:p>
          <a:p>
            <a:pPr algn="ctr"/>
            <a:r>
              <a:rPr lang="en-US" dirty="0" smtClean="0"/>
              <a:t>as per GMM.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35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Transmitters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Ready to extract some transmitters?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Post-processing is necessary to:</a:t>
            </a:r>
          </a:p>
          <a:p>
            <a:pPr lvl="1"/>
            <a:r>
              <a:rPr lang="en-US" dirty="0" smtClean="0"/>
              <a:t>Determine components due to the same transmission.</a:t>
            </a:r>
          </a:p>
          <a:p>
            <a:pPr lvl="1"/>
            <a:r>
              <a:rPr lang="en-US" dirty="0" smtClean="0"/>
              <a:t>Extract transmitter characteristics.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21" y="2457234"/>
            <a:ext cx="6162675" cy="225742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H="1">
            <a:off x="5897217" y="2849217"/>
            <a:ext cx="1577009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5711687" y="2941983"/>
            <a:ext cx="1762539" cy="11484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430489" y="2716353"/>
            <a:ext cx="4001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More than one Gaussian per transmitter.</a:t>
            </a:r>
          </a:p>
        </p:txBody>
      </p:sp>
    </p:spTree>
    <p:extLst>
      <p:ext uri="{BB962C8B-B14F-4D97-AF65-F5344CB8AC3E}">
        <p14:creationId xmlns:p14="http://schemas.microsoft.com/office/powerpoint/2010/main" val="169312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Mining Transmitters: Algorithm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854" y="1743908"/>
            <a:ext cx="1837101" cy="132455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2899955" y="2210243"/>
            <a:ext cx="509452" cy="3918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398520" y="1743907"/>
            <a:ext cx="6058990" cy="13245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513910" y="2060020"/>
            <a:ext cx="1319348" cy="692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Noise floor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4972594" y="2211894"/>
            <a:ext cx="509452" cy="3918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5586549" y="2061671"/>
            <a:ext cx="1702526" cy="692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Anticipated transmissions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7428411" y="2210243"/>
            <a:ext cx="509452" cy="3918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8042366" y="2060020"/>
            <a:ext cx="1271452" cy="6923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GMM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300600" y="1690688"/>
            <a:ext cx="23832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/>
              <a:t>From raw PSD to GMM</a:t>
            </a:r>
          </a:p>
        </p:txBody>
      </p:sp>
      <p:sp>
        <p:nvSpPr>
          <p:cNvPr id="15" name="U-Turn Arrow 14"/>
          <p:cNvSpPr/>
          <p:nvPr/>
        </p:nvSpPr>
        <p:spPr>
          <a:xfrm rot="5400000">
            <a:off x="8761256" y="2987476"/>
            <a:ext cx="3214774" cy="1783080"/>
          </a:xfrm>
          <a:prstGeom prst="uturnArrow">
            <a:avLst>
              <a:gd name="adj1" fmla="val 17674"/>
              <a:gd name="adj2" fmla="val 25000"/>
              <a:gd name="adj3" fmla="val 25000"/>
              <a:gd name="adj4" fmla="val 43750"/>
              <a:gd name="adj5" fmla="val 618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323961" y="4611190"/>
            <a:ext cx="1629937" cy="9776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Association probabilities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409407" y="4264325"/>
            <a:ext cx="6707775" cy="14833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26571" y="4211106"/>
            <a:ext cx="32506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Transmitter signature extraction</a:t>
            </a:r>
            <a:endParaRPr lang="en-US" b="1" dirty="0"/>
          </a:p>
        </p:txBody>
      </p:sp>
      <p:sp>
        <p:nvSpPr>
          <p:cNvPr id="20" name="Rounded Rectangle 19"/>
          <p:cNvSpPr/>
          <p:nvPr/>
        </p:nvSpPr>
        <p:spPr>
          <a:xfrm>
            <a:off x="5931622" y="4612485"/>
            <a:ext cx="1702526" cy="976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Smooth association probabilities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1" name="Right Arrow 20"/>
          <p:cNvSpPr/>
          <p:nvPr/>
        </p:nvSpPr>
        <p:spPr>
          <a:xfrm rot="10800000">
            <a:off x="7712183" y="4904092"/>
            <a:ext cx="509452" cy="3918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3539283" y="4611190"/>
            <a:ext cx="1702526" cy="976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Extract signatures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4" name="Right Arrow 23"/>
          <p:cNvSpPr/>
          <p:nvPr/>
        </p:nvSpPr>
        <p:spPr>
          <a:xfrm rot="10800000">
            <a:off x="5319844" y="4902797"/>
            <a:ext cx="509452" cy="3918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1147" y="2863162"/>
            <a:ext cx="1995728" cy="1503361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1081671" y="4617075"/>
            <a:ext cx="1702526" cy="976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Mine transmitters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8" name="Right Arrow 27"/>
          <p:cNvSpPr/>
          <p:nvPr/>
        </p:nvSpPr>
        <p:spPr>
          <a:xfrm rot="10800000">
            <a:off x="2862232" y="4908682"/>
            <a:ext cx="509452" cy="3918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9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5" grpId="0" animBg="1"/>
      <p:bldP spid="16" grpId="0" animBg="1"/>
      <p:bldP spid="17" grpId="0" animBg="1"/>
      <p:bldP spid="18" grpId="0"/>
      <p:bldP spid="20" grpId="0" animBg="1"/>
      <p:bldP spid="21" grpId="0" animBg="1"/>
      <p:bldP spid="23" grpId="0" animBg="1"/>
      <p:bldP spid="24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Transmitter Signature Extraction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4123346" y="3167553"/>
            <a:ext cx="2763750" cy="13798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2" name="Down Arrow 11"/>
          <p:cNvSpPr/>
          <p:nvPr/>
        </p:nvSpPr>
        <p:spPr>
          <a:xfrm rot="10800000">
            <a:off x="4001668" y="1954845"/>
            <a:ext cx="121677" cy="1202083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 rot="16200000">
            <a:off x="3679342" y="2767870"/>
            <a:ext cx="188914" cy="1029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Time</a:t>
            </a:r>
            <a:endParaRPr lang="en-US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886324" y="3253313"/>
            <a:ext cx="325063" cy="106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Frequency</a:t>
            </a:r>
            <a:endParaRPr lang="en-US" b="1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3675" y="1992120"/>
            <a:ext cx="2288119" cy="115418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1795" y="2002745"/>
            <a:ext cx="217764" cy="1143557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3999529" y="5751798"/>
            <a:ext cx="2763750" cy="137988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62507" y="5837558"/>
            <a:ext cx="325063" cy="106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Frequency</a:t>
            </a:r>
            <a:endParaRPr lang="en-US" b="1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7133" y="4128302"/>
            <a:ext cx="3954204" cy="1469788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3787133" y="4282010"/>
            <a:ext cx="3506073" cy="1162373"/>
          </a:xfrm>
          <a:prstGeom prst="roundRect">
            <a:avLst/>
          </a:prstGeom>
          <a:solidFill>
            <a:srgbClr val="FFC000">
              <a:alpha val="47000"/>
            </a:srgb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Callout 20"/>
          <p:cNvSpPr/>
          <p:nvPr/>
        </p:nvSpPr>
        <p:spPr>
          <a:xfrm>
            <a:off x="7779584" y="5521126"/>
            <a:ext cx="3046406" cy="974146"/>
          </a:xfrm>
          <a:prstGeom prst="cloudCallout">
            <a:avLst>
              <a:gd name="adj1" fmla="val -78322"/>
              <a:gd name="adj2" fmla="val -110141"/>
            </a:avLst>
          </a:prstGeom>
          <a:solidFill>
            <a:schemeClr val="accent2">
              <a:lumMod val="60000"/>
              <a:lumOff val="40000"/>
              <a:alpha val="46000"/>
            </a:schemeClr>
          </a:solidFill>
          <a:ln w="381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Same signature =&gt; same transmitter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897085" y="2208653"/>
            <a:ext cx="3226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3D space (time, frequency, PSD) </a:t>
            </a:r>
            <a:endParaRPr lang="en-US" dirty="0"/>
          </a:p>
        </p:txBody>
      </p:sp>
      <p:sp>
        <p:nvSpPr>
          <p:cNvPr id="25" name="Down Arrow 24"/>
          <p:cNvSpPr/>
          <p:nvPr/>
        </p:nvSpPr>
        <p:spPr>
          <a:xfrm>
            <a:off x="9250774" y="3354295"/>
            <a:ext cx="501575" cy="773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897085" y="4667426"/>
            <a:ext cx="3208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r>
              <a:rPr lang="en-US" dirty="0" smtClean="0"/>
              <a:t>D space (frequency, Signature)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538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20" grpId="0" animBg="1"/>
      <p:bldP spid="21" grpId="0" animBg="1"/>
      <p:bldP spid="24" grpId="0"/>
      <p:bldP spid="25" grpId="0" animBg="1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Evaluation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TxMiner</a:t>
            </a:r>
            <a:r>
              <a:rPr lang="en-US" dirty="0" smtClean="0"/>
              <a:t> implemented in MATLAB.</a:t>
            </a:r>
          </a:p>
          <a:p>
            <a:r>
              <a:rPr lang="en-US" dirty="0" smtClean="0"/>
              <a:t>Evaluation </a:t>
            </a:r>
            <a:r>
              <a:rPr lang="en-US" b="1" dirty="0" smtClean="0"/>
              <a:t>goals:</a:t>
            </a:r>
          </a:p>
          <a:p>
            <a:pPr lvl="1"/>
            <a:r>
              <a:rPr lang="en-US" dirty="0" smtClean="0"/>
              <a:t>Accuracy in occupancy detection.</a:t>
            </a:r>
          </a:p>
          <a:p>
            <a:pPr lvl="1"/>
            <a:r>
              <a:rPr lang="en-US" dirty="0" smtClean="0"/>
              <a:t>Transmitter count and bandwidth.</a:t>
            </a:r>
          </a:p>
          <a:p>
            <a:pPr lvl="1"/>
            <a:r>
              <a:rPr lang="en-US" dirty="0" smtClean="0"/>
              <a:t>Comparison with edge detection.</a:t>
            </a:r>
          </a:p>
        </p:txBody>
      </p:sp>
      <p:pic>
        <p:nvPicPr>
          <p:cNvPr id="3074" name="Picture 2" descr="http://blogs.oregonstate.edu/morningclover/files/2014/02/evalu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114" y="3897085"/>
            <a:ext cx="3947886" cy="2960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4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71" y="2609826"/>
            <a:ext cx="6393703" cy="31083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Measurement Setup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9309" y="3004470"/>
            <a:ext cx="2333625" cy="1943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694373" y="5071818"/>
            <a:ext cx="2486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err="1" smtClean="0"/>
              <a:t>RfEye</a:t>
            </a:r>
            <a:r>
              <a:rPr lang="en-US" dirty="0" smtClean="0"/>
              <a:t> spectrum scanner </a:t>
            </a:r>
          </a:p>
          <a:p>
            <a:pPr algn="ctr"/>
            <a:r>
              <a:rPr lang="en-US" dirty="0" smtClean="0"/>
              <a:t>manufactured by CRFS*.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839301" y="6485860"/>
            <a:ext cx="42017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http://www.crfs.com/products/rf-sensor-rfeye-node/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9073" y="1912556"/>
            <a:ext cx="2455005" cy="31814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63960" y="5100845"/>
            <a:ext cx="27252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Multi-polarized Rx antenna</a:t>
            </a:r>
          </a:p>
          <a:p>
            <a:pPr algn="ctr"/>
            <a:r>
              <a:rPr lang="en-US" dirty="0" smtClean="0"/>
              <a:t>25MHz – 6GHz.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787" y="2062581"/>
            <a:ext cx="126682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13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Ground truth – detection of known transmitters:</a:t>
            </a:r>
          </a:p>
          <a:p>
            <a:pPr lvl="1"/>
            <a:r>
              <a:rPr lang="en-US" dirty="0" smtClean="0"/>
              <a:t>TV-UHF.</a:t>
            </a:r>
          </a:p>
          <a:p>
            <a:pPr lvl="1"/>
            <a:r>
              <a:rPr lang="en-US" dirty="0" smtClean="0"/>
              <a:t>Combined with FCC CDBS, </a:t>
            </a:r>
            <a:r>
              <a:rPr lang="en-US" dirty="0" err="1" smtClean="0"/>
              <a:t>AntennaWeb</a:t>
            </a:r>
            <a:r>
              <a:rPr lang="en-US" dirty="0" smtClean="0"/>
              <a:t>, </a:t>
            </a:r>
            <a:r>
              <a:rPr lang="en-US" dirty="0" err="1" smtClean="0"/>
              <a:t>TVFool</a:t>
            </a:r>
            <a:r>
              <a:rPr lang="en-US" dirty="0"/>
              <a:t> </a:t>
            </a:r>
            <a:r>
              <a:rPr lang="en-US" dirty="0" smtClean="0"/>
              <a:t>and Spectrum Bridge.</a:t>
            </a:r>
          </a:p>
          <a:p>
            <a:r>
              <a:rPr lang="en-US" dirty="0" smtClean="0"/>
              <a:t>Controlled – detection of custom transmitters:</a:t>
            </a:r>
          </a:p>
          <a:p>
            <a:pPr lvl="1"/>
            <a:r>
              <a:rPr lang="en-US" dirty="0" err="1" smtClean="0"/>
              <a:t>WiMax</a:t>
            </a:r>
            <a:r>
              <a:rPr lang="en-US" dirty="0" smtClean="0"/>
              <a:t> using 1.75MHz, 3.5MHz and 7MhHz bandwidth. </a:t>
            </a:r>
          </a:p>
          <a:p>
            <a:r>
              <a:rPr lang="en-US" dirty="0" smtClean="0"/>
              <a:t>Artificially mixed signals.</a:t>
            </a:r>
          </a:p>
        </p:txBody>
      </p:sp>
      <p:pic>
        <p:nvPicPr>
          <p:cNvPr id="2050" name="Picture 2" descr="http://www.codeforest.net/wp-content/uploads/2010/09/Database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457" y="4339771"/>
            <a:ext cx="1972129" cy="197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codeforest.net/wp-content/uploads/2010/09/Database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2164" y="5196115"/>
            <a:ext cx="1226586" cy="1226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92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Bandwidth Detection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7962" y="2209257"/>
            <a:ext cx="6696075" cy="28575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807725" y="2729552"/>
            <a:ext cx="1255594" cy="2606723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967784" y="2470245"/>
            <a:ext cx="3766783" cy="2866029"/>
          </a:xfrm>
          <a:prstGeom prst="roundRect">
            <a:avLst/>
          </a:prstGeom>
          <a:noFill/>
          <a:ln w="38100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16200000">
            <a:off x="1485425" y="3355681"/>
            <a:ext cx="2817310" cy="3502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900" dirty="0" smtClean="0">
                <a:solidFill>
                  <a:schemeClr val="tx1"/>
                </a:solidFill>
              </a:rPr>
              <a:t>Detected Bandwidth, MHz</a:t>
            </a:r>
            <a:endParaRPr lang="en-US" sz="19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062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of Multiple Transmitters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3072" y="1690688"/>
            <a:ext cx="5826030" cy="4400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25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Allocation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0399" y="1462025"/>
            <a:ext cx="6244597" cy="4516566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>
            <a:off x="2408525" y="2278272"/>
            <a:ext cx="608445" cy="1658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58302" y="2228794"/>
            <a:ext cx="2756452" cy="2836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19327468">
            <a:off x="5082001" y="3212739"/>
            <a:ext cx="4695986" cy="101513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smtClean="0">
                <a:solidFill>
                  <a:srgbClr val="FF0000"/>
                </a:solidFill>
              </a:rPr>
              <a:t>100%</a:t>
            </a:r>
            <a:endParaRPr lang="en-US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01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Detection </a:t>
            </a:r>
            <a:r>
              <a:rPr lang="en-US" dirty="0" smtClean="0"/>
              <a:t>of Multiple Transmitters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4995"/>
            <a:ext cx="10515600" cy="4351338"/>
          </a:xfrm>
        </p:spPr>
        <p:txBody>
          <a:bodyPr/>
          <a:lstStyle/>
          <a:p>
            <a:r>
              <a:rPr lang="en-US" dirty="0" smtClean="0"/>
              <a:t>Multiple transmitters with variable bandwidths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9487" y="2080115"/>
            <a:ext cx="6252891" cy="25279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49486" y="449132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Case 1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89223" y="4485886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Case 2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032" y="5038100"/>
            <a:ext cx="7019925" cy="143827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179928" y="3493827"/>
            <a:ext cx="2429302" cy="85980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179928" y="2674495"/>
            <a:ext cx="1255594" cy="85980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4873436" y="2674495"/>
            <a:ext cx="735794" cy="859809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7228167" y="3022096"/>
            <a:ext cx="954864" cy="71739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7107611" y="3649920"/>
            <a:ext cx="1654252" cy="71739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7328608" y="2381272"/>
            <a:ext cx="327786" cy="717392"/>
          </a:xfrm>
          <a:prstGeom prst="round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89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 and Future Outlook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 err="1" smtClean="0"/>
              <a:t>TxMiner</a:t>
            </a:r>
            <a:r>
              <a:rPr lang="en-US" dirty="0" smtClean="0"/>
              <a:t> successfully detects key transmitter characteristics.</a:t>
            </a:r>
          </a:p>
          <a:p>
            <a:r>
              <a:rPr lang="en-US" dirty="0" smtClean="0"/>
              <a:t>An integral component that enables:</a:t>
            </a:r>
          </a:p>
          <a:p>
            <a:pPr lvl="1"/>
            <a:r>
              <a:rPr lang="en-US" dirty="0" smtClean="0"/>
              <a:t>DSA beyond TV White Spaces.</a:t>
            </a:r>
          </a:p>
          <a:p>
            <a:pPr lvl="1"/>
            <a:r>
              <a:rPr lang="en-US" dirty="0" smtClean="0"/>
              <a:t>Better regulation of DSA spectrum.</a:t>
            </a:r>
          </a:p>
          <a:p>
            <a:pPr lvl="1"/>
            <a:r>
              <a:rPr lang="en-US" dirty="0" smtClean="0"/>
              <a:t>Spectrum regulation in developing countries.</a:t>
            </a:r>
          </a:p>
          <a:p>
            <a:r>
              <a:rPr lang="en-US" dirty="0" smtClean="0"/>
              <a:t>Avenues for improvement:</a:t>
            </a:r>
          </a:p>
          <a:p>
            <a:pPr lvl="1"/>
            <a:r>
              <a:rPr lang="en-US" dirty="0" smtClean="0"/>
              <a:t>Channel modeling beyond log-normal (e.g. Rayleigh in fast-fading conditions).</a:t>
            </a:r>
          </a:p>
          <a:p>
            <a:pPr lvl="1"/>
            <a:r>
              <a:rPr lang="en-US" dirty="0" smtClean="0"/>
              <a:t>Detection of mobile transmitters.</a:t>
            </a:r>
          </a:p>
          <a:p>
            <a:pPr lvl="1"/>
            <a:r>
              <a:rPr lang="en-US" dirty="0" smtClean="0"/>
              <a:t>Integration with known transmitter signatures.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7473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 Questions?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Mariya </a:t>
            </a:r>
            <a:r>
              <a:rPr lang="en-US" dirty="0" err="1" smtClean="0"/>
              <a:t>Zheleva</a:t>
            </a:r>
            <a:endParaRPr lang="en-US" dirty="0" smtClean="0"/>
          </a:p>
          <a:p>
            <a:r>
              <a:rPr lang="en-US" i="1" dirty="0" smtClean="0"/>
              <a:t>mjeleva@gmail.com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77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Spectrum Assignment (in Washington State)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719609"/>
            <a:ext cx="10515600" cy="4351338"/>
          </a:xfrm>
        </p:spPr>
        <p:txBody>
          <a:bodyPr/>
          <a:lstStyle/>
          <a:p>
            <a:r>
              <a:rPr lang="en-US" dirty="0" smtClean="0"/>
              <a:t>According to FCC dashboard:</a:t>
            </a:r>
          </a:p>
          <a:p>
            <a:pPr lvl="1"/>
            <a:r>
              <a:rPr lang="en-US" dirty="0" smtClean="0"/>
              <a:t>A total of 2498MHz (</a:t>
            </a:r>
            <a:r>
              <a:rPr lang="en-US" dirty="0" smtClean="0">
                <a:solidFill>
                  <a:srgbClr val="FF0000"/>
                </a:solidFill>
              </a:rPr>
              <a:t>77.3%</a:t>
            </a:r>
            <a:r>
              <a:rPr lang="en-US" dirty="0" smtClean="0"/>
              <a:t>) appear </a:t>
            </a:r>
            <a:r>
              <a:rPr lang="en-US" dirty="0" smtClean="0">
                <a:solidFill>
                  <a:srgbClr val="FF0000"/>
                </a:solidFill>
              </a:rPr>
              <a:t>unassigned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Assignments are granted to </a:t>
            </a:r>
            <a:r>
              <a:rPr lang="en-US" dirty="0" smtClean="0">
                <a:solidFill>
                  <a:srgbClr val="FF0000"/>
                </a:solidFill>
              </a:rPr>
              <a:t>88 unique entities </a:t>
            </a:r>
            <a:r>
              <a:rPr lang="en-US" dirty="0" smtClean="0"/>
              <a:t>in Washington.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50%</a:t>
            </a:r>
            <a:r>
              <a:rPr lang="en-US" dirty="0" smtClean="0"/>
              <a:t> of all </a:t>
            </a:r>
            <a:r>
              <a:rPr lang="en-US" dirty="0" smtClean="0">
                <a:solidFill>
                  <a:srgbClr val="FF0000"/>
                </a:solidFill>
              </a:rPr>
              <a:t>licenses</a:t>
            </a:r>
            <a:r>
              <a:rPr lang="en-US" dirty="0" smtClean="0"/>
              <a:t> are owned by </a:t>
            </a:r>
            <a:r>
              <a:rPr lang="en-US" dirty="0" smtClean="0">
                <a:solidFill>
                  <a:srgbClr val="FF0000"/>
                </a:solidFill>
              </a:rPr>
              <a:t>10 companies</a:t>
            </a:r>
            <a:r>
              <a:rPr lang="en-US" dirty="0" smtClean="0"/>
              <a:t>.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245" y="3357378"/>
            <a:ext cx="6657111" cy="291114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251263" y="3545323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14.7%	New </a:t>
            </a:r>
            <a:r>
              <a:rPr lang="en-US" sz="1600" dirty="0">
                <a:solidFill>
                  <a:prstClr val="black"/>
                </a:solidFill>
                <a:latin typeface="Lucida Console" panose="020B0609040504020204" pitchFamily="49" charset="0"/>
              </a:rPr>
              <a:t>Cingular Wireless 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PCS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8.9%	AT&amp;T Mobility</a:t>
            </a:r>
          </a:p>
          <a:p>
            <a:r>
              <a:rPr lang="fr-FR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6.8%	T-Mobile License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6.6%	</a:t>
            </a:r>
            <a:r>
              <a:rPr lang="en-US" sz="1600" dirty="0" err="1" smtClean="0">
                <a:solidFill>
                  <a:prstClr val="black"/>
                </a:solidFill>
                <a:latin typeface="Lucida Console" panose="020B0609040504020204" pitchFamily="49" charset="0"/>
              </a:rPr>
              <a:t>Cellco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 Partnership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5.8%	Verizon Wireless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4.2%	</a:t>
            </a:r>
            <a:r>
              <a:rPr lang="en-US" sz="1600" dirty="0" err="1" smtClean="0">
                <a:solidFill>
                  <a:prstClr val="black"/>
                </a:solidFill>
                <a:latin typeface="Lucida Console" panose="020B0609040504020204" pitchFamily="49" charset="0"/>
              </a:rPr>
              <a:t>Clearwire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Lucida Console" panose="020B0609040504020204" pitchFamily="49" charset="0"/>
              </a:rPr>
              <a:t>Spectrum 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Holdings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2.9%	American </a:t>
            </a:r>
            <a:r>
              <a:rPr lang="en-US" sz="1600" dirty="0">
                <a:solidFill>
                  <a:prstClr val="black"/>
                </a:solidFill>
                <a:latin typeface="Lucida Console" panose="020B0609040504020204" pitchFamily="49" charset="0"/>
              </a:rPr>
              <a:t>Telecasting 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Development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2.1%	Seattle </a:t>
            </a:r>
            <a:r>
              <a:rPr lang="en-US" sz="1600" dirty="0">
                <a:solidFill>
                  <a:prstClr val="black"/>
                </a:solidFill>
                <a:latin typeface="Lucida Console" panose="020B0609040504020204" pitchFamily="49" charset="0"/>
              </a:rPr>
              <a:t>SMSA Limited 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Partnership</a:t>
            </a:r>
          </a:p>
          <a:p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2.1%	Cricket </a:t>
            </a:r>
            <a:r>
              <a:rPr lang="en-US" sz="1600" dirty="0">
                <a:solidFill>
                  <a:prstClr val="black"/>
                </a:solidFill>
                <a:latin typeface="Lucida Console" panose="020B0609040504020204" pitchFamily="49" charset="0"/>
              </a:rPr>
              <a:t>License </a:t>
            </a:r>
            <a:r>
              <a:rPr lang="en-US" sz="1600" dirty="0" smtClean="0">
                <a:solidFill>
                  <a:prstClr val="black"/>
                </a:solidFill>
                <a:latin typeface="Lucida Console" panose="020B0609040504020204" pitchFamily="49" charset="0"/>
              </a:rPr>
              <a:t>Company</a:t>
            </a:r>
          </a:p>
          <a:p>
            <a:r>
              <a:rPr lang="en-US" sz="1600" dirty="0" smtClean="0">
                <a:latin typeface="Lucida Console" panose="020B0609040504020204" pitchFamily="49" charset="0"/>
              </a:rPr>
              <a:t>1.8%	NSAC</a:t>
            </a:r>
            <a:endParaRPr lang="en-US" sz="1600" dirty="0">
              <a:solidFill>
                <a:prstClr val="black"/>
              </a:solidFill>
              <a:latin typeface="Lucida Console" panose="020B0609040504020204" pitchFamily="49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2152073" y="5043705"/>
            <a:ext cx="452582" cy="868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938980" y="4674373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UHF TV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563748" y="5043705"/>
            <a:ext cx="166255" cy="868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653426" y="4674373"/>
            <a:ext cx="215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Cellular 698-902MHz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35219" y="5043705"/>
            <a:ext cx="216402" cy="868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40174" y="4674373"/>
            <a:ext cx="2153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Cellular 628-960MHz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263234" y="4877511"/>
            <a:ext cx="358572" cy="8682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633637" y="4235606"/>
            <a:ext cx="1624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PCS Cellular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1700-2200MHz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143169" y="3946742"/>
            <a:ext cx="265878" cy="180341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329347" y="4049874"/>
            <a:ext cx="153330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Broadband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and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Educational 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Radio Services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(BRS and EBS)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61295" y="6392644"/>
            <a:ext cx="4962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Source</a:t>
            </a:r>
            <a:r>
              <a:rPr lang="en-US" sz="1400" dirty="0"/>
              <a:t>: </a:t>
            </a:r>
            <a:r>
              <a:rPr lang="en-US" sz="1400" dirty="0">
                <a:hlinkClick r:id="rId3"/>
              </a:rPr>
              <a:t>http://</a:t>
            </a:r>
            <a:r>
              <a:rPr lang="en-US" sz="1400" dirty="0" smtClean="0">
                <a:hlinkClick r:id="rId3"/>
              </a:rPr>
              <a:t>www.fcc.gov/</a:t>
            </a:r>
            <a:r>
              <a:rPr lang="en-US" sz="1400" dirty="0" smtClean="0"/>
              <a:t>developers/spectrum-dashboard-api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4711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/>
      <p:bldP spid="8" grpId="1"/>
      <p:bldP spid="13" grpId="0" animBg="1"/>
      <p:bldP spid="13" grpId="1" animBg="1"/>
      <p:bldP spid="14" grpId="0"/>
      <p:bldP spid="14" grpId="1"/>
      <p:bldP spid="15" grpId="0" animBg="1"/>
      <p:bldP spid="15" grpId="1" animBg="1"/>
      <p:bldP spid="16" grpId="0"/>
      <p:bldP spid="16" grpId="1"/>
      <p:bldP spid="17" grpId="0" animBg="1"/>
      <p:bldP spid="17" grpId="1" animBg="1"/>
      <p:bldP spid="18" grpId="0"/>
      <p:bldP spid="18" grpId="1"/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Occupancy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much spectrum is occupied?</a:t>
            </a:r>
          </a:p>
          <a:p>
            <a:r>
              <a:rPr lang="en-US" dirty="0" smtClean="0"/>
              <a:t>How good is the available spectrum for DSA?</a:t>
            </a:r>
          </a:p>
          <a:p>
            <a:pPr lvl="1"/>
            <a:r>
              <a:rPr lang="en-US" dirty="0" smtClean="0"/>
              <a:t>What transmitters are occupying the spectrum?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858327" y="3216464"/>
            <a:ext cx="22060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i="1" dirty="0" smtClean="0">
                <a:solidFill>
                  <a:srgbClr val="FF0000"/>
                </a:solidFill>
              </a:rPr>
              <a:t>??%</a:t>
            </a:r>
            <a:endParaRPr lang="en-US" sz="9600" i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7599" y="4100446"/>
            <a:ext cx="4439541" cy="239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5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We Care About Occupancy?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676400" y="1846890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Help </a:t>
            </a:r>
            <a:r>
              <a:rPr lang="en-US" dirty="0"/>
              <a:t>regulators, e.g. FCC, </a:t>
            </a:r>
            <a:r>
              <a:rPr lang="en-US" dirty="0" smtClean="0"/>
              <a:t>to open </a:t>
            </a:r>
            <a:r>
              <a:rPr lang="en-US" dirty="0"/>
              <a:t>up additional spectrum:</a:t>
            </a:r>
          </a:p>
          <a:p>
            <a:pPr lvl="1"/>
            <a:r>
              <a:rPr lang="en-US" dirty="0"/>
              <a:t>Who is using the spectrum?</a:t>
            </a:r>
          </a:p>
          <a:p>
            <a:pPr lvl="1"/>
            <a:r>
              <a:rPr lang="en-US" dirty="0"/>
              <a:t>How much bandwidth can the system get using DSA</a:t>
            </a:r>
            <a:r>
              <a:rPr lang="en-US" dirty="0" smtClean="0"/>
              <a:t>?</a:t>
            </a:r>
          </a:p>
          <a:p>
            <a:r>
              <a:rPr lang="en-US" dirty="0" smtClean="0"/>
              <a:t>Help interested parties make a case for release of DSA spectrum.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Inform DSA techniques in different spectrum bands:</a:t>
            </a:r>
          </a:p>
          <a:p>
            <a:pPr lvl="1"/>
            <a:r>
              <a:rPr lang="en-US" dirty="0" smtClean="0"/>
              <a:t>Which bands are continuously available and which are periodically available?</a:t>
            </a:r>
          </a:p>
          <a:p>
            <a:pPr lvl="2"/>
            <a:r>
              <a:rPr lang="en-US" dirty="0" smtClean="0"/>
              <a:t>What implications would the type of availability have on DSA devices.</a:t>
            </a:r>
          </a:p>
          <a:p>
            <a:pPr lvl="1"/>
            <a:r>
              <a:rPr lang="en-US" dirty="0" smtClean="0"/>
              <a:t>Will spectrum sensing work?</a:t>
            </a:r>
          </a:p>
          <a:p>
            <a:pPr lvl="1"/>
            <a:r>
              <a:rPr lang="en-US" dirty="0" smtClean="0"/>
              <a:t>How accurate is a geo-location database?</a:t>
            </a:r>
          </a:p>
          <a:p>
            <a:pPr lvl="1"/>
            <a:r>
              <a:rPr lang="en-US" dirty="0" smtClean="0"/>
              <a:t>How much interference will it cause on the primary user?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 rot="16200000">
            <a:off x="315619" y="2449216"/>
            <a:ext cx="1778811" cy="574159"/>
          </a:xfrm>
          <a:prstGeom prst="roundRect">
            <a:avLst/>
          </a:prstGeom>
          <a:solidFill>
            <a:schemeClr val="accent1"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Policy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 rot="16200000">
            <a:off x="241640" y="4638706"/>
            <a:ext cx="1926771" cy="574159"/>
          </a:xfrm>
          <a:prstGeom prst="roundRect">
            <a:avLst/>
          </a:prstGeom>
          <a:solidFill>
            <a:schemeClr val="accent4">
              <a:lumMod val="75000"/>
              <a:alpha val="47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Technology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31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TxMiner</a:t>
            </a:r>
            <a:r>
              <a:rPr lang="en-US" dirty="0" smtClean="0"/>
              <a:t> Goal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1" y="2648188"/>
            <a:ext cx="6111240" cy="292687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64637" y="2241788"/>
            <a:ext cx="29728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 Spectral Density Graph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-48898" y="3717488"/>
            <a:ext cx="1412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PSD, </a:t>
            </a:r>
            <a:r>
              <a:rPr lang="en-US" dirty="0" err="1" smtClean="0"/>
              <a:t>dBm</a:t>
            </a:r>
            <a:r>
              <a:rPr lang="en-US" dirty="0" smtClean="0"/>
              <a:t>/Hz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104651" y="5606732"/>
            <a:ext cx="1692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Frequency, MHz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64080" y="2956560"/>
            <a:ext cx="5842000" cy="119501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2672080" y="2956560"/>
            <a:ext cx="5334000" cy="139766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027680" y="2956560"/>
            <a:ext cx="4978400" cy="1524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1565256" y="2956560"/>
            <a:ext cx="6440825" cy="47279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006080" y="2725727"/>
            <a:ext cx="34547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Transmissions: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Center frequency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Number of transmitters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Bandwidth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TDMA/FDMA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Mobility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C00000"/>
                </a:solidFill>
              </a:rPr>
              <a:t>Direction</a:t>
            </a:r>
          </a:p>
        </p:txBody>
      </p:sp>
    </p:spTree>
    <p:extLst>
      <p:ext uri="{BB962C8B-B14F-4D97-AF65-F5344CB8AC3E}">
        <p14:creationId xmlns:p14="http://schemas.microsoft.com/office/powerpoint/2010/main" val="150825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TxMiner</a:t>
            </a:r>
            <a:r>
              <a:rPr lang="en-US" dirty="0" smtClean="0"/>
              <a:t> Applications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1845" y="2011680"/>
            <a:ext cx="12028395" cy="3027680"/>
          </a:xfrm>
          <a:prstGeom prst="rect">
            <a:avLst/>
          </a:prstGeom>
          <a:solidFill>
            <a:schemeClr val="bg2">
              <a:alpha val="36000"/>
            </a:schemeClr>
          </a:solidFill>
          <a:ln w="3810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985" y="2330791"/>
            <a:ext cx="2153252" cy="1733853"/>
          </a:xfrm>
          <a:prstGeom prst="rect">
            <a:avLst/>
          </a:prstGeom>
        </p:spPr>
      </p:pic>
      <p:sp>
        <p:nvSpPr>
          <p:cNvPr id="6" name="Flowchart: Punched Tape 5"/>
          <p:cNvSpPr/>
          <p:nvPr/>
        </p:nvSpPr>
        <p:spPr>
          <a:xfrm rot="5400000">
            <a:off x="1082111" y="1149319"/>
            <a:ext cx="1242602" cy="3303133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05566" y="2119065"/>
            <a:ext cx="27697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TX periodicity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TX bandwidth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Mobile TX over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Primary or Secondary</a:t>
            </a:r>
            <a:endParaRPr lang="en-US" sz="2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225338" y="4064644"/>
            <a:ext cx="2804546" cy="720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 smtClean="0"/>
              <a:t>TxMiner</a:t>
            </a:r>
            <a:r>
              <a:rPr lang="en-US" sz="2800" b="1" dirty="0" smtClean="0"/>
              <a:t>-enhanced</a:t>
            </a:r>
          </a:p>
          <a:p>
            <a:pPr algn="ctr"/>
            <a:r>
              <a:rPr lang="en-US" sz="2800" b="1" dirty="0" smtClean="0"/>
              <a:t>DSA Database</a:t>
            </a:r>
            <a:endParaRPr lang="en-US" sz="2800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15" y="2582269"/>
            <a:ext cx="694477" cy="135958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7192" y="3069581"/>
            <a:ext cx="924646" cy="74454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 rot="2254431">
            <a:off x="7829300" y="3230521"/>
            <a:ext cx="1225155" cy="144274"/>
            <a:chOff x="8680313" y="5233914"/>
            <a:chExt cx="1305996" cy="190995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9115645" y="5233914"/>
              <a:ext cx="870664" cy="217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rot="10800000">
              <a:off x="8680313" y="5424692"/>
              <a:ext cx="870664" cy="217"/>
            </a:xfrm>
            <a:prstGeom prst="straightConnector1">
              <a:avLst/>
            </a:prstGeom>
            <a:ln w="571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9115645" y="5233914"/>
              <a:ext cx="435332" cy="190778"/>
            </a:xfrm>
            <a:prstGeom prst="line">
              <a:avLst/>
            </a:prstGeom>
            <a:ln w="5715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Cloud 14"/>
          <p:cNvSpPr/>
          <p:nvPr/>
        </p:nvSpPr>
        <p:spPr>
          <a:xfrm>
            <a:off x="6727139" y="2313583"/>
            <a:ext cx="4814621" cy="1803551"/>
          </a:xfrm>
          <a:prstGeom prst="cloud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8135754" y="4064644"/>
            <a:ext cx="2428781" cy="7207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Secondary User </a:t>
            </a:r>
          </a:p>
          <a:p>
            <a:pPr algn="ctr"/>
            <a:r>
              <a:rPr lang="en-US" sz="2800" b="1" dirty="0" smtClean="0"/>
              <a:t>Network</a:t>
            </a:r>
            <a:endParaRPr lang="en-US" sz="2800" b="1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739139" y="3055070"/>
            <a:ext cx="3557076" cy="40489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 rot="21182832">
            <a:off x="4068621" y="2920591"/>
            <a:ext cx="2632453" cy="3022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1)</a:t>
            </a:r>
            <a:r>
              <a:rPr lang="en-US" sz="2000" b="1" dirty="0" smtClean="0"/>
              <a:t> Spectrum availability?</a:t>
            </a:r>
            <a:endParaRPr lang="en-US" sz="2000" b="1" dirty="0"/>
          </a:p>
        </p:txBody>
      </p:sp>
      <p:cxnSp>
        <p:nvCxnSpPr>
          <p:cNvPr id="19" name="Straight Arrow Connector 18"/>
          <p:cNvCxnSpPr>
            <a:endCxn id="9" idx="1"/>
          </p:cNvCxnSpPr>
          <p:nvPr/>
        </p:nvCxnSpPr>
        <p:spPr>
          <a:xfrm flipV="1">
            <a:off x="3840856" y="3262059"/>
            <a:ext cx="3455358" cy="39423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1182832">
            <a:off x="3980363" y="3424404"/>
            <a:ext cx="2833658" cy="627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C00000"/>
                </a:solidFill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</a:rPr>
              <a:t>)</a:t>
            </a:r>
            <a:r>
              <a:rPr lang="en-US" sz="2000" b="1" dirty="0" smtClean="0"/>
              <a:t> Spectrum availability </a:t>
            </a:r>
            <a:r>
              <a:rPr lang="en-US" sz="2800" b="1" dirty="0" smtClean="0">
                <a:solidFill>
                  <a:srgbClr val="FF0000"/>
                </a:solidFill>
              </a:rPr>
              <a:t>+</a:t>
            </a:r>
          </a:p>
          <a:p>
            <a:pPr algn="ctr"/>
            <a:r>
              <a:rPr lang="en-US" sz="2000" b="1" dirty="0" smtClean="0"/>
              <a:t>Transmitter Characteristics</a:t>
            </a:r>
            <a:endParaRPr lang="en-US" sz="2000" b="1" dirty="0"/>
          </a:p>
        </p:txBody>
      </p:sp>
      <p:sp>
        <p:nvSpPr>
          <p:cNvPr id="21" name="Flowchart: Punched Tape 20"/>
          <p:cNvSpPr/>
          <p:nvPr/>
        </p:nvSpPr>
        <p:spPr>
          <a:xfrm rot="5400000">
            <a:off x="8345534" y="1421513"/>
            <a:ext cx="984670" cy="2568792"/>
          </a:xfrm>
          <a:prstGeom prst="flowChartPunchedTape">
            <a:avLst/>
          </a:prstGeom>
          <a:solidFill>
            <a:schemeClr val="bg1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829030" y="2182581"/>
            <a:ext cx="187262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</a:rPr>
              <a:t>3)</a:t>
            </a:r>
            <a:r>
              <a:rPr lang="en-US" sz="2000" b="1" dirty="0" smtClean="0"/>
              <a:t> Bandwidth X </a:t>
            </a:r>
          </a:p>
          <a:p>
            <a:pPr algn="ctr"/>
            <a:r>
              <a:rPr lang="en-US" sz="2000" b="1" dirty="0" smtClean="0"/>
              <a:t>satisfies user </a:t>
            </a:r>
          </a:p>
          <a:p>
            <a:pPr algn="ctr"/>
            <a:r>
              <a:rPr lang="en-US" sz="2000" b="1" dirty="0" smtClean="0"/>
              <a:t>demand</a:t>
            </a:r>
            <a:endParaRPr lang="en-US" sz="20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1511407" y="4064957"/>
            <a:ext cx="21813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/>
              <a:t>Geo-location </a:t>
            </a:r>
          </a:p>
          <a:p>
            <a:pPr algn="ctr"/>
            <a:r>
              <a:rPr lang="en-US" sz="2800" b="1" dirty="0" smtClean="0"/>
              <a:t>database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22129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  <p:bldP spid="8" grpId="0"/>
      <p:bldP spid="15" grpId="0" animBg="1"/>
      <p:bldP spid="16" grpId="0"/>
      <p:bldP spid="18" grpId="0"/>
      <p:bldP spid="20" grpId="0"/>
      <p:bldP spid="21" grpId="0" animBg="1"/>
      <p:bldP spid="22" grpId="0"/>
      <p:bldP spid="24" grpId="0"/>
      <p:bldP spid="2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Insight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1121"/>
            <a:ext cx="10515600" cy="4351338"/>
          </a:xfrm>
        </p:spPr>
        <p:txBody>
          <a:bodyPr/>
          <a:lstStyle/>
          <a:p>
            <a:r>
              <a:rPr lang="en-US" dirty="0" smtClean="0"/>
              <a:t>Measured signal distributions tell us about channel occupancy.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93" y="2234814"/>
            <a:ext cx="8574950" cy="2112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552" y="4347302"/>
            <a:ext cx="5428570" cy="207383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225287" y="2116183"/>
            <a:ext cx="11766416" cy="22137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943703" y="2761392"/>
            <a:ext cx="304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MR10"/>
              </a:rPr>
              <a:t>Stationary sensor. Wide-range </a:t>
            </a:r>
            <a:r>
              <a:rPr lang="en-US" dirty="0">
                <a:latin typeface="CMR10"/>
              </a:rPr>
              <a:t>TV broadcast </a:t>
            </a:r>
            <a:r>
              <a:rPr lang="en-US" dirty="0" smtClean="0">
                <a:latin typeface="CMR10"/>
              </a:rPr>
              <a:t>service.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25287" y="4373260"/>
            <a:ext cx="4464279" cy="2124694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40147" y="4794984"/>
            <a:ext cx="3296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MR10"/>
              </a:rPr>
              <a:t>Stationary sensor. </a:t>
            </a:r>
          </a:p>
          <a:p>
            <a:r>
              <a:rPr lang="en-US" dirty="0" smtClean="0">
                <a:latin typeface="CMR10"/>
              </a:rPr>
              <a:t>Short-range </a:t>
            </a:r>
          </a:p>
          <a:p>
            <a:r>
              <a:rPr lang="en-US" dirty="0" smtClean="0">
                <a:latin typeface="CMR10"/>
              </a:rPr>
              <a:t>frequency-hopping </a:t>
            </a:r>
          </a:p>
          <a:p>
            <a:r>
              <a:rPr lang="en-US" dirty="0" smtClean="0">
                <a:latin typeface="CMR10"/>
              </a:rPr>
              <a:t>transmission.</a:t>
            </a:r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815837" y="4373260"/>
            <a:ext cx="4765485" cy="2124694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7538829" y="4886715"/>
            <a:ext cx="3048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CMR10"/>
              </a:rPr>
              <a:t>Mobile sensor. </a:t>
            </a:r>
          </a:p>
          <a:p>
            <a:r>
              <a:rPr lang="en-US" dirty="0" smtClean="0">
                <a:latin typeface="CMR10"/>
              </a:rPr>
              <a:t>Wide-range </a:t>
            </a:r>
            <a:r>
              <a:rPr lang="en-US" dirty="0">
                <a:latin typeface="CMR10"/>
              </a:rPr>
              <a:t>TV </a:t>
            </a:r>
            <a:endParaRPr lang="en-US" dirty="0" smtClean="0">
              <a:latin typeface="CMR10"/>
            </a:endParaRPr>
          </a:p>
          <a:p>
            <a:r>
              <a:rPr lang="en-US" dirty="0" smtClean="0">
                <a:latin typeface="CMR10"/>
              </a:rPr>
              <a:t>broadcast service.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7524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  <p:bldP spid="11" grpId="0" animBg="1"/>
      <p:bldP spid="12" grpId="0"/>
      <p:bldP spid="13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Insight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21121"/>
            <a:ext cx="10515600" cy="4351338"/>
          </a:xfrm>
        </p:spPr>
        <p:txBody>
          <a:bodyPr/>
          <a:lstStyle/>
          <a:p>
            <a:r>
              <a:rPr lang="en-US" dirty="0" smtClean="0"/>
              <a:t>Measured signal distributions tell us about channel occupancy.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93" y="2234814"/>
            <a:ext cx="8574950" cy="21124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552" y="4347302"/>
            <a:ext cx="5428570" cy="207383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12293" y="2116183"/>
            <a:ext cx="2814233" cy="22137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859734" y="2249349"/>
            <a:ext cx="3239500" cy="399242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Idle </a:t>
            </a:r>
            <a:r>
              <a:rPr lang="en-US" dirty="0">
                <a:solidFill>
                  <a:schemeClr val="tx1"/>
                </a:solidFill>
              </a:rPr>
              <a:t>TV </a:t>
            </a:r>
            <a:r>
              <a:rPr lang="en-US" dirty="0" smtClean="0">
                <a:solidFill>
                  <a:schemeClr val="tx1"/>
                </a:solidFill>
              </a:rPr>
              <a:t>channel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Mean -108dBm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Occupied TV channel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Mean -70dBm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Two occupied TV channels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Bimodal distribution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Bluetooth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Long tail at high PSD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Mobile transmitter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Large variation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Stationary: </a:t>
            </a:r>
            <a:r>
              <a:rPr lang="en-US" dirty="0" smtClean="0">
                <a:solidFill>
                  <a:srgbClr val="FF0000"/>
                </a:solidFill>
              </a:rPr>
              <a:t>Δ=10dBm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Mobile: </a:t>
            </a:r>
            <a:r>
              <a:rPr lang="en-US" dirty="0" smtClean="0">
                <a:solidFill>
                  <a:srgbClr val="FF0000"/>
                </a:solidFill>
              </a:rPr>
              <a:t>Δ=25dBm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281767" y="2124868"/>
            <a:ext cx="2814233" cy="22137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151241" y="2116182"/>
            <a:ext cx="2814233" cy="22137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1885535" y="4345738"/>
            <a:ext cx="2814233" cy="22137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4754326" y="4350909"/>
            <a:ext cx="2814233" cy="2213749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3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9" grpId="0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1348</TotalTime>
  <Words>720</Words>
  <Application>Microsoft Office PowerPoint</Application>
  <PresentationFormat>Widescreen</PresentationFormat>
  <Paragraphs>189</Paragraphs>
  <Slides>22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CMR10</vt:lpstr>
      <vt:lpstr>Lucida Console</vt:lpstr>
      <vt:lpstr>Office Theme</vt:lpstr>
      <vt:lpstr>TxMiner:  Identifying Transmitters in Real World Spectrum Measurements</vt:lpstr>
      <vt:lpstr>Spectrum Allocation</vt:lpstr>
      <vt:lpstr>Spectrum Assignment (in Washington State)</vt:lpstr>
      <vt:lpstr>Occupancy</vt:lpstr>
      <vt:lpstr>Why Do We Care About Occupancy?</vt:lpstr>
      <vt:lpstr>TxMiner Goal</vt:lpstr>
      <vt:lpstr>TxMiner Applications</vt:lpstr>
      <vt:lpstr>Key Insight</vt:lpstr>
      <vt:lpstr>Key Insight</vt:lpstr>
      <vt:lpstr>Key Insight</vt:lpstr>
      <vt:lpstr>Gaussian Mixture Models</vt:lpstr>
      <vt:lpstr>Mining Transmitters</vt:lpstr>
      <vt:lpstr>Mining Transmitters: Algorithm</vt:lpstr>
      <vt:lpstr>Transmitter Signature Extraction</vt:lpstr>
      <vt:lpstr>Evaluation</vt:lpstr>
      <vt:lpstr>Measurement Setup</vt:lpstr>
      <vt:lpstr>Data</vt:lpstr>
      <vt:lpstr>Bandwidth Detection</vt:lpstr>
      <vt:lpstr>Detection of Multiple Transmitters</vt:lpstr>
      <vt:lpstr>Detection of Multiple Transmitters</vt:lpstr>
      <vt:lpstr>Conclusion and Future Outlook</vt:lpstr>
      <vt:lpstr>Thank you! 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TxMiner:  Identifying Transmitters in Real World Spectrum Measurements</dc:title>
  <dc:creator>Microsoft account</dc:creator>
  <cp:lastModifiedBy>Anoop Gupta (TPG)</cp:lastModifiedBy>
  <cp:revision>43</cp:revision>
  <dcterms:created xsi:type="dcterms:W3CDTF">2014-08-04T16:07:39Z</dcterms:created>
  <dcterms:modified xsi:type="dcterms:W3CDTF">2014-08-07T17:51:28Z</dcterms:modified>
</cp:coreProperties>
</file>